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theme/themeOverride2.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3.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4.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5.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6.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7.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8.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48" r:id="rId1"/>
  </p:sldMasterIdLst>
  <p:notesMasterIdLst>
    <p:notesMasterId r:id="rId35"/>
  </p:notesMasterIdLst>
  <p:handoutMasterIdLst>
    <p:handoutMasterId r:id="rId36"/>
  </p:handoutMasterIdLst>
  <p:sldIdLst>
    <p:sldId id="266" r:id="rId2"/>
    <p:sldId id="367" r:id="rId3"/>
    <p:sldId id="335" r:id="rId4"/>
    <p:sldId id="379" r:id="rId5"/>
    <p:sldId id="262" r:id="rId6"/>
    <p:sldId id="336" r:id="rId7"/>
    <p:sldId id="366" r:id="rId8"/>
    <p:sldId id="274" r:id="rId9"/>
    <p:sldId id="370" r:id="rId10"/>
    <p:sldId id="371" r:id="rId11"/>
    <p:sldId id="372" r:id="rId12"/>
    <p:sldId id="331" r:id="rId13"/>
    <p:sldId id="358" r:id="rId14"/>
    <p:sldId id="380" r:id="rId15"/>
    <p:sldId id="354" r:id="rId16"/>
    <p:sldId id="344" r:id="rId17"/>
    <p:sldId id="374" r:id="rId18"/>
    <p:sldId id="373" r:id="rId19"/>
    <p:sldId id="394" r:id="rId20"/>
    <p:sldId id="388" r:id="rId21"/>
    <p:sldId id="395" r:id="rId22"/>
    <p:sldId id="362" r:id="rId23"/>
    <p:sldId id="378" r:id="rId24"/>
    <p:sldId id="398" r:id="rId25"/>
    <p:sldId id="399" r:id="rId26"/>
    <p:sldId id="364" r:id="rId27"/>
    <p:sldId id="349" r:id="rId28"/>
    <p:sldId id="365" r:id="rId29"/>
    <p:sldId id="384" r:id="rId30"/>
    <p:sldId id="389" r:id="rId31"/>
    <p:sldId id="403" r:id="rId32"/>
    <p:sldId id="401" r:id="rId33"/>
    <p:sldId id="402" r:id="rId34"/>
  </p:sldIdLst>
  <p:sldSz cx="9144000" cy="6858000" type="screen4x3"/>
  <p:notesSz cx="6858000" cy="9144000"/>
  <p:embeddedFontLst>
    <p:embeddedFont>
      <p:font typeface="MS PGothic" panose="020B0600070205080204" pitchFamily="34" charset="-128"/>
      <p:regular r:id="rId37"/>
    </p:embeddedFont>
    <p:embeddedFont>
      <p:font typeface="MS PGothic" panose="020B0600070205080204" pitchFamily="34" charset="-128"/>
      <p:regular r:id="rId37"/>
    </p:embeddedFont>
    <p:embeddedFont>
      <p:font typeface="TUOS Stephenson" panose="02070503080000020004" pitchFamily="18" charset="0"/>
      <p:regular r:id="rId38"/>
      <p:bold r:id="rId39"/>
      <p:italic r:id="rId40"/>
    </p:embeddedFont>
    <p:embeddedFont>
      <p:font typeface="Garamond" panose="02020404030301010803" pitchFamily="18" charset="0"/>
      <p:regular r:id="rId41"/>
      <p:bold r:id="rId42"/>
      <p:italic r:id="rId43"/>
    </p:embeddedFont>
    <p:embeddedFont>
      <p:font typeface="TUOS Blake" panose="020B0503040000020004" pitchFamily="34" charset="0"/>
      <p:regular r:id="rId44"/>
      <p:bold r:id="rId45"/>
      <p:italic r:id="rId46"/>
    </p:embeddedFont>
  </p:embeddedFontLst>
  <p:defaultTextStyle>
    <a:defPPr>
      <a:defRPr lang="en-GB"/>
    </a:defPPr>
    <a:lvl1pPr algn="l" rtl="0" fontAlgn="base">
      <a:spcBef>
        <a:spcPct val="0"/>
      </a:spcBef>
      <a:spcAft>
        <a:spcPct val="0"/>
      </a:spcAft>
      <a:defRPr sz="2400" kern="1200">
        <a:solidFill>
          <a:schemeClr val="tx1"/>
        </a:solidFill>
        <a:latin typeface="TUOS Stephenson" panose="02070503080000020004" pitchFamily="18" charset="0"/>
        <a:ea typeface="MS PGothic" panose="020B0600070205080204" pitchFamily="34" charset="-128"/>
        <a:cs typeface="+mn-cs"/>
      </a:defRPr>
    </a:lvl1pPr>
    <a:lvl2pPr marL="457200" algn="l" rtl="0" fontAlgn="base">
      <a:spcBef>
        <a:spcPct val="0"/>
      </a:spcBef>
      <a:spcAft>
        <a:spcPct val="0"/>
      </a:spcAft>
      <a:defRPr sz="2400" kern="1200">
        <a:solidFill>
          <a:schemeClr val="tx1"/>
        </a:solidFill>
        <a:latin typeface="TUOS Stephenson" panose="02070503080000020004" pitchFamily="18" charset="0"/>
        <a:ea typeface="MS PGothic" panose="020B0600070205080204" pitchFamily="34" charset="-128"/>
        <a:cs typeface="+mn-cs"/>
      </a:defRPr>
    </a:lvl2pPr>
    <a:lvl3pPr marL="914400" algn="l" rtl="0" fontAlgn="base">
      <a:spcBef>
        <a:spcPct val="0"/>
      </a:spcBef>
      <a:spcAft>
        <a:spcPct val="0"/>
      </a:spcAft>
      <a:defRPr sz="2400" kern="1200">
        <a:solidFill>
          <a:schemeClr val="tx1"/>
        </a:solidFill>
        <a:latin typeface="TUOS Stephenson" panose="02070503080000020004" pitchFamily="18" charset="0"/>
        <a:ea typeface="MS PGothic" panose="020B0600070205080204" pitchFamily="34" charset="-128"/>
        <a:cs typeface="+mn-cs"/>
      </a:defRPr>
    </a:lvl3pPr>
    <a:lvl4pPr marL="1371600" algn="l" rtl="0" fontAlgn="base">
      <a:spcBef>
        <a:spcPct val="0"/>
      </a:spcBef>
      <a:spcAft>
        <a:spcPct val="0"/>
      </a:spcAft>
      <a:defRPr sz="2400" kern="1200">
        <a:solidFill>
          <a:schemeClr val="tx1"/>
        </a:solidFill>
        <a:latin typeface="TUOS Stephenson" panose="02070503080000020004" pitchFamily="18" charset="0"/>
        <a:ea typeface="MS PGothic" panose="020B0600070205080204" pitchFamily="34" charset="-128"/>
        <a:cs typeface="+mn-cs"/>
      </a:defRPr>
    </a:lvl4pPr>
    <a:lvl5pPr marL="1828800" algn="l" rtl="0" fontAlgn="base">
      <a:spcBef>
        <a:spcPct val="0"/>
      </a:spcBef>
      <a:spcAft>
        <a:spcPct val="0"/>
      </a:spcAft>
      <a:defRPr sz="2400" kern="1200">
        <a:solidFill>
          <a:schemeClr val="tx1"/>
        </a:solidFill>
        <a:latin typeface="TUOS Stephenson" panose="02070503080000020004" pitchFamily="18"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TUOS Stephenson" panose="02070503080000020004" pitchFamily="18"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TUOS Stephenson" panose="02070503080000020004" pitchFamily="18"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TUOS Stephenson" panose="02070503080000020004" pitchFamily="18"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TUOS Stephenson" panose="020705030800000200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nagement School" initials="MS" lastIdx="3" clrIdx="0"/>
  <p:cmAuthor id="1" name="Andrea Genovese" initials="AG" lastIdx="8"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196F"/>
    <a:srgbClr val="0099CC"/>
    <a:srgbClr val="0099FF"/>
    <a:srgbClr val="FF9900"/>
    <a:srgbClr val="000000"/>
    <a:srgbClr val="FF0000"/>
    <a:srgbClr val="02FF00"/>
    <a:srgbClr val="00FF00"/>
    <a:srgbClr val="3366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937" autoAdjust="0"/>
  </p:normalViewPr>
  <p:slideViewPr>
    <p:cSldViewPr>
      <p:cViewPr varScale="1">
        <p:scale>
          <a:sx n="56" d="100"/>
          <a:sy n="56" d="100"/>
        </p:scale>
        <p:origin x="158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4.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embeddings/oleObject5.bin"/></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embeddings/oleObject6.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The</a:t>
            </a:r>
            <a:r>
              <a:rPr lang="en-US" baseline="0"/>
              <a:t> sample by</a:t>
            </a:r>
            <a:r>
              <a:rPr lang="en-US"/>
              <a:t> Sector</a:t>
            </a:r>
          </a:p>
        </c:rich>
      </c:tx>
      <c:layout>
        <c:manualLayout>
          <c:xMode val="edge"/>
          <c:yMode val="edge"/>
          <c:x val="0.37101911086167311"/>
          <c:y val="7.305186134334895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'[DB state of the practice_Version Torino (2).xlsx]The sample by industry'!$B$14</c:f>
              <c:strCache>
                <c:ptCount val="1"/>
                <c:pt idx="0">
                  <c:v>Count of Sector</c:v>
                </c:pt>
              </c:strCache>
            </c:strRef>
          </c:tx>
          <c:spPr>
            <a:solidFill>
              <a:schemeClr val="accent1"/>
            </a:solidFill>
            <a:ln>
              <a:noFill/>
            </a:ln>
            <a:effectLst/>
          </c:spPr>
          <c:invertIfNegative val="0"/>
          <c:cat>
            <c:strRef>
              <c:f>'[DB state of the practice_Version Torino (2).xlsx]The sample by industry'!$A$15:$A$18</c:f>
              <c:strCache>
                <c:ptCount val="4"/>
                <c:pt idx="0">
                  <c:v>Energy</c:v>
                </c:pt>
                <c:pt idx="1">
                  <c:v>Financials &amp; Services</c:v>
                </c:pt>
                <c:pt idx="2">
                  <c:v>Food</c:v>
                </c:pt>
                <c:pt idx="3">
                  <c:v>Manufacturing</c:v>
                </c:pt>
              </c:strCache>
            </c:strRef>
          </c:cat>
          <c:val>
            <c:numRef>
              <c:f>'[DB state of the practice_Version Torino (2).xlsx]The sample by industry'!$B$15:$B$18</c:f>
              <c:numCache>
                <c:formatCode>General</c:formatCode>
                <c:ptCount val="4"/>
                <c:pt idx="0">
                  <c:v>7</c:v>
                </c:pt>
                <c:pt idx="1">
                  <c:v>9</c:v>
                </c:pt>
                <c:pt idx="2">
                  <c:v>2</c:v>
                </c:pt>
                <c:pt idx="3">
                  <c:v>7</c:v>
                </c:pt>
              </c:numCache>
            </c:numRef>
          </c:val>
          <c:extLst>
            <c:ext xmlns:c16="http://schemas.microsoft.com/office/drawing/2014/chart" uri="{C3380CC4-5D6E-409C-BE32-E72D297353CC}">
              <c16:uniqueId val="{00000000-F905-4E80-A998-2DD7A7630D10}"/>
            </c:ext>
          </c:extLst>
        </c:ser>
        <c:dLbls>
          <c:showLegendKey val="0"/>
          <c:showVal val="0"/>
          <c:showCatName val="0"/>
          <c:showSerName val="0"/>
          <c:showPercent val="0"/>
          <c:showBubbleSize val="0"/>
        </c:dLbls>
        <c:gapWidth val="219"/>
        <c:overlap val="-27"/>
        <c:axId val="396981752"/>
        <c:axId val="396985032"/>
      </c:barChart>
      <c:catAx>
        <c:axId val="396981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6985032"/>
        <c:crosses val="autoZero"/>
        <c:auto val="1"/>
        <c:lblAlgn val="ctr"/>
        <c:lblOffset val="100"/>
        <c:noMultiLvlLbl val="0"/>
      </c:catAx>
      <c:valAx>
        <c:axId val="3969850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6981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[DB state of the practice_Version Torino (2).xlsx]The sample by Country!PivotTable6</c:name>
    <c:fmtId val="-1"/>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The sample by Country</a:t>
            </a:r>
          </a:p>
        </c:rich>
      </c:tx>
      <c:layout>
        <c:manualLayout>
          <c:xMode val="edge"/>
          <c:yMode val="edge"/>
          <c:x val="0.35670452457854462"/>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ivotFmts>
      <c:pivotFmt>
        <c:idx val="0"/>
        <c:spPr>
          <a:solidFill>
            <a:schemeClr val="accent1"/>
          </a:solidFill>
          <a:ln>
            <a:noFill/>
          </a:ln>
          <a:effectLst/>
        </c:spPr>
        <c:marker>
          <c:symbol val="none"/>
        </c:marker>
      </c:pivotFmt>
      <c:pivotFmt>
        <c:idx val="1"/>
        <c:spPr>
          <a:solidFill>
            <a:schemeClr val="accent1"/>
          </a:solidFill>
          <a:ln>
            <a:noFill/>
          </a:ln>
          <a:effectLst/>
        </c:spPr>
        <c:marker>
          <c:symbol val="none"/>
        </c:marker>
      </c:pivotFmt>
      <c:pivotFmt>
        <c:idx val="2"/>
        <c:spPr>
          <a:solidFill>
            <a:schemeClr val="accent1"/>
          </a:solidFill>
          <a:ln>
            <a:noFill/>
          </a:ln>
          <a:effectLst/>
        </c:spPr>
        <c:marker>
          <c:symbol val="none"/>
        </c:marker>
      </c:pivotFmt>
    </c:pivotFmts>
    <c:plotArea>
      <c:layout/>
      <c:barChart>
        <c:barDir val="col"/>
        <c:grouping val="clustered"/>
        <c:varyColors val="0"/>
        <c:ser>
          <c:idx val="0"/>
          <c:order val="0"/>
          <c:tx>
            <c:strRef>
              <c:f>'The sample by Country'!$B$3</c:f>
              <c:strCache>
                <c:ptCount val="1"/>
                <c:pt idx="0">
                  <c:v>Total</c:v>
                </c:pt>
              </c:strCache>
            </c:strRef>
          </c:tx>
          <c:spPr>
            <a:solidFill>
              <a:schemeClr val="accent1"/>
            </a:solidFill>
            <a:ln>
              <a:noFill/>
            </a:ln>
            <a:effectLst/>
          </c:spPr>
          <c:invertIfNegative val="0"/>
          <c:cat>
            <c:strRef>
              <c:f>'The sample by Country'!$A$4:$A$10</c:f>
              <c:strCache>
                <c:ptCount val="6"/>
                <c:pt idx="0">
                  <c:v>France</c:v>
                </c:pt>
                <c:pt idx="1">
                  <c:v>Germany</c:v>
                </c:pt>
                <c:pt idx="2">
                  <c:v>Italy</c:v>
                </c:pt>
                <c:pt idx="3">
                  <c:v>Spain</c:v>
                </c:pt>
                <c:pt idx="4">
                  <c:v>The Netherlands</c:v>
                </c:pt>
                <c:pt idx="5">
                  <c:v>UK</c:v>
                </c:pt>
              </c:strCache>
            </c:strRef>
          </c:cat>
          <c:val>
            <c:numRef>
              <c:f>'The sample by Country'!$B$4:$B$10</c:f>
              <c:numCache>
                <c:formatCode>General</c:formatCode>
                <c:ptCount val="6"/>
                <c:pt idx="0">
                  <c:v>7</c:v>
                </c:pt>
                <c:pt idx="1">
                  <c:v>8</c:v>
                </c:pt>
                <c:pt idx="2">
                  <c:v>4</c:v>
                </c:pt>
                <c:pt idx="3">
                  <c:v>1</c:v>
                </c:pt>
                <c:pt idx="4">
                  <c:v>1</c:v>
                </c:pt>
                <c:pt idx="5">
                  <c:v>4</c:v>
                </c:pt>
              </c:numCache>
            </c:numRef>
          </c:val>
          <c:extLst>
            <c:ext xmlns:c16="http://schemas.microsoft.com/office/drawing/2014/chart" uri="{C3380CC4-5D6E-409C-BE32-E72D297353CC}">
              <c16:uniqueId val="{00000000-A5EC-4778-AED1-9B65AE5AEF42}"/>
            </c:ext>
          </c:extLst>
        </c:ser>
        <c:dLbls>
          <c:showLegendKey val="0"/>
          <c:showVal val="0"/>
          <c:showCatName val="0"/>
          <c:showSerName val="0"/>
          <c:showPercent val="0"/>
          <c:showBubbleSize val="0"/>
        </c:dLbls>
        <c:gapWidth val="219"/>
        <c:overlap val="-27"/>
        <c:axId val="403699200"/>
        <c:axId val="394307456"/>
      </c:barChart>
      <c:catAx>
        <c:axId val="403699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4307456"/>
        <c:crosses val="autoZero"/>
        <c:auto val="1"/>
        <c:lblAlgn val="ctr"/>
        <c:lblOffset val="100"/>
        <c:noMultiLvlLbl val="0"/>
      </c:catAx>
      <c:valAx>
        <c:axId val="3943074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3699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2017</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'[DB state of the practice_Version Torino (2).xlsx]Mention not mention CE '!$B$13</c:f>
              <c:strCache>
                <c:ptCount val="1"/>
                <c:pt idx="0">
                  <c:v>Count of Company name</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8E2-4C48-9AFE-541E3A3223B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8E2-4C48-9AFE-541E3A3223B6}"/>
              </c:ext>
            </c:extLst>
          </c:dPt>
          <c:dLbls>
            <c:dLbl>
              <c:idx val="0"/>
              <c:layout>
                <c:manualLayout>
                  <c:x val="-0.16443503002417859"/>
                  <c:y val="-8.7550575424228269E-2"/>
                </c:manualLayout>
              </c:layout>
              <c:tx>
                <c:rich>
                  <a:bodyPr/>
                  <a:lstStyle/>
                  <a:p>
                    <a:fld id="{B1A957DF-8369-46D1-B19C-4E70EBF1209C}" type="VALUE">
                      <a:rPr lang="en-US" sz="3200" smtClean="0"/>
                      <a:pPr/>
                      <a:t>[VALUE]</a:t>
                    </a:fld>
                    <a:endParaRPr lang="en-GB"/>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98E2-4C48-9AFE-541E3A3223B6}"/>
                </c:ext>
              </c:extLst>
            </c:dLbl>
            <c:dLbl>
              <c:idx val="1"/>
              <c:tx>
                <c:rich>
                  <a:bodyPr/>
                  <a:lstStyle/>
                  <a:p>
                    <a:fld id="{9E42172C-C2AF-4E66-AC75-B461CDE4C4E3}" type="VALUE">
                      <a:rPr lang="en-US" sz="3200" smtClean="0"/>
                      <a:pPr/>
                      <a:t>[VALUE]</a:t>
                    </a:fld>
                    <a:endParaRPr lang="en-GB"/>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8E2-4C48-9AFE-541E3A3223B6}"/>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'[DB state of the practice_Version Torino (2).xlsx]Mention not mention CE '!$A$14:$A$15</c:f>
              <c:strCache>
                <c:ptCount val="2"/>
                <c:pt idx="0">
                  <c:v>No</c:v>
                </c:pt>
                <c:pt idx="1">
                  <c:v>Yes</c:v>
                </c:pt>
              </c:strCache>
            </c:strRef>
          </c:cat>
          <c:val>
            <c:numRef>
              <c:f>'[DB state of the practice_Version Torino (2).xlsx]Mention not mention CE '!$B$14:$B$15</c:f>
              <c:numCache>
                <c:formatCode>General</c:formatCode>
                <c:ptCount val="2"/>
                <c:pt idx="0">
                  <c:v>16</c:v>
                </c:pt>
                <c:pt idx="1">
                  <c:v>9</c:v>
                </c:pt>
              </c:numCache>
            </c:numRef>
          </c:val>
          <c:extLst>
            <c:ext xmlns:c16="http://schemas.microsoft.com/office/drawing/2014/chart" uri="{C3380CC4-5D6E-409C-BE32-E72D297353CC}">
              <c16:uniqueId val="{00000004-98E2-4C48-9AFE-541E3A3223B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2016</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'[DB state of the practice_Version Torino (2).xlsx]Mention not mention CE '!$B$19</c:f>
              <c:strCache>
                <c:ptCount val="1"/>
                <c:pt idx="0">
                  <c:v>Count of Company name</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151-41A6-8E4B-98B122CEA1F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151-41A6-8E4B-98B122CEA1FB}"/>
              </c:ext>
            </c:extLst>
          </c:dPt>
          <c:dLbls>
            <c:dLbl>
              <c:idx val="0"/>
              <c:layout>
                <c:manualLayout>
                  <c:x val="-9.5376688948917876E-2"/>
                  <c:y val="-0.1677170646000809"/>
                </c:manualLayout>
              </c:layout>
              <c:tx>
                <c:rich>
                  <a:bodyPr/>
                  <a:lstStyle/>
                  <a:p>
                    <a:fld id="{60EC25E5-1A04-4A72-B612-7CB4E2C6AB6E}" type="VALUE">
                      <a:rPr lang="en-US" sz="3200" smtClean="0"/>
                      <a:pPr/>
                      <a:t>[VALUE]</a:t>
                    </a:fld>
                    <a:endParaRPr lang="en-GB"/>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151-41A6-8E4B-98B122CEA1FB}"/>
                </c:ext>
              </c:extLst>
            </c:dLbl>
            <c:dLbl>
              <c:idx val="1"/>
              <c:tx>
                <c:rich>
                  <a:bodyPr/>
                  <a:lstStyle/>
                  <a:p>
                    <a:fld id="{0FEDF6DB-8FC1-454A-8DC7-B4943CC905F4}" type="VALUE">
                      <a:rPr lang="en-US" sz="3200" smtClean="0"/>
                      <a:pPr/>
                      <a:t>[VALUE]</a:t>
                    </a:fld>
                    <a:endParaRPr lang="en-GB"/>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151-41A6-8E4B-98B122CEA1FB}"/>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'[DB state of the practice_Version Torino (2).xlsx]Mention not mention CE '!$A$20:$A$21</c:f>
              <c:strCache>
                <c:ptCount val="2"/>
                <c:pt idx="0">
                  <c:v>No</c:v>
                </c:pt>
                <c:pt idx="1">
                  <c:v>Yes</c:v>
                </c:pt>
              </c:strCache>
            </c:strRef>
          </c:cat>
          <c:val>
            <c:numRef>
              <c:f>'[DB state of the practice_Version Torino (2).xlsx]Mention not mention CE '!$B$20:$B$21</c:f>
              <c:numCache>
                <c:formatCode>General</c:formatCode>
                <c:ptCount val="2"/>
                <c:pt idx="0">
                  <c:v>19</c:v>
                </c:pt>
                <c:pt idx="1">
                  <c:v>6</c:v>
                </c:pt>
              </c:numCache>
            </c:numRef>
          </c:val>
          <c:extLst>
            <c:ext xmlns:c16="http://schemas.microsoft.com/office/drawing/2014/chart" uri="{C3380CC4-5D6E-409C-BE32-E72D297353CC}">
              <c16:uniqueId val="{00000004-1151-41A6-8E4B-98B122CEA1F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2015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'[DB state of the practice_Version Torino (2).xlsx]Mention not mention CE '!$B$24</c:f>
              <c:strCache>
                <c:ptCount val="1"/>
                <c:pt idx="0">
                  <c:v>Count of Company name</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EF0E-4D88-AD34-22AAE5FF431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F0E-4D88-AD34-22AAE5FF4319}"/>
              </c:ext>
            </c:extLst>
          </c:dPt>
          <c:dLbls>
            <c:dLbl>
              <c:idx val="0"/>
              <c:tx>
                <c:rich>
                  <a:bodyPr/>
                  <a:lstStyle/>
                  <a:p>
                    <a:fld id="{A7C5F503-77BA-4561-9861-B9A74BE3B1F6}" type="VALUE">
                      <a:rPr lang="en-US" sz="2800" smtClean="0"/>
                      <a:pPr/>
                      <a:t>[VALUE]</a:t>
                    </a:fld>
                    <a:endParaRPr lang="en-GB"/>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F0E-4D88-AD34-22AAE5FF4319}"/>
                </c:ext>
              </c:extLst>
            </c:dLbl>
            <c:dLbl>
              <c:idx val="1"/>
              <c:tx>
                <c:rich>
                  <a:bodyPr/>
                  <a:lstStyle/>
                  <a:p>
                    <a:r>
                      <a:rPr lang="en-US" sz="2800" smtClean="0"/>
                      <a:t>4</a:t>
                    </a:r>
                    <a:endParaRPr lang="en-US"/>
                  </a:p>
                </c:rich>
              </c:tx>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EF0E-4D88-AD34-22AAE5FF4319}"/>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'[DB state of the practice_Version Torino (2).xlsx]Mention not mention CE '!$A$25:$A$26</c:f>
              <c:strCache>
                <c:ptCount val="2"/>
                <c:pt idx="0">
                  <c:v>No</c:v>
                </c:pt>
                <c:pt idx="1">
                  <c:v>Yes</c:v>
                </c:pt>
              </c:strCache>
            </c:strRef>
          </c:cat>
          <c:val>
            <c:numRef>
              <c:f>'[DB state of the practice_Version Torino (2).xlsx]Mention not mention CE '!$B$25:$B$26</c:f>
              <c:numCache>
                <c:formatCode>General</c:formatCode>
                <c:ptCount val="2"/>
                <c:pt idx="0">
                  <c:v>21</c:v>
                </c:pt>
                <c:pt idx="1">
                  <c:v>4</c:v>
                </c:pt>
              </c:numCache>
            </c:numRef>
          </c:val>
          <c:extLst>
            <c:ext xmlns:c16="http://schemas.microsoft.com/office/drawing/2014/chart" uri="{C3380CC4-5D6E-409C-BE32-E72D297353CC}">
              <c16:uniqueId val="{00000004-EF0E-4D88-AD34-22AAE5FF431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2018</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'[DB state of the practice_Version Torino (2).xlsx]Mention not mention CE '!$B$8</c:f>
              <c:strCache>
                <c:ptCount val="1"/>
                <c:pt idx="0">
                  <c:v>Count of Company name</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203-494E-9C28-9439613B647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203-494E-9C28-9439613B6470}"/>
              </c:ext>
            </c:extLst>
          </c:dPt>
          <c:dLbls>
            <c:dLbl>
              <c:idx val="0"/>
              <c:layout>
                <c:manualLayout>
                  <c:x val="-8.9256959031266375E-2"/>
                  <c:y val="3.2880891516648379E-2"/>
                </c:manualLayout>
              </c:layout>
              <c:tx>
                <c:rich>
                  <a:bodyPr/>
                  <a:lstStyle/>
                  <a:p>
                    <a:r>
                      <a:rPr lang="en-US" sz="3200" dirty="0" smtClean="0"/>
                      <a:t>9</a:t>
                    </a:r>
                    <a:r>
                      <a:rPr lang="en-US" dirty="0" smtClean="0"/>
                      <a:t> </a:t>
                    </a:r>
                  </a:p>
                </c:rich>
              </c:tx>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B203-494E-9C28-9439613B6470}"/>
                </c:ext>
              </c:extLst>
            </c:dLbl>
            <c:dLbl>
              <c:idx val="1"/>
              <c:layout>
                <c:manualLayout>
                  <c:x val="0.13542408000390221"/>
                  <c:y val="-5.9512357255192321E-2"/>
                </c:manualLayout>
              </c:layout>
              <c:tx>
                <c:rich>
                  <a:bodyPr/>
                  <a:lstStyle/>
                  <a:p>
                    <a:r>
                      <a:rPr lang="en-US" sz="3200" dirty="0" smtClean="0"/>
                      <a:t>16</a:t>
                    </a:r>
                    <a:endParaRPr lang="en-US" dirty="0" smtClean="0"/>
                  </a:p>
                </c:rich>
              </c:tx>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B203-494E-9C28-9439613B6470}"/>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'[DB state of the practice_Version Torino (2).xlsx]Mention not mention CE '!$A$9:$A$10</c:f>
              <c:strCache>
                <c:ptCount val="2"/>
                <c:pt idx="0">
                  <c:v>No</c:v>
                </c:pt>
                <c:pt idx="1">
                  <c:v>Yes</c:v>
                </c:pt>
              </c:strCache>
            </c:strRef>
          </c:cat>
          <c:val>
            <c:numRef>
              <c:f>'[DB state of the practice_Version Torino (2).xlsx]Mention not mention CE '!$B$9:$B$10</c:f>
              <c:numCache>
                <c:formatCode>General</c:formatCode>
                <c:ptCount val="2"/>
                <c:pt idx="0">
                  <c:v>9</c:v>
                </c:pt>
                <c:pt idx="1">
                  <c:v>16</c:v>
                </c:pt>
              </c:numCache>
            </c:numRef>
          </c:val>
          <c:extLst>
            <c:ext xmlns:c16="http://schemas.microsoft.com/office/drawing/2014/chart" uri="{C3380CC4-5D6E-409C-BE32-E72D297353CC}">
              <c16:uniqueId val="{00000004-B203-494E-9C28-9439613B647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UOS Stephenson" pitchFamily="-128" charset="0"/>
                <a:ea typeface="+mn-ea"/>
                <a:cs typeface="+mn-cs"/>
              </a:defRPr>
            </a:lvl1pPr>
          </a:lstStyle>
          <a:p>
            <a:pPr>
              <a:defRPr/>
            </a:pPr>
            <a:endParaRPr lang="en-GB"/>
          </a:p>
        </p:txBody>
      </p:sp>
      <p:sp>
        <p:nvSpPr>
          <p:cNvPr id="921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UOS Stephenson" pitchFamily="-128" charset="0"/>
                <a:ea typeface="+mn-ea"/>
                <a:cs typeface="+mn-cs"/>
              </a:defRPr>
            </a:lvl1pPr>
          </a:lstStyle>
          <a:p>
            <a:pPr>
              <a:defRPr/>
            </a:pPr>
            <a:endParaRPr lang="en-GB"/>
          </a:p>
        </p:txBody>
      </p:sp>
      <p:sp>
        <p:nvSpPr>
          <p:cNvPr id="922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UOS Stephenson" pitchFamily="-128" charset="0"/>
                <a:ea typeface="+mn-ea"/>
                <a:cs typeface="+mn-cs"/>
              </a:defRPr>
            </a:lvl1pPr>
          </a:lstStyle>
          <a:p>
            <a:pPr>
              <a:defRPr/>
            </a:pPr>
            <a:endParaRPr lang="en-GB"/>
          </a:p>
        </p:txBody>
      </p:sp>
      <p:sp>
        <p:nvSpPr>
          <p:cNvPr id="922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fld id="{B4DD4A0E-A071-47B5-98F1-36EABB00AAAC}" type="slidenum">
              <a:rPr lang="en-GB" altLang="en-US"/>
              <a:pPr/>
              <a:t>‹#›</a:t>
            </a:fld>
            <a:endParaRPr lang="en-GB" altLang="en-US"/>
          </a:p>
        </p:txBody>
      </p:sp>
    </p:spTree>
    <p:extLst>
      <p:ext uri="{BB962C8B-B14F-4D97-AF65-F5344CB8AC3E}">
        <p14:creationId xmlns:p14="http://schemas.microsoft.com/office/powerpoint/2010/main" val="4328744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UOS Stephenson" pitchFamily="-128" charset="0"/>
                <a:ea typeface="+mn-ea"/>
                <a:cs typeface="+mn-cs"/>
              </a:defRPr>
            </a:lvl1pPr>
          </a:lstStyle>
          <a:p>
            <a:pPr>
              <a:defRPr/>
            </a:pPr>
            <a:endParaRPr lang="en-GB"/>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UOS Stephenson" pitchFamily="-128" charset="0"/>
                <a:ea typeface="+mn-ea"/>
                <a:cs typeface="+mn-cs"/>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UOS Stephenson" pitchFamily="-128" charset="0"/>
                <a:ea typeface="+mn-ea"/>
                <a:cs typeface="+mn-cs"/>
              </a:defRPr>
            </a:lvl1pPr>
          </a:lstStyle>
          <a:p>
            <a:pPr>
              <a:defRPr/>
            </a:pPr>
            <a:endParaRPr lang="en-GB"/>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fld id="{3E5BDD99-E0B0-45CF-86E5-0C12C94E08EA}" type="slidenum">
              <a:rPr lang="en-GB" altLang="en-US"/>
              <a:pPr/>
              <a:t>‹#›</a:t>
            </a:fld>
            <a:endParaRPr lang="en-GB" altLang="en-US"/>
          </a:p>
        </p:txBody>
      </p:sp>
    </p:spTree>
    <p:extLst>
      <p:ext uri="{BB962C8B-B14F-4D97-AF65-F5344CB8AC3E}">
        <p14:creationId xmlns:p14="http://schemas.microsoft.com/office/powerpoint/2010/main" val="42171389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UOS Stephenson" pitchFamily="-128"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TUOS Stephenson" pitchFamily="-128"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TUOS Stephenson" pitchFamily="-128"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TUOS Stephenson" pitchFamily="-128"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TUOS Stephenson" pitchFamily="-12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1pPr>
            <a:lvl2pPr marL="742950" indent="-28575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2pPr>
            <a:lvl3pPr marL="11430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3pPr>
            <a:lvl4pPr marL="16002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4pPr>
            <a:lvl5pPr marL="20574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9pPr>
          </a:lstStyle>
          <a:p>
            <a:pPr>
              <a:spcBef>
                <a:spcPct val="0"/>
              </a:spcBef>
            </a:pPr>
            <a:fld id="{12736B44-EACB-48E6-B7CC-FDC2D45B6ACD}" type="slidenum">
              <a:rPr lang="en-GB" altLang="en-US"/>
              <a:pPr>
                <a:spcBef>
                  <a:spcPct val="0"/>
                </a:spcBef>
              </a:pPr>
              <a:t>1</a:t>
            </a:fld>
            <a:endParaRPr lang="en-GB"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UOS Stephenson" panose="02070503080000020004" pitchFamily="18" charset="0"/>
            </a:endParaRPr>
          </a:p>
        </p:txBody>
      </p:sp>
    </p:spTree>
    <p:extLst>
      <p:ext uri="{BB962C8B-B14F-4D97-AF65-F5344CB8AC3E}">
        <p14:creationId xmlns:p14="http://schemas.microsoft.com/office/powerpoint/2010/main" val="1789770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lnSpc>
                <a:spcPct val="114000"/>
              </a:lnSpc>
            </a:pPr>
            <a:r>
              <a:rPr lang="en-GB" sz="1600" dirty="0" smtClean="0"/>
              <a:t>General understanding of CE</a:t>
            </a:r>
          </a:p>
          <a:p>
            <a:pPr lvl="1">
              <a:lnSpc>
                <a:spcPct val="114000"/>
              </a:lnSpc>
            </a:pPr>
            <a:r>
              <a:rPr lang="en-GB" sz="1600" dirty="0" smtClean="0"/>
              <a:t>High uniformity in terms of type of practice: </a:t>
            </a:r>
          </a:p>
          <a:p>
            <a:pPr lvl="1">
              <a:lnSpc>
                <a:spcPct val="114000"/>
              </a:lnSpc>
            </a:pPr>
            <a:r>
              <a:rPr lang="en-GB" sz="1600" dirty="0" smtClean="0"/>
              <a:t>More attention towards closing the loop of components</a:t>
            </a:r>
          </a:p>
          <a:p>
            <a:pPr lvl="1">
              <a:lnSpc>
                <a:spcPct val="114000"/>
              </a:lnSpc>
            </a:pPr>
            <a:r>
              <a:rPr lang="en-GB" sz="1600" dirty="0" smtClean="0"/>
              <a:t>Reuse used as a synonym of recycling</a:t>
            </a:r>
          </a:p>
          <a:p>
            <a:pPr lvl="1">
              <a:lnSpc>
                <a:spcPct val="114000"/>
              </a:lnSpc>
            </a:pPr>
            <a:r>
              <a:rPr lang="en-GB" sz="1600" dirty="0" smtClean="0"/>
              <a:t> </a:t>
            </a:r>
            <a:r>
              <a:rPr lang="en-GB" sz="1600" dirty="0" err="1" smtClean="0"/>
              <a:t>MaaS</a:t>
            </a:r>
            <a:r>
              <a:rPr lang="en-GB" sz="1600" dirty="0" smtClean="0"/>
              <a:t> at early implementation/ no long term plan to adopt disruptive changes to the established Business Model</a:t>
            </a:r>
          </a:p>
          <a:p>
            <a:endParaRPr lang="en-GB" dirty="0"/>
          </a:p>
        </p:txBody>
      </p:sp>
      <p:sp>
        <p:nvSpPr>
          <p:cNvPr id="4" name="Slide Number Placeholder 3"/>
          <p:cNvSpPr>
            <a:spLocks noGrp="1"/>
          </p:cNvSpPr>
          <p:nvPr>
            <p:ph type="sldNum" sz="quarter" idx="10"/>
          </p:nvPr>
        </p:nvSpPr>
        <p:spPr/>
        <p:txBody>
          <a:bodyPr/>
          <a:lstStyle/>
          <a:p>
            <a:fld id="{3E5BDD99-E0B0-45CF-86E5-0C12C94E08EA}" type="slidenum">
              <a:rPr lang="en-GB" altLang="en-US" smtClean="0"/>
              <a:pPr/>
              <a:t>17</a:t>
            </a:fld>
            <a:endParaRPr lang="en-GB" altLang="en-US"/>
          </a:p>
        </p:txBody>
      </p:sp>
    </p:spTree>
    <p:extLst>
      <p:ext uri="{BB962C8B-B14F-4D97-AF65-F5344CB8AC3E}">
        <p14:creationId xmlns:p14="http://schemas.microsoft.com/office/powerpoint/2010/main" val="1229847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85750">
              <a:lnSpc>
                <a:spcPct val="114000"/>
              </a:lnSpc>
            </a:pPr>
            <a:r>
              <a:rPr lang="en-GB" sz="1200" dirty="0" smtClean="0"/>
              <a:t>Waste reduction through  many levers</a:t>
            </a:r>
          </a:p>
          <a:p>
            <a:pPr indent="-285750">
              <a:lnSpc>
                <a:spcPct val="114000"/>
              </a:lnSpc>
            </a:pPr>
            <a:r>
              <a:rPr lang="en-GB" sz="1200" dirty="0" smtClean="0"/>
              <a:t>Presence of strong legislation and pressures (France)</a:t>
            </a:r>
          </a:p>
          <a:p>
            <a:endParaRPr lang="en-GB" dirty="0"/>
          </a:p>
        </p:txBody>
      </p:sp>
      <p:sp>
        <p:nvSpPr>
          <p:cNvPr id="4" name="Slide Number Placeholder 3"/>
          <p:cNvSpPr>
            <a:spLocks noGrp="1"/>
          </p:cNvSpPr>
          <p:nvPr>
            <p:ph type="sldNum" sz="quarter" idx="10"/>
          </p:nvPr>
        </p:nvSpPr>
        <p:spPr/>
        <p:txBody>
          <a:bodyPr/>
          <a:lstStyle/>
          <a:p>
            <a:fld id="{3E5BDD99-E0B0-45CF-86E5-0C12C94E08EA}" type="slidenum">
              <a:rPr lang="en-GB" altLang="en-US" smtClean="0"/>
              <a:pPr/>
              <a:t>18</a:t>
            </a:fld>
            <a:endParaRPr lang="en-GB" altLang="en-US"/>
          </a:p>
        </p:txBody>
      </p:sp>
    </p:spTree>
    <p:extLst>
      <p:ext uri="{BB962C8B-B14F-4D97-AF65-F5344CB8AC3E}">
        <p14:creationId xmlns:p14="http://schemas.microsoft.com/office/powerpoint/2010/main" val="3787761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E5BDD99-E0B0-45CF-86E5-0C12C94E08EA}" type="slidenum">
              <a:rPr lang="en-GB" altLang="en-US" smtClean="0"/>
              <a:pPr/>
              <a:t>20</a:t>
            </a:fld>
            <a:endParaRPr lang="en-GB" altLang="en-US"/>
          </a:p>
        </p:txBody>
      </p:sp>
    </p:spTree>
    <p:extLst>
      <p:ext uri="{BB962C8B-B14F-4D97-AF65-F5344CB8AC3E}">
        <p14:creationId xmlns:p14="http://schemas.microsoft.com/office/powerpoint/2010/main" val="3426360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 integration has been evaluated according to common SC integration measures that involve information and delivery or physical</a:t>
            </a:r>
            <a:r>
              <a:rPr lang="en-GB" baseline="0" dirty="0" smtClean="0"/>
              <a:t> </a:t>
            </a:r>
            <a:r>
              <a:rPr lang="en-GB" baseline="0" dirty="0" err="1" smtClean="0"/>
              <a:t>integr</a:t>
            </a:r>
            <a:endParaRPr lang="en-GB" baseline="0" dirty="0" smtClean="0"/>
          </a:p>
          <a:p>
            <a:r>
              <a:rPr lang="en-GB" baseline="0" dirty="0" smtClean="0"/>
              <a:t>And also, after having collected code from the reports, according to commonly adopted practice and mentioned aspects related to supply chains</a:t>
            </a:r>
          </a:p>
          <a:p>
            <a:r>
              <a:rPr lang="en-GB" baseline="0" dirty="0" smtClean="0"/>
              <a:t>1 </a:t>
            </a:r>
            <a:endParaRPr lang="en-GB" dirty="0"/>
          </a:p>
        </p:txBody>
      </p:sp>
      <p:sp>
        <p:nvSpPr>
          <p:cNvPr id="4" name="Slide Number Placeholder 3"/>
          <p:cNvSpPr>
            <a:spLocks noGrp="1"/>
          </p:cNvSpPr>
          <p:nvPr>
            <p:ph type="sldNum" sz="quarter" idx="10"/>
          </p:nvPr>
        </p:nvSpPr>
        <p:spPr/>
        <p:txBody>
          <a:bodyPr/>
          <a:lstStyle/>
          <a:p>
            <a:fld id="{3E5BDD99-E0B0-45CF-86E5-0C12C94E08EA}" type="slidenum">
              <a:rPr lang="en-GB" altLang="en-US" smtClean="0"/>
              <a:pPr/>
              <a:t>23</a:t>
            </a:fld>
            <a:endParaRPr lang="en-GB" altLang="en-US"/>
          </a:p>
        </p:txBody>
      </p:sp>
    </p:spTree>
    <p:extLst>
      <p:ext uri="{BB962C8B-B14F-4D97-AF65-F5344CB8AC3E}">
        <p14:creationId xmlns:p14="http://schemas.microsoft.com/office/powerpoint/2010/main" val="6107265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Most of the companies do not mention SC integration</a:t>
            </a:r>
          </a:p>
          <a:p>
            <a:r>
              <a:rPr lang="en-GB" sz="1200" dirty="0" smtClean="0"/>
              <a:t>Suppliers auditing on environmental and human rights regulation is a common practice</a:t>
            </a:r>
          </a:p>
          <a:p>
            <a:r>
              <a:rPr lang="en-GB" sz="1200" dirty="0" smtClean="0"/>
              <a:t>Half of the organisation adopt a life-cycle perspective in the environmental evaluation of their products</a:t>
            </a:r>
          </a:p>
          <a:p>
            <a:r>
              <a:rPr lang="en-GB" sz="1200" dirty="0" smtClean="0"/>
              <a:t>The voluntary participation of Industry associations, category organisations and NGOs is also a widespread practice</a:t>
            </a:r>
          </a:p>
          <a:p>
            <a:endParaRPr lang="en-GB" dirty="0"/>
          </a:p>
        </p:txBody>
      </p:sp>
      <p:sp>
        <p:nvSpPr>
          <p:cNvPr id="4" name="Slide Number Placeholder 3"/>
          <p:cNvSpPr>
            <a:spLocks noGrp="1"/>
          </p:cNvSpPr>
          <p:nvPr>
            <p:ph type="sldNum" sz="quarter" idx="10"/>
          </p:nvPr>
        </p:nvSpPr>
        <p:spPr/>
        <p:txBody>
          <a:bodyPr/>
          <a:lstStyle/>
          <a:p>
            <a:fld id="{3E5BDD99-E0B0-45CF-86E5-0C12C94E08EA}" type="slidenum">
              <a:rPr lang="en-GB" altLang="en-US" smtClean="0"/>
              <a:pPr/>
              <a:t>24</a:t>
            </a:fld>
            <a:endParaRPr lang="en-GB" altLang="en-US"/>
          </a:p>
        </p:txBody>
      </p:sp>
    </p:spTree>
    <p:extLst>
      <p:ext uri="{BB962C8B-B14F-4D97-AF65-F5344CB8AC3E}">
        <p14:creationId xmlns:p14="http://schemas.microsoft.com/office/powerpoint/2010/main" val="3119472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4000"/>
              </a:lnSpc>
            </a:pPr>
            <a:r>
              <a:rPr lang="en-GB" sz="1200" dirty="0" smtClean="0"/>
              <a:t>CE is interpreted as closely related to waste management (e.g. with specific reference to plastic waste - Alliance to End Plastic Waste by Shell and Total)</a:t>
            </a:r>
          </a:p>
          <a:p>
            <a:pPr>
              <a:lnSpc>
                <a:spcPct val="114000"/>
              </a:lnSpc>
            </a:pPr>
            <a:r>
              <a:rPr lang="en-GB" sz="1200" dirty="0" smtClean="0"/>
              <a:t>more than in terms of divestment from fossil fuels</a:t>
            </a:r>
          </a:p>
          <a:p>
            <a:pPr>
              <a:lnSpc>
                <a:spcPct val="114000"/>
              </a:lnSpc>
            </a:pPr>
            <a:r>
              <a:rPr lang="en-GB" sz="1200" dirty="0" smtClean="0"/>
              <a:t>a tool mitigate the negative externalities of their core business</a:t>
            </a:r>
          </a:p>
          <a:p>
            <a:endParaRPr lang="en-GB" dirty="0"/>
          </a:p>
        </p:txBody>
      </p:sp>
      <p:sp>
        <p:nvSpPr>
          <p:cNvPr id="4" name="Slide Number Placeholder 3"/>
          <p:cNvSpPr>
            <a:spLocks noGrp="1"/>
          </p:cNvSpPr>
          <p:nvPr>
            <p:ph type="sldNum" sz="quarter" idx="10"/>
          </p:nvPr>
        </p:nvSpPr>
        <p:spPr/>
        <p:txBody>
          <a:bodyPr/>
          <a:lstStyle/>
          <a:p>
            <a:fld id="{3E5BDD99-E0B0-45CF-86E5-0C12C94E08EA}" type="slidenum">
              <a:rPr lang="en-GB" altLang="en-US" smtClean="0"/>
              <a:pPr/>
              <a:t>32</a:t>
            </a:fld>
            <a:endParaRPr lang="en-GB" altLang="en-US"/>
          </a:p>
        </p:txBody>
      </p:sp>
    </p:spTree>
    <p:extLst>
      <p:ext uri="{BB962C8B-B14F-4D97-AF65-F5344CB8AC3E}">
        <p14:creationId xmlns:p14="http://schemas.microsoft.com/office/powerpoint/2010/main" val="29666690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lnSpc>
                <a:spcPct val="114000"/>
              </a:lnSpc>
            </a:pPr>
            <a:r>
              <a:rPr lang="en-GB" sz="1600" dirty="0" smtClean="0"/>
              <a:t>Just 3 companies out of 9 mention CE in their reports</a:t>
            </a:r>
          </a:p>
          <a:p>
            <a:pPr lvl="1">
              <a:lnSpc>
                <a:spcPct val="114000"/>
              </a:lnSpc>
            </a:pPr>
            <a:r>
              <a:rPr lang="en-GB" sz="1600" dirty="0" smtClean="0"/>
              <a:t>Lack of clarity with the potential role in supporting the transition towards an economy of services more than products</a:t>
            </a:r>
            <a:endParaRPr lang="en-GB" sz="1200" dirty="0" smtClean="0"/>
          </a:p>
          <a:p>
            <a:pPr lvl="2">
              <a:lnSpc>
                <a:spcPct val="114000"/>
              </a:lnSpc>
            </a:pPr>
            <a:endParaRPr lang="en-GB" sz="1200" dirty="0" smtClean="0"/>
          </a:p>
          <a:p>
            <a:endParaRPr lang="en-GB" dirty="0"/>
          </a:p>
        </p:txBody>
      </p:sp>
      <p:sp>
        <p:nvSpPr>
          <p:cNvPr id="4" name="Slide Number Placeholder 3"/>
          <p:cNvSpPr>
            <a:spLocks noGrp="1"/>
          </p:cNvSpPr>
          <p:nvPr>
            <p:ph type="sldNum" sz="quarter" idx="10"/>
          </p:nvPr>
        </p:nvSpPr>
        <p:spPr/>
        <p:txBody>
          <a:bodyPr/>
          <a:lstStyle/>
          <a:p>
            <a:fld id="{3E5BDD99-E0B0-45CF-86E5-0C12C94E08EA}" type="slidenum">
              <a:rPr lang="en-GB" altLang="en-US" smtClean="0"/>
              <a:pPr/>
              <a:t>33</a:t>
            </a:fld>
            <a:endParaRPr lang="en-GB" altLang="en-US"/>
          </a:p>
        </p:txBody>
      </p:sp>
    </p:spTree>
    <p:extLst>
      <p:ext uri="{BB962C8B-B14F-4D97-AF65-F5344CB8AC3E}">
        <p14:creationId xmlns:p14="http://schemas.microsoft.com/office/powerpoint/2010/main" val="2546902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1pPr>
            <a:lvl2pPr marL="742950" indent="-28575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2pPr>
            <a:lvl3pPr marL="11430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3pPr>
            <a:lvl4pPr marL="16002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4pPr>
            <a:lvl5pPr marL="20574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9pPr>
          </a:lstStyle>
          <a:p>
            <a:pPr>
              <a:spcBef>
                <a:spcPct val="0"/>
              </a:spcBef>
            </a:pPr>
            <a:fld id="{CA2B5FF0-1607-4D59-82E8-BB1EA98A054A}" type="slidenum">
              <a:rPr lang="en-GB" altLang="en-US"/>
              <a:pPr>
                <a:spcBef>
                  <a:spcPct val="0"/>
                </a:spcBef>
              </a:pPr>
              <a:t>2</a:t>
            </a:fld>
            <a:endParaRPr lang="en-GB" altLang="en-US"/>
          </a:p>
        </p:txBody>
      </p:sp>
      <p:sp>
        <p:nvSpPr>
          <p:cNvPr id="15363" name="Rectangle 1026"/>
          <p:cNvSpPr>
            <a:spLocks noGrp="1" noRot="1" noChangeAspect="1" noChangeArrowheads="1" noTextEdit="1"/>
          </p:cNvSpPr>
          <p:nvPr>
            <p:ph type="sldImg"/>
          </p:nvPr>
        </p:nvSpPr>
        <p:spPr>
          <a:ln/>
        </p:spPr>
      </p:sp>
      <p:sp>
        <p:nvSpPr>
          <p:cNvPr id="15364"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UOS Stephenson" panose="02070503080000020004" pitchFamily="18" charset="0"/>
            </a:endParaRPr>
          </a:p>
        </p:txBody>
      </p:sp>
    </p:spTree>
    <p:extLst>
      <p:ext uri="{BB962C8B-B14F-4D97-AF65-F5344CB8AC3E}">
        <p14:creationId xmlns:p14="http://schemas.microsoft.com/office/powerpoint/2010/main" val="1775171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monitorste</a:t>
            </a:r>
            <a:endParaRPr lang="en-GB" dirty="0"/>
          </a:p>
        </p:txBody>
      </p:sp>
      <p:sp>
        <p:nvSpPr>
          <p:cNvPr id="4" name="Slide Number Placeholder 3"/>
          <p:cNvSpPr>
            <a:spLocks noGrp="1"/>
          </p:cNvSpPr>
          <p:nvPr>
            <p:ph type="sldNum" sz="quarter" idx="10"/>
          </p:nvPr>
        </p:nvSpPr>
        <p:spPr/>
        <p:txBody>
          <a:bodyPr/>
          <a:lstStyle/>
          <a:p>
            <a:fld id="{3E5BDD99-E0B0-45CF-86E5-0C12C94E08EA}" type="slidenum">
              <a:rPr lang="en-GB" altLang="en-US" smtClean="0"/>
              <a:pPr/>
              <a:t>3</a:t>
            </a:fld>
            <a:endParaRPr lang="en-GB" altLang="en-US"/>
          </a:p>
        </p:txBody>
      </p:sp>
    </p:spTree>
    <p:extLst>
      <p:ext uri="{BB962C8B-B14F-4D97-AF65-F5344CB8AC3E}">
        <p14:creationId xmlns:p14="http://schemas.microsoft.com/office/powerpoint/2010/main" val="4097077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E5BDD99-E0B0-45CF-86E5-0C12C94E08EA}" type="slidenum">
              <a:rPr lang="en-GB" altLang="en-US" smtClean="0"/>
              <a:pPr/>
              <a:t>4</a:t>
            </a:fld>
            <a:endParaRPr lang="en-GB" altLang="en-US"/>
          </a:p>
        </p:txBody>
      </p:sp>
    </p:spTree>
    <p:extLst>
      <p:ext uri="{BB962C8B-B14F-4D97-AF65-F5344CB8AC3E}">
        <p14:creationId xmlns:p14="http://schemas.microsoft.com/office/powerpoint/2010/main" val="1090644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1pPr>
            <a:lvl2pPr marL="742950" indent="-28575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2pPr>
            <a:lvl3pPr marL="11430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3pPr>
            <a:lvl4pPr marL="16002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4pPr>
            <a:lvl5pPr marL="20574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9pPr>
          </a:lstStyle>
          <a:p>
            <a:pPr>
              <a:spcBef>
                <a:spcPct val="0"/>
              </a:spcBef>
            </a:pPr>
            <a:fld id="{2DFC2F16-E606-4929-8CC2-DFF45D4DB728}" type="slidenum">
              <a:rPr lang="en-GB" altLang="en-US"/>
              <a:pPr>
                <a:spcBef>
                  <a:spcPct val="0"/>
                </a:spcBef>
              </a:pPr>
              <a:t>5</a:t>
            </a:fld>
            <a:endParaRPr lang="en-GB"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UOS Stephenson" panose="02070503080000020004" pitchFamily="18" charset="0"/>
            </a:endParaRPr>
          </a:p>
        </p:txBody>
      </p:sp>
    </p:spTree>
    <p:extLst>
      <p:ext uri="{BB962C8B-B14F-4D97-AF65-F5344CB8AC3E}">
        <p14:creationId xmlns:p14="http://schemas.microsoft.com/office/powerpoint/2010/main" val="323273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1pPr>
            <a:lvl2pPr marL="742950" indent="-28575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2pPr>
            <a:lvl3pPr marL="11430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3pPr>
            <a:lvl4pPr marL="16002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4pPr>
            <a:lvl5pPr marL="20574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9pPr>
          </a:lstStyle>
          <a:p>
            <a:pPr>
              <a:spcBef>
                <a:spcPct val="0"/>
              </a:spcBef>
            </a:pPr>
            <a:fld id="{2DFC2F16-E606-4929-8CC2-DFF45D4DB728}" type="slidenum">
              <a:rPr lang="en-GB" altLang="en-US"/>
              <a:pPr>
                <a:spcBef>
                  <a:spcPct val="0"/>
                </a:spcBef>
              </a:pPr>
              <a:t>6</a:t>
            </a:fld>
            <a:endParaRPr lang="en-GB"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UOS Stephenson" panose="02070503080000020004" pitchFamily="18" charset="0"/>
            </a:endParaRPr>
          </a:p>
        </p:txBody>
      </p:sp>
    </p:spTree>
    <p:extLst>
      <p:ext uri="{BB962C8B-B14F-4D97-AF65-F5344CB8AC3E}">
        <p14:creationId xmlns:p14="http://schemas.microsoft.com/office/powerpoint/2010/main" val="1340339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E5BDD99-E0B0-45CF-86E5-0C12C94E08EA}" type="slidenum">
              <a:rPr lang="en-GB" altLang="en-US" smtClean="0"/>
              <a:pPr/>
              <a:t>7</a:t>
            </a:fld>
            <a:endParaRPr lang="en-GB" altLang="en-US"/>
          </a:p>
        </p:txBody>
      </p:sp>
    </p:spTree>
    <p:extLst>
      <p:ext uri="{BB962C8B-B14F-4D97-AF65-F5344CB8AC3E}">
        <p14:creationId xmlns:p14="http://schemas.microsoft.com/office/powerpoint/2010/main" val="347219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1pPr>
            <a:lvl2pPr marL="742950" indent="-28575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2pPr>
            <a:lvl3pPr marL="11430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3pPr>
            <a:lvl4pPr marL="16002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4pPr>
            <a:lvl5pPr marL="2057400" indent="-228600" eaLnBrk="0" hangingPunct="0">
              <a:spcBef>
                <a:spcPct val="30000"/>
              </a:spcBef>
              <a:defRPr sz="1200">
                <a:solidFill>
                  <a:schemeClr val="tx1"/>
                </a:solidFill>
                <a:latin typeface="TUOS Stephenson" panose="02070503080000020004" pitchFamily="18"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TUOS Stephenson" panose="02070503080000020004" pitchFamily="18" charset="0"/>
                <a:ea typeface="MS PGothic" panose="020B0600070205080204" pitchFamily="34" charset="-128"/>
              </a:defRPr>
            </a:lvl9pPr>
          </a:lstStyle>
          <a:p>
            <a:pPr>
              <a:spcBef>
                <a:spcPct val="0"/>
              </a:spcBef>
            </a:pPr>
            <a:fld id="{2DFC2F16-E606-4929-8CC2-DFF45D4DB728}" type="slidenum">
              <a:rPr lang="en-GB" altLang="en-US"/>
              <a:pPr>
                <a:spcBef>
                  <a:spcPct val="0"/>
                </a:spcBef>
              </a:pPr>
              <a:t>8</a:t>
            </a:fld>
            <a:endParaRPr lang="en-GB"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TUOS Stephenson" panose="02070503080000020004" pitchFamily="18" charset="0"/>
            </a:endParaRPr>
          </a:p>
        </p:txBody>
      </p:sp>
    </p:spTree>
    <p:extLst>
      <p:ext uri="{BB962C8B-B14F-4D97-AF65-F5344CB8AC3E}">
        <p14:creationId xmlns:p14="http://schemas.microsoft.com/office/powerpoint/2010/main" val="323273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err="1" smtClean="0">
                <a:solidFill>
                  <a:schemeClr val="tx1"/>
                </a:solidFill>
                <a:latin typeface="TUOS Stephenson" pitchFamily="-128" charset="0"/>
                <a:ea typeface="MS PGothic" pitchFamily="34" charset="-128"/>
                <a:cs typeface="ＭＳ Ｐゴシック" charset="0"/>
              </a:rPr>
              <a:t>Bjørn</a:t>
            </a:r>
            <a:r>
              <a:rPr lang="en-GB" sz="1200" b="0" i="0" u="none" strike="noStrike" kern="1200" baseline="0" dirty="0" smtClean="0">
                <a:solidFill>
                  <a:schemeClr val="tx1"/>
                </a:solidFill>
                <a:latin typeface="TUOS Stephenson" pitchFamily="-128" charset="0"/>
                <a:ea typeface="MS PGothic" pitchFamily="34" charset="-128"/>
                <a:cs typeface="ＭＳ Ｐゴシック" charset="0"/>
              </a:rPr>
              <a:t>, </a:t>
            </a:r>
            <a:r>
              <a:rPr lang="en-GB" sz="1200" b="0" i="0" u="none" strike="noStrike" kern="1200" baseline="0" dirty="0" err="1" smtClean="0">
                <a:solidFill>
                  <a:schemeClr val="tx1"/>
                </a:solidFill>
                <a:latin typeface="TUOS Stephenson" pitchFamily="-128" charset="0"/>
                <a:ea typeface="MS PGothic" pitchFamily="34" charset="-128"/>
                <a:cs typeface="ＭＳ Ｐゴシック" charset="0"/>
              </a:rPr>
              <a:t>Bey</a:t>
            </a:r>
            <a:r>
              <a:rPr lang="en-GB" sz="1200" b="0" i="0" u="none" strike="noStrike" kern="1200" baseline="0" dirty="0" smtClean="0">
                <a:solidFill>
                  <a:schemeClr val="tx1"/>
                </a:solidFill>
                <a:latin typeface="TUOS Stephenson" pitchFamily="-128" charset="0"/>
                <a:ea typeface="MS PGothic" pitchFamily="34" charset="-128"/>
                <a:cs typeface="ＭＳ Ｐゴシック" charset="0"/>
              </a:rPr>
              <a:t>, Georg, </a:t>
            </a:r>
            <a:r>
              <a:rPr lang="en-GB" sz="1200" b="0" i="0" u="none" strike="noStrike" kern="1200" baseline="0" dirty="0" err="1" smtClean="0">
                <a:solidFill>
                  <a:schemeClr val="tx1"/>
                </a:solidFill>
                <a:latin typeface="TUOS Stephenson" pitchFamily="-128" charset="0"/>
                <a:ea typeface="MS PGothic" pitchFamily="34" charset="-128"/>
                <a:cs typeface="ＭＳ Ｐゴシック" charset="0"/>
              </a:rPr>
              <a:t>Røpke</a:t>
            </a:r>
            <a:r>
              <a:rPr lang="en-GB" sz="1200" b="0" i="0" u="none" strike="noStrike" kern="1200" baseline="0" dirty="0" smtClean="0">
                <a:solidFill>
                  <a:schemeClr val="tx1"/>
                </a:solidFill>
                <a:latin typeface="TUOS Stephenson" pitchFamily="-128" charset="0"/>
                <a:ea typeface="MS PGothic" pitchFamily="34" charset="-128"/>
                <a:cs typeface="ＭＳ Ｐゴシック" charset="0"/>
              </a:rPr>
              <a:t>, and </a:t>
            </a:r>
            <a:r>
              <a:rPr lang="en-GB" sz="1200" b="0" i="0" u="none" strike="noStrike" kern="1200" baseline="0" dirty="0" err="1" smtClean="0">
                <a:solidFill>
                  <a:schemeClr val="tx1"/>
                </a:solidFill>
                <a:latin typeface="TUOS Stephenson" pitchFamily="-128" charset="0"/>
                <a:ea typeface="MS PGothic" pitchFamily="34" charset="-128"/>
                <a:cs typeface="ＭＳ Ｐゴシック" charset="0"/>
              </a:rPr>
              <a:t>Hauschild</a:t>
            </a:r>
            <a:r>
              <a:rPr lang="en-GB" sz="1200" b="0" i="0" u="none" strike="noStrike" kern="1200" baseline="0" dirty="0" smtClean="0">
                <a:solidFill>
                  <a:schemeClr val="tx1"/>
                </a:solidFill>
                <a:latin typeface="TUOS Stephenson" pitchFamily="-128" charset="0"/>
                <a:ea typeface="MS PGothic" pitchFamily="34" charset="-128"/>
                <a:cs typeface="ＭＳ Ｐゴシック" charset="0"/>
              </a:rPr>
              <a:t> (2017) in a</a:t>
            </a:r>
          </a:p>
          <a:p>
            <a:r>
              <a:rPr lang="en-GB" sz="1200" b="0" i="0" u="none" strike="noStrike" kern="1200" baseline="0" dirty="0" smtClean="0">
                <a:solidFill>
                  <a:schemeClr val="tx1"/>
                </a:solidFill>
                <a:latin typeface="TUOS Stephenson" pitchFamily="-128" charset="0"/>
                <a:ea typeface="MS PGothic" pitchFamily="34" charset="-128"/>
                <a:cs typeface="ＭＳ Ｐゴシック" charset="0"/>
              </a:rPr>
              <a:t>similar context, that is, to perform a comprehensive review of references</a:t>
            </a:r>
          </a:p>
          <a:p>
            <a:r>
              <a:rPr lang="en-GB" sz="1200" b="0" i="0" u="none" strike="noStrike" kern="1200" baseline="0" dirty="0" smtClean="0">
                <a:solidFill>
                  <a:schemeClr val="tx1"/>
                </a:solidFill>
                <a:latin typeface="TUOS Stephenson" pitchFamily="-128" charset="0"/>
                <a:ea typeface="MS PGothic" pitchFamily="34" charset="-128"/>
                <a:cs typeface="ＭＳ Ｐゴシック" charset="0"/>
              </a:rPr>
              <a:t>made to ecologic limits in CS reports in 2000–14.</a:t>
            </a:r>
            <a:endParaRPr lang="en-GB" dirty="0"/>
          </a:p>
        </p:txBody>
      </p:sp>
      <p:sp>
        <p:nvSpPr>
          <p:cNvPr id="4" name="Slide Number Placeholder 3"/>
          <p:cNvSpPr>
            <a:spLocks noGrp="1"/>
          </p:cNvSpPr>
          <p:nvPr>
            <p:ph type="sldNum" sz="quarter" idx="10"/>
          </p:nvPr>
        </p:nvSpPr>
        <p:spPr/>
        <p:txBody>
          <a:bodyPr/>
          <a:lstStyle/>
          <a:p>
            <a:fld id="{3E5BDD99-E0B0-45CF-86E5-0C12C94E08EA}" type="slidenum">
              <a:rPr lang="en-GB" altLang="en-US" smtClean="0"/>
              <a:pPr/>
              <a:t>9</a:t>
            </a:fld>
            <a:endParaRPr lang="en-GB" altLang="en-US"/>
          </a:p>
        </p:txBody>
      </p:sp>
    </p:spTree>
    <p:extLst>
      <p:ext uri="{BB962C8B-B14F-4D97-AF65-F5344CB8AC3E}">
        <p14:creationId xmlns:p14="http://schemas.microsoft.com/office/powerpoint/2010/main" val="26615286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
            <a:ext cx="24257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09600" y="2209800"/>
            <a:ext cx="8229600" cy="1828800"/>
          </a:xfrm>
        </p:spPr>
        <p:txBody>
          <a:bodyPr anchor="ctr"/>
          <a:lstStyle>
            <a:lvl1pPr>
              <a:defRPr sz="5400"/>
            </a:lvl1pPr>
          </a:lstStyle>
          <a:p>
            <a:r>
              <a:rPr lang="en-US" smtClean="0"/>
              <a:t>Click to edit Master title style</a:t>
            </a:r>
            <a:endParaRPr lang="en-GB"/>
          </a:p>
        </p:txBody>
      </p:sp>
      <p:sp>
        <p:nvSpPr>
          <p:cNvPr id="4099" name="Rectangle 3"/>
          <p:cNvSpPr>
            <a:spLocks noGrp="1" noChangeArrowheads="1"/>
          </p:cNvSpPr>
          <p:nvPr>
            <p:ph type="subTitle" idx="1"/>
          </p:nvPr>
        </p:nvSpPr>
        <p:spPr>
          <a:xfrm>
            <a:off x="609600" y="4876800"/>
            <a:ext cx="8229600" cy="1066800"/>
          </a:xfrm>
        </p:spPr>
        <p:txBody>
          <a:bodyPr/>
          <a:lstStyle>
            <a:lvl1pPr marL="0" indent="0">
              <a:spcBef>
                <a:spcPct val="0"/>
              </a:spcBef>
              <a:buFontTx/>
              <a:buNone/>
              <a:defRPr/>
            </a:lvl1pPr>
          </a:lstStyle>
          <a:p>
            <a:r>
              <a:rPr lang="en-US" smtClean="0"/>
              <a:t>Click to edit Master subtitle style</a:t>
            </a:r>
            <a:endParaRPr lang="en-GB"/>
          </a:p>
        </p:txBody>
      </p:sp>
      <p:sp>
        <p:nvSpPr>
          <p:cNvPr id="6" name="Rectangle 6"/>
          <p:cNvSpPr>
            <a:spLocks noGrp="1" noChangeArrowheads="1"/>
          </p:cNvSpPr>
          <p:nvPr>
            <p:ph type="sldNum" sz="quarter" idx="10"/>
          </p:nvPr>
        </p:nvSpPr>
        <p:spPr/>
        <p:txBody>
          <a:bodyPr/>
          <a:lstStyle>
            <a:lvl1pPr>
              <a:defRPr b="1"/>
            </a:lvl1pPr>
          </a:lstStyle>
          <a:p>
            <a:fld id="{8C24EF9A-BF82-46E1-B0D1-E30DDEAC2E90}" type="slidenum">
              <a:rPr lang="en-GB" altLang="en-US"/>
              <a:pPr/>
              <a:t>‹#›</a:t>
            </a:fld>
            <a:endParaRPr lang="en-GB" altLang="en-US">
              <a:solidFill>
                <a:srgbClr val="FFFFFF"/>
              </a:solidFill>
            </a:endParaRPr>
          </a:p>
        </p:txBody>
      </p:sp>
      <p:sp>
        <p:nvSpPr>
          <p:cNvPr id="7" name="Rectangle 18"/>
          <p:cNvSpPr>
            <a:spLocks noGrp="1" noChangeArrowheads="1"/>
          </p:cNvSpPr>
          <p:nvPr>
            <p:ph type="dt" sz="half" idx="11"/>
          </p:nvPr>
        </p:nvSpPr>
        <p:spPr/>
        <p:txBody>
          <a:bodyPr/>
          <a:lstStyle>
            <a:lvl1pPr>
              <a:defRPr smtClean="0"/>
            </a:lvl1pPr>
          </a:lstStyle>
          <a:p>
            <a:pPr>
              <a:defRPr/>
            </a:pPr>
            <a:fld id="{1C459E5A-3667-46E1-B7B5-26682E39624C}" type="datetime1">
              <a:rPr lang="en-GB" altLang="en-US"/>
              <a:pPr>
                <a:defRPr/>
              </a:pPr>
              <a:t>21/11/2019</a:t>
            </a:fld>
            <a:endParaRPr lang="en-GB" altLang="en-US"/>
          </a:p>
        </p:txBody>
      </p:sp>
      <p:sp>
        <p:nvSpPr>
          <p:cNvPr id="8" name="Rectangle 19"/>
          <p:cNvSpPr>
            <a:spLocks noGrp="1" noChangeArrowheads="1"/>
          </p:cNvSpPr>
          <p:nvPr>
            <p:ph type="ftr" sz="quarter" idx="12"/>
          </p:nvPr>
        </p:nvSpPr>
        <p:spPr/>
        <p:txBody>
          <a:bodyPr/>
          <a:lstStyle>
            <a:lvl1pPr>
              <a:defRPr smtClean="0"/>
            </a:lvl1pPr>
          </a:lstStyle>
          <a:p>
            <a:pPr>
              <a:defRPr/>
            </a:pPr>
            <a:r>
              <a:rPr lang="en-GB" altLang="en-US"/>
              <a:t>© The University of Sheffield</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16416" y="6293021"/>
            <a:ext cx="707897" cy="432392"/>
          </a:xfrm>
          <a:prstGeom prst="rect">
            <a:avLst/>
          </a:prstGeom>
        </p:spPr>
      </p:pic>
    </p:spTree>
    <p:extLst>
      <p:ext uri="{BB962C8B-B14F-4D97-AF65-F5344CB8AC3E}">
        <p14:creationId xmlns:p14="http://schemas.microsoft.com/office/powerpoint/2010/main" val="4167577089"/>
      </p:ext>
    </p:extLst>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0"/>
          <p:cNvSpPr>
            <a:spLocks noGrp="1" noChangeArrowheads="1"/>
          </p:cNvSpPr>
          <p:nvPr>
            <p:ph type="dt" sz="half" idx="10"/>
          </p:nvPr>
        </p:nvSpPr>
        <p:spPr>
          <a:ln/>
        </p:spPr>
        <p:txBody>
          <a:bodyPr/>
          <a:lstStyle>
            <a:lvl1pPr>
              <a:defRPr/>
            </a:lvl1pPr>
          </a:lstStyle>
          <a:p>
            <a:pPr>
              <a:defRPr/>
            </a:pPr>
            <a:fld id="{1ECA9C82-3AB1-436C-91CF-CE7B793EE7F5}" type="datetime1">
              <a:rPr lang="en-GB" altLang="en-US"/>
              <a:pPr>
                <a:defRPr/>
              </a:pPr>
              <a:t>21/11/2019</a:t>
            </a:fld>
            <a:endParaRPr lang="en-GB" altLang="en-US">
              <a:solidFill>
                <a:srgbClr val="FFFFFF"/>
              </a:solidFill>
            </a:endParaRPr>
          </a:p>
        </p:txBody>
      </p:sp>
      <p:sp>
        <p:nvSpPr>
          <p:cNvPr id="5" name="Rectangle 11"/>
          <p:cNvSpPr>
            <a:spLocks noGrp="1" noChangeArrowheads="1"/>
          </p:cNvSpPr>
          <p:nvPr>
            <p:ph type="ftr" sz="quarter" idx="11"/>
          </p:nvPr>
        </p:nvSpPr>
        <p:spPr>
          <a:ln/>
        </p:spPr>
        <p:txBody>
          <a:bodyPr/>
          <a:lstStyle>
            <a:lvl1pPr>
              <a:defRPr/>
            </a:lvl1pPr>
          </a:lstStyle>
          <a:p>
            <a:pPr>
              <a:defRPr/>
            </a:pPr>
            <a:r>
              <a:rPr lang="en-GB" altLang="en-US"/>
              <a:t>© The University of Sheffield</a:t>
            </a:r>
            <a:endParaRPr lang="en-GB" altLang="en-US">
              <a:solidFill>
                <a:srgbClr val="FFFFFF"/>
              </a:solidFill>
            </a:endParaRPr>
          </a:p>
        </p:txBody>
      </p:sp>
      <p:sp>
        <p:nvSpPr>
          <p:cNvPr id="6" name="Rectangle 12"/>
          <p:cNvSpPr>
            <a:spLocks noGrp="1" noChangeArrowheads="1"/>
          </p:cNvSpPr>
          <p:nvPr>
            <p:ph type="sldNum" sz="quarter" idx="12"/>
          </p:nvPr>
        </p:nvSpPr>
        <p:spPr>
          <a:ln/>
        </p:spPr>
        <p:txBody>
          <a:bodyPr/>
          <a:lstStyle>
            <a:lvl1pPr>
              <a:defRPr/>
            </a:lvl1pPr>
          </a:lstStyle>
          <a:p>
            <a:fld id="{45268B56-0CA7-4DFB-AA40-E9EAE5345E98}" type="slidenum">
              <a:rPr lang="en-GB" altLang="en-US"/>
              <a:pPr/>
              <a:t>‹#›</a:t>
            </a:fld>
            <a:endParaRPr lang="en-GB" altLang="en-US"/>
          </a:p>
        </p:txBody>
      </p:sp>
    </p:spTree>
    <p:extLst>
      <p:ext uri="{BB962C8B-B14F-4D97-AF65-F5344CB8AC3E}">
        <p14:creationId xmlns:p14="http://schemas.microsoft.com/office/powerpoint/2010/main" val="3834626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371600"/>
            <a:ext cx="2057400" cy="4724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09600" y="1371600"/>
            <a:ext cx="6019800" cy="4724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0"/>
          <p:cNvSpPr>
            <a:spLocks noGrp="1" noChangeArrowheads="1"/>
          </p:cNvSpPr>
          <p:nvPr>
            <p:ph type="dt" sz="half" idx="10"/>
          </p:nvPr>
        </p:nvSpPr>
        <p:spPr>
          <a:ln/>
        </p:spPr>
        <p:txBody>
          <a:bodyPr/>
          <a:lstStyle>
            <a:lvl1pPr>
              <a:defRPr/>
            </a:lvl1pPr>
          </a:lstStyle>
          <a:p>
            <a:pPr>
              <a:defRPr/>
            </a:pPr>
            <a:fld id="{275B104A-A348-4CDD-86FE-080EE3B8EC7A}" type="datetime1">
              <a:rPr lang="en-GB" altLang="en-US"/>
              <a:pPr>
                <a:defRPr/>
              </a:pPr>
              <a:t>21/11/2019</a:t>
            </a:fld>
            <a:endParaRPr lang="en-GB" altLang="en-US">
              <a:solidFill>
                <a:srgbClr val="FFFFFF"/>
              </a:solidFill>
            </a:endParaRPr>
          </a:p>
        </p:txBody>
      </p:sp>
      <p:sp>
        <p:nvSpPr>
          <p:cNvPr id="5" name="Rectangle 11"/>
          <p:cNvSpPr>
            <a:spLocks noGrp="1" noChangeArrowheads="1"/>
          </p:cNvSpPr>
          <p:nvPr>
            <p:ph type="ftr" sz="quarter" idx="11"/>
          </p:nvPr>
        </p:nvSpPr>
        <p:spPr>
          <a:ln/>
        </p:spPr>
        <p:txBody>
          <a:bodyPr/>
          <a:lstStyle>
            <a:lvl1pPr>
              <a:defRPr/>
            </a:lvl1pPr>
          </a:lstStyle>
          <a:p>
            <a:pPr>
              <a:defRPr/>
            </a:pPr>
            <a:r>
              <a:rPr lang="en-GB" altLang="en-US"/>
              <a:t>© The University of Sheffield</a:t>
            </a:r>
            <a:endParaRPr lang="en-GB" altLang="en-US">
              <a:solidFill>
                <a:srgbClr val="FFFFFF"/>
              </a:solidFill>
            </a:endParaRPr>
          </a:p>
        </p:txBody>
      </p:sp>
      <p:sp>
        <p:nvSpPr>
          <p:cNvPr id="6" name="Rectangle 12"/>
          <p:cNvSpPr>
            <a:spLocks noGrp="1" noChangeArrowheads="1"/>
          </p:cNvSpPr>
          <p:nvPr>
            <p:ph type="sldNum" sz="quarter" idx="12"/>
          </p:nvPr>
        </p:nvSpPr>
        <p:spPr>
          <a:ln/>
        </p:spPr>
        <p:txBody>
          <a:bodyPr/>
          <a:lstStyle>
            <a:lvl1pPr>
              <a:defRPr/>
            </a:lvl1pPr>
          </a:lstStyle>
          <a:p>
            <a:fld id="{5A73BB58-6DE4-4812-B886-7708599605AF}" type="slidenum">
              <a:rPr lang="en-GB" altLang="en-US"/>
              <a:pPr/>
              <a:t>‹#›</a:t>
            </a:fld>
            <a:endParaRPr lang="en-GB" altLang="en-US"/>
          </a:p>
        </p:txBody>
      </p:sp>
    </p:spTree>
    <p:extLst>
      <p:ext uri="{BB962C8B-B14F-4D97-AF65-F5344CB8AC3E}">
        <p14:creationId xmlns:p14="http://schemas.microsoft.com/office/powerpoint/2010/main" val="385374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371600"/>
            <a:ext cx="8229600" cy="762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09600" y="2362200"/>
            <a:ext cx="40386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800600" y="2362200"/>
            <a:ext cx="40386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10"/>
          <p:cNvSpPr>
            <a:spLocks noGrp="1" noChangeArrowheads="1"/>
          </p:cNvSpPr>
          <p:nvPr>
            <p:ph type="dt" sz="half" idx="10"/>
          </p:nvPr>
        </p:nvSpPr>
        <p:spPr>
          <a:ln/>
        </p:spPr>
        <p:txBody>
          <a:bodyPr/>
          <a:lstStyle>
            <a:lvl1pPr>
              <a:defRPr/>
            </a:lvl1pPr>
          </a:lstStyle>
          <a:p>
            <a:pPr>
              <a:defRPr/>
            </a:pPr>
            <a:fld id="{5D9EC849-83EB-4095-8B62-07B5F114D052}" type="datetime1">
              <a:rPr lang="en-GB" altLang="en-US"/>
              <a:pPr>
                <a:defRPr/>
              </a:pPr>
              <a:t>21/11/2019</a:t>
            </a:fld>
            <a:endParaRPr lang="en-GB" altLang="en-US">
              <a:solidFill>
                <a:srgbClr val="FFFFFF"/>
              </a:solidFill>
            </a:endParaRPr>
          </a:p>
        </p:txBody>
      </p:sp>
      <p:sp>
        <p:nvSpPr>
          <p:cNvPr id="6" name="Rectangle 11"/>
          <p:cNvSpPr>
            <a:spLocks noGrp="1" noChangeArrowheads="1"/>
          </p:cNvSpPr>
          <p:nvPr>
            <p:ph type="ftr" sz="quarter" idx="11"/>
          </p:nvPr>
        </p:nvSpPr>
        <p:spPr>
          <a:ln/>
        </p:spPr>
        <p:txBody>
          <a:bodyPr/>
          <a:lstStyle>
            <a:lvl1pPr>
              <a:defRPr/>
            </a:lvl1pPr>
          </a:lstStyle>
          <a:p>
            <a:pPr>
              <a:defRPr/>
            </a:pPr>
            <a:r>
              <a:rPr lang="en-GB" altLang="en-US"/>
              <a:t>© The University of Sheffield</a:t>
            </a:r>
            <a:endParaRPr lang="en-GB" altLang="en-US">
              <a:solidFill>
                <a:srgbClr val="FFFFFF"/>
              </a:solidFill>
            </a:endParaRPr>
          </a:p>
        </p:txBody>
      </p:sp>
      <p:sp>
        <p:nvSpPr>
          <p:cNvPr id="7" name="Rectangle 12"/>
          <p:cNvSpPr>
            <a:spLocks noGrp="1" noChangeArrowheads="1"/>
          </p:cNvSpPr>
          <p:nvPr>
            <p:ph type="sldNum" sz="quarter" idx="12"/>
          </p:nvPr>
        </p:nvSpPr>
        <p:spPr>
          <a:ln/>
        </p:spPr>
        <p:txBody>
          <a:bodyPr/>
          <a:lstStyle>
            <a:lvl1pPr>
              <a:defRPr/>
            </a:lvl1pPr>
          </a:lstStyle>
          <a:p>
            <a:fld id="{76F5AC37-F7EE-4D09-9610-205BB837C0F3}" type="slidenum">
              <a:rPr lang="en-GB" altLang="en-US"/>
              <a:pPr/>
              <a:t>‹#›</a:t>
            </a:fld>
            <a:endParaRPr lang="en-GB" altLang="en-US"/>
          </a:p>
        </p:txBody>
      </p:sp>
    </p:spTree>
    <p:extLst>
      <p:ext uri="{BB962C8B-B14F-4D97-AF65-F5344CB8AC3E}">
        <p14:creationId xmlns:p14="http://schemas.microsoft.com/office/powerpoint/2010/main" val="3530251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0"/>
          <p:cNvSpPr>
            <a:spLocks noGrp="1" noChangeArrowheads="1"/>
          </p:cNvSpPr>
          <p:nvPr>
            <p:ph type="dt" sz="half" idx="10"/>
          </p:nvPr>
        </p:nvSpPr>
        <p:spPr>
          <a:ln/>
        </p:spPr>
        <p:txBody>
          <a:bodyPr/>
          <a:lstStyle>
            <a:lvl1pPr>
              <a:defRPr/>
            </a:lvl1pPr>
          </a:lstStyle>
          <a:p>
            <a:pPr>
              <a:defRPr/>
            </a:pPr>
            <a:fld id="{D2E28BBE-4E92-4B2E-9C6F-C30F1CA4714D}" type="datetime1">
              <a:rPr lang="en-GB" altLang="en-US"/>
              <a:pPr>
                <a:defRPr/>
              </a:pPr>
              <a:t>21/11/2019</a:t>
            </a:fld>
            <a:endParaRPr lang="en-GB" altLang="en-US">
              <a:solidFill>
                <a:srgbClr val="FFFFFF"/>
              </a:solidFill>
            </a:endParaRPr>
          </a:p>
        </p:txBody>
      </p:sp>
      <p:sp>
        <p:nvSpPr>
          <p:cNvPr id="5" name="Rectangle 11"/>
          <p:cNvSpPr>
            <a:spLocks noGrp="1" noChangeArrowheads="1"/>
          </p:cNvSpPr>
          <p:nvPr>
            <p:ph type="ftr" sz="quarter" idx="11"/>
          </p:nvPr>
        </p:nvSpPr>
        <p:spPr>
          <a:ln/>
        </p:spPr>
        <p:txBody>
          <a:bodyPr/>
          <a:lstStyle>
            <a:lvl1pPr>
              <a:defRPr/>
            </a:lvl1pPr>
          </a:lstStyle>
          <a:p>
            <a:pPr>
              <a:defRPr/>
            </a:pPr>
            <a:r>
              <a:rPr lang="en-GB" altLang="en-US"/>
              <a:t>© The University of Sheffield</a:t>
            </a:r>
            <a:endParaRPr lang="en-GB" altLang="en-US">
              <a:solidFill>
                <a:srgbClr val="FFFFFF"/>
              </a:solidFill>
            </a:endParaRPr>
          </a:p>
        </p:txBody>
      </p:sp>
      <p:sp>
        <p:nvSpPr>
          <p:cNvPr id="6" name="Rectangle 12"/>
          <p:cNvSpPr>
            <a:spLocks noGrp="1" noChangeArrowheads="1"/>
          </p:cNvSpPr>
          <p:nvPr>
            <p:ph type="sldNum" sz="quarter" idx="12"/>
          </p:nvPr>
        </p:nvSpPr>
        <p:spPr>
          <a:ln/>
        </p:spPr>
        <p:txBody>
          <a:bodyPr/>
          <a:lstStyle>
            <a:lvl1pPr>
              <a:defRPr/>
            </a:lvl1pPr>
          </a:lstStyle>
          <a:p>
            <a:fld id="{22230EF6-6C13-413D-A541-8FA2732E8850}" type="slidenum">
              <a:rPr lang="en-GB" altLang="en-US"/>
              <a:pPr/>
              <a:t>‹#›</a:t>
            </a:fld>
            <a:endParaRPr lang="en-GB" altLang="en-US"/>
          </a:p>
        </p:txBody>
      </p:sp>
    </p:spTree>
    <p:extLst>
      <p:ext uri="{BB962C8B-B14F-4D97-AF65-F5344CB8AC3E}">
        <p14:creationId xmlns:p14="http://schemas.microsoft.com/office/powerpoint/2010/main" val="1218616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
          <p:cNvSpPr>
            <a:spLocks noGrp="1" noChangeArrowheads="1"/>
          </p:cNvSpPr>
          <p:nvPr>
            <p:ph type="dt" sz="half" idx="10"/>
          </p:nvPr>
        </p:nvSpPr>
        <p:spPr>
          <a:ln/>
        </p:spPr>
        <p:txBody>
          <a:bodyPr/>
          <a:lstStyle>
            <a:lvl1pPr>
              <a:defRPr/>
            </a:lvl1pPr>
          </a:lstStyle>
          <a:p>
            <a:pPr>
              <a:defRPr/>
            </a:pPr>
            <a:fld id="{A467565F-3B61-4463-AF31-715DDB2FEEA7}" type="datetime1">
              <a:rPr lang="en-GB" altLang="en-US"/>
              <a:pPr>
                <a:defRPr/>
              </a:pPr>
              <a:t>21/11/2019</a:t>
            </a:fld>
            <a:endParaRPr lang="en-GB" altLang="en-US">
              <a:solidFill>
                <a:srgbClr val="FFFFFF"/>
              </a:solidFill>
            </a:endParaRPr>
          </a:p>
        </p:txBody>
      </p:sp>
      <p:sp>
        <p:nvSpPr>
          <p:cNvPr id="5" name="Rectangle 11"/>
          <p:cNvSpPr>
            <a:spLocks noGrp="1" noChangeArrowheads="1"/>
          </p:cNvSpPr>
          <p:nvPr>
            <p:ph type="ftr" sz="quarter" idx="11"/>
          </p:nvPr>
        </p:nvSpPr>
        <p:spPr>
          <a:ln/>
        </p:spPr>
        <p:txBody>
          <a:bodyPr/>
          <a:lstStyle>
            <a:lvl1pPr>
              <a:defRPr/>
            </a:lvl1pPr>
          </a:lstStyle>
          <a:p>
            <a:pPr>
              <a:defRPr/>
            </a:pPr>
            <a:r>
              <a:rPr lang="en-GB" altLang="en-US"/>
              <a:t>© The University of Sheffield</a:t>
            </a:r>
            <a:endParaRPr lang="en-GB" altLang="en-US">
              <a:solidFill>
                <a:srgbClr val="FFFFFF"/>
              </a:solidFill>
            </a:endParaRPr>
          </a:p>
        </p:txBody>
      </p:sp>
      <p:sp>
        <p:nvSpPr>
          <p:cNvPr id="6" name="Rectangle 12"/>
          <p:cNvSpPr>
            <a:spLocks noGrp="1" noChangeArrowheads="1"/>
          </p:cNvSpPr>
          <p:nvPr>
            <p:ph type="sldNum" sz="quarter" idx="12"/>
          </p:nvPr>
        </p:nvSpPr>
        <p:spPr>
          <a:ln/>
        </p:spPr>
        <p:txBody>
          <a:bodyPr/>
          <a:lstStyle>
            <a:lvl1pPr>
              <a:defRPr/>
            </a:lvl1pPr>
          </a:lstStyle>
          <a:p>
            <a:fld id="{8BCB56F7-4D83-458B-97D3-4C8752BAF11D}" type="slidenum">
              <a:rPr lang="en-GB" altLang="en-US"/>
              <a:pPr/>
              <a:t>‹#›</a:t>
            </a:fld>
            <a:endParaRPr lang="en-GB" altLang="en-US"/>
          </a:p>
        </p:txBody>
      </p:sp>
    </p:spTree>
    <p:extLst>
      <p:ext uri="{BB962C8B-B14F-4D97-AF65-F5344CB8AC3E}">
        <p14:creationId xmlns:p14="http://schemas.microsoft.com/office/powerpoint/2010/main" val="190126342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2362200"/>
            <a:ext cx="40386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800600" y="2362200"/>
            <a:ext cx="40386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10"/>
          <p:cNvSpPr>
            <a:spLocks noGrp="1" noChangeArrowheads="1"/>
          </p:cNvSpPr>
          <p:nvPr>
            <p:ph type="dt" sz="half" idx="10"/>
          </p:nvPr>
        </p:nvSpPr>
        <p:spPr>
          <a:ln/>
        </p:spPr>
        <p:txBody>
          <a:bodyPr/>
          <a:lstStyle>
            <a:lvl1pPr>
              <a:defRPr/>
            </a:lvl1pPr>
          </a:lstStyle>
          <a:p>
            <a:pPr>
              <a:defRPr/>
            </a:pPr>
            <a:fld id="{5D26A64D-9FA2-4D13-9558-2852C5F15463}" type="datetime1">
              <a:rPr lang="en-GB" altLang="en-US"/>
              <a:pPr>
                <a:defRPr/>
              </a:pPr>
              <a:t>21/11/2019</a:t>
            </a:fld>
            <a:endParaRPr lang="en-GB" altLang="en-US">
              <a:solidFill>
                <a:srgbClr val="FFFFFF"/>
              </a:solidFill>
            </a:endParaRPr>
          </a:p>
        </p:txBody>
      </p:sp>
      <p:sp>
        <p:nvSpPr>
          <p:cNvPr id="6" name="Rectangle 11"/>
          <p:cNvSpPr>
            <a:spLocks noGrp="1" noChangeArrowheads="1"/>
          </p:cNvSpPr>
          <p:nvPr>
            <p:ph type="ftr" sz="quarter" idx="11"/>
          </p:nvPr>
        </p:nvSpPr>
        <p:spPr>
          <a:ln/>
        </p:spPr>
        <p:txBody>
          <a:bodyPr/>
          <a:lstStyle>
            <a:lvl1pPr>
              <a:defRPr/>
            </a:lvl1pPr>
          </a:lstStyle>
          <a:p>
            <a:pPr>
              <a:defRPr/>
            </a:pPr>
            <a:r>
              <a:rPr lang="en-GB" altLang="en-US"/>
              <a:t>© The University of Sheffield</a:t>
            </a:r>
            <a:endParaRPr lang="en-GB" altLang="en-US">
              <a:solidFill>
                <a:srgbClr val="FFFFFF"/>
              </a:solidFill>
            </a:endParaRPr>
          </a:p>
        </p:txBody>
      </p:sp>
      <p:sp>
        <p:nvSpPr>
          <p:cNvPr id="7" name="Rectangle 12"/>
          <p:cNvSpPr>
            <a:spLocks noGrp="1" noChangeArrowheads="1"/>
          </p:cNvSpPr>
          <p:nvPr>
            <p:ph type="sldNum" sz="quarter" idx="12"/>
          </p:nvPr>
        </p:nvSpPr>
        <p:spPr>
          <a:ln/>
        </p:spPr>
        <p:txBody>
          <a:bodyPr/>
          <a:lstStyle>
            <a:lvl1pPr>
              <a:defRPr/>
            </a:lvl1pPr>
          </a:lstStyle>
          <a:p>
            <a:fld id="{DF6B732B-1821-437D-A8A8-C7D0648FA8F8}" type="slidenum">
              <a:rPr lang="en-GB" altLang="en-US"/>
              <a:pPr/>
              <a:t>‹#›</a:t>
            </a:fld>
            <a:endParaRPr lang="en-GB" altLang="en-US"/>
          </a:p>
        </p:txBody>
      </p:sp>
    </p:spTree>
    <p:extLst>
      <p:ext uri="{BB962C8B-B14F-4D97-AF65-F5344CB8AC3E}">
        <p14:creationId xmlns:p14="http://schemas.microsoft.com/office/powerpoint/2010/main" val="662821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10"/>
          <p:cNvSpPr>
            <a:spLocks noGrp="1" noChangeArrowheads="1"/>
          </p:cNvSpPr>
          <p:nvPr>
            <p:ph type="dt" sz="half" idx="10"/>
          </p:nvPr>
        </p:nvSpPr>
        <p:spPr>
          <a:ln/>
        </p:spPr>
        <p:txBody>
          <a:bodyPr/>
          <a:lstStyle>
            <a:lvl1pPr>
              <a:defRPr/>
            </a:lvl1pPr>
          </a:lstStyle>
          <a:p>
            <a:pPr>
              <a:defRPr/>
            </a:pPr>
            <a:fld id="{E881CAC8-2AA2-4946-B5D9-DF06D2EF0911}" type="datetime1">
              <a:rPr lang="en-GB" altLang="en-US"/>
              <a:pPr>
                <a:defRPr/>
              </a:pPr>
              <a:t>21/11/2019</a:t>
            </a:fld>
            <a:endParaRPr lang="en-GB" altLang="en-US">
              <a:solidFill>
                <a:srgbClr val="FFFFFF"/>
              </a:solidFill>
            </a:endParaRPr>
          </a:p>
        </p:txBody>
      </p:sp>
      <p:sp>
        <p:nvSpPr>
          <p:cNvPr id="8" name="Rectangle 11"/>
          <p:cNvSpPr>
            <a:spLocks noGrp="1" noChangeArrowheads="1"/>
          </p:cNvSpPr>
          <p:nvPr>
            <p:ph type="ftr" sz="quarter" idx="11"/>
          </p:nvPr>
        </p:nvSpPr>
        <p:spPr>
          <a:ln/>
        </p:spPr>
        <p:txBody>
          <a:bodyPr/>
          <a:lstStyle>
            <a:lvl1pPr>
              <a:defRPr/>
            </a:lvl1pPr>
          </a:lstStyle>
          <a:p>
            <a:pPr>
              <a:defRPr/>
            </a:pPr>
            <a:r>
              <a:rPr lang="en-GB" altLang="en-US"/>
              <a:t>© The University of Sheffield</a:t>
            </a:r>
            <a:endParaRPr lang="en-GB" altLang="en-US">
              <a:solidFill>
                <a:srgbClr val="FFFFFF"/>
              </a:solidFill>
            </a:endParaRPr>
          </a:p>
        </p:txBody>
      </p:sp>
      <p:sp>
        <p:nvSpPr>
          <p:cNvPr id="9" name="Rectangle 12"/>
          <p:cNvSpPr>
            <a:spLocks noGrp="1" noChangeArrowheads="1"/>
          </p:cNvSpPr>
          <p:nvPr>
            <p:ph type="sldNum" sz="quarter" idx="12"/>
          </p:nvPr>
        </p:nvSpPr>
        <p:spPr>
          <a:ln/>
        </p:spPr>
        <p:txBody>
          <a:bodyPr/>
          <a:lstStyle>
            <a:lvl1pPr>
              <a:defRPr/>
            </a:lvl1pPr>
          </a:lstStyle>
          <a:p>
            <a:fld id="{0D49BE69-2DCB-4A16-A002-FFEA19AA21B4}" type="slidenum">
              <a:rPr lang="en-GB" altLang="en-US"/>
              <a:pPr/>
              <a:t>‹#›</a:t>
            </a:fld>
            <a:endParaRPr lang="en-GB" altLang="en-US"/>
          </a:p>
        </p:txBody>
      </p:sp>
    </p:spTree>
    <p:extLst>
      <p:ext uri="{BB962C8B-B14F-4D97-AF65-F5344CB8AC3E}">
        <p14:creationId xmlns:p14="http://schemas.microsoft.com/office/powerpoint/2010/main" val="439333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10"/>
          <p:cNvSpPr>
            <a:spLocks noGrp="1" noChangeArrowheads="1"/>
          </p:cNvSpPr>
          <p:nvPr>
            <p:ph type="dt" sz="half" idx="10"/>
          </p:nvPr>
        </p:nvSpPr>
        <p:spPr>
          <a:ln/>
        </p:spPr>
        <p:txBody>
          <a:bodyPr/>
          <a:lstStyle>
            <a:lvl1pPr>
              <a:defRPr/>
            </a:lvl1pPr>
          </a:lstStyle>
          <a:p>
            <a:pPr>
              <a:defRPr/>
            </a:pPr>
            <a:fld id="{E5BA7B6D-8FDC-4695-AFC1-B99D1D3554E6}" type="datetime1">
              <a:rPr lang="en-GB" altLang="en-US"/>
              <a:pPr>
                <a:defRPr/>
              </a:pPr>
              <a:t>21/11/2019</a:t>
            </a:fld>
            <a:endParaRPr lang="en-GB" altLang="en-US">
              <a:solidFill>
                <a:srgbClr val="FFFFFF"/>
              </a:solidFill>
            </a:endParaRPr>
          </a:p>
        </p:txBody>
      </p:sp>
      <p:sp>
        <p:nvSpPr>
          <p:cNvPr id="4" name="Rectangle 11"/>
          <p:cNvSpPr>
            <a:spLocks noGrp="1" noChangeArrowheads="1"/>
          </p:cNvSpPr>
          <p:nvPr>
            <p:ph type="ftr" sz="quarter" idx="11"/>
          </p:nvPr>
        </p:nvSpPr>
        <p:spPr>
          <a:ln/>
        </p:spPr>
        <p:txBody>
          <a:bodyPr/>
          <a:lstStyle>
            <a:lvl1pPr>
              <a:defRPr/>
            </a:lvl1pPr>
          </a:lstStyle>
          <a:p>
            <a:pPr>
              <a:defRPr/>
            </a:pPr>
            <a:r>
              <a:rPr lang="en-GB" altLang="en-US"/>
              <a:t>© The University of Sheffield</a:t>
            </a:r>
            <a:endParaRPr lang="en-GB" altLang="en-US">
              <a:solidFill>
                <a:srgbClr val="FFFFFF"/>
              </a:solidFill>
            </a:endParaRPr>
          </a:p>
        </p:txBody>
      </p:sp>
      <p:sp>
        <p:nvSpPr>
          <p:cNvPr id="5" name="Rectangle 12"/>
          <p:cNvSpPr>
            <a:spLocks noGrp="1" noChangeArrowheads="1"/>
          </p:cNvSpPr>
          <p:nvPr>
            <p:ph type="sldNum" sz="quarter" idx="12"/>
          </p:nvPr>
        </p:nvSpPr>
        <p:spPr>
          <a:ln/>
        </p:spPr>
        <p:txBody>
          <a:bodyPr/>
          <a:lstStyle>
            <a:lvl1pPr>
              <a:defRPr/>
            </a:lvl1pPr>
          </a:lstStyle>
          <a:p>
            <a:fld id="{2B3D9A25-F98D-42E0-BB63-92B1686EA221}" type="slidenum">
              <a:rPr lang="en-GB" altLang="en-US"/>
              <a:pPr/>
              <a:t>‹#›</a:t>
            </a:fld>
            <a:endParaRPr lang="en-GB" altLang="en-US"/>
          </a:p>
        </p:txBody>
      </p:sp>
    </p:spTree>
    <p:extLst>
      <p:ext uri="{BB962C8B-B14F-4D97-AF65-F5344CB8AC3E}">
        <p14:creationId xmlns:p14="http://schemas.microsoft.com/office/powerpoint/2010/main" val="118190826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fld id="{3381DDCA-63B1-486E-B18F-E4DBD20C7D52}" type="datetime1">
              <a:rPr lang="en-GB" altLang="en-US"/>
              <a:pPr>
                <a:defRPr/>
              </a:pPr>
              <a:t>21/11/2019</a:t>
            </a:fld>
            <a:endParaRPr lang="en-GB" altLang="en-US">
              <a:solidFill>
                <a:srgbClr val="FFFFFF"/>
              </a:solidFill>
            </a:endParaRPr>
          </a:p>
        </p:txBody>
      </p:sp>
      <p:sp>
        <p:nvSpPr>
          <p:cNvPr id="3" name="Rectangle 11"/>
          <p:cNvSpPr>
            <a:spLocks noGrp="1" noChangeArrowheads="1"/>
          </p:cNvSpPr>
          <p:nvPr>
            <p:ph type="ftr" sz="quarter" idx="11"/>
          </p:nvPr>
        </p:nvSpPr>
        <p:spPr>
          <a:ln/>
        </p:spPr>
        <p:txBody>
          <a:bodyPr/>
          <a:lstStyle>
            <a:lvl1pPr>
              <a:defRPr/>
            </a:lvl1pPr>
          </a:lstStyle>
          <a:p>
            <a:pPr>
              <a:defRPr/>
            </a:pPr>
            <a:r>
              <a:rPr lang="en-GB" altLang="en-US"/>
              <a:t>© The University of Sheffield</a:t>
            </a:r>
            <a:endParaRPr lang="en-GB" altLang="en-US">
              <a:solidFill>
                <a:srgbClr val="FFFFFF"/>
              </a:solidFill>
            </a:endParaRPr>
          </a:p>
        </p:txBody>
      </p:sp>
      <p:sp>
        <p:nvSpPr>
          <p:cNvPr id="4" name="Rectangle 12"/>
          <p:cNvSpPr>
            <a:spLocks noGrp="1" noChangeArrowheads="1"/>
          </p:cNvSpPr>
          <p:nvPr>
            <p:ph type="sldNum" sz="quarter" idx="12"/>
          </p:nvPr>
        </p:nvSpPr>
        <p:spPr>
          <a:ln/>
        </p:spPr>
        <p:txBody>
          <a:bodyPr/>
          <a:lstStyle>
            <a:lvl1pPr>
              <a:defRPr/>
            </a:lvl1pPr>
          </a:lstStyle>
          <a:p>
            <a:fld id="{4AE0FC36-6EEE-4012-8D0A-5E300A77711B}" type="slidenum">
              <a:rPr lang="en-GB" altLang="en-US"/>
              <a:pPr/>
              <a:t>‹#›</a:t>
            </a:fld>
            <a:endParaRPr lang="en-GB" altLang="en-US"/>
          </a:p>
        </p:txBody>
      </p:sp>
    </p:spTree>
    <p:extLst>
      <p:ext uri="{BB962C8B-B14F-4D97-AF65-F5344CB8AC3E}">
        <p14:creationId xmlns:p14="http://schemas.microsoft.com/office/powerpoint/2010/main" val="101615396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dt" sz="half" idx="10"/>
          </p:nvPr>
        </p:nvSpPr>
        <p:spPr>
          <a:ln/>
        </p:spPr>
        <p:txBody>
          <a:bodyPr/>
          <a:lstStyle>
            <a:lvl1pPr>
              <a:defRPr/>
            </a:lvl1pPr>
          </a:lstStyle>
          <a:p>
            <a:pPr>
              <a:defRPr/>
            </a:pPr>
            <a:fld id="{A7EF3568-7267-4092-AE65-62E8CB90008F}" type="datetime1">
              <a:rPr lang="en-GB" altLang="en-US"/>
              <a:pPr>
                <a:defRPr/>
              </a:pPr>
              <a:t>21/11/2019</a:t>
            </a:fld>
            <a:endParaRPr lang="en-GB" altLang="en-US">
              <a:solidFill>
                <a:srgbClr val="FFFFFF"/>
              </a:solidFill>
            </a:endParaRPr>
          </a:p>
        </p:txBody>
      </p:sp>
      <p:sp>
        <p:nvSpPr>
          <p:cNvPr id="6" name="Rectangle 11"/>
          <p:cNvSpPr>
            <a:spLocks noGrp="1" noChangeArrowheads="1"/>
          </p:cNvSpPr>
          <p:nvPr>
            <p:ph type="ftr" sz="quarter" idx="11"/>
          </p:nvPr>
        </p:nvSpPr>
        <p:spPr>
          <a:ln/>
        </p:spPr>
        <p:txBody>
          <a:bodyPr/>
          <a:lstStyle>
            <a:lvl1pPr>
              <a:defRPr/>
            </a:lvl1pPr>
          </a:lstStyle>
          <a:p>
            <a:pPr>
              <a:defRPr/>
            </a:pPr>
            <a:r>
              <a:rPr lang="en-GB" altLang="en-US"/>
              <a:t>© The University of Sheffield</a:t>
            </a:r>
            <a:endParaRPr lang="en-GB" altLang="en-US">
              <a:solidFill>
                <a:srgbClr val="FFFFFF"/>
              </a:solidFill>
            </a:endParaRPr>
          </a:p>
        </p:txBody>
      </p:sp>
      <p:sp>
        <p:nvSpPr>
          <p:cNvPr id="7" name="Rectangle 12"/>
          <p:cNvSpPr>
            <a:spLocks noGrp="1" noChangeArrowheads="1"/>
          </p:cNvSpPr>
          <p:nvPr>
            <p:ph type="sldNum" sz="quarter" idx="12"/>
          </p:nvPr>
        </p:nvSpPr>
        <p:spPr>
          <a:ln/>
        </p:spPr>
        <p:txBody>
          <a:bodyPr/>
          <a:lstStyle>
            <a:lvl1pPr>
              <a:defRPr/>
            </a:lvl1pPr>
          </a:lstStyle>
          <a:p>
            <a:fld id="{81AA7024-C831-4161-9BC7-310DE17BFF67}" type="slidenum">
              <a:rPr lang="en-GB" altLang="en-US"/>
              <a:pPr/>
              <a:t>‹#›</a:t>
            </a:fld>
            <a:endParaRPr lang="en-GB" altLang="en-US"/>
          </a:p>
        </p:txBody>
      </p:sp>
    </p:spTree>
    <p:extLst>
      <p:ext uri="{BB962C8B-B14F-4D97-AF65-F5344CB8AC3E}">
        <p14:creationId xmlns:p14="http://schemas.microsoft.com/office/powerpoint/2010/main" val="573715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dt" sz="half" idx="10"/>
          </p:nvPr>
        </p:nvSpPr>
        <p:spPr>
          <a:ln/>
        </p:spPr>
        <p:txBody>
          <a:bodyPr/>
          <a:lstStyle>
            <a:lvl1pPr>
              <a:defRPr/>
            </a:lvl1pPr>
          </a:lstStyle>
          <a:p>
            <a:pPr>
              <a:defRPr/>
            </a:pPr>
            <a:fld id="{653BCCE3-0B7C-459F-9AFB-98D2A582A1E8}" type="datetime1">
              <a:rPr lang="en-GB" altLang="en-US"/>
              <a:pPr>
                <a:defRPr/>
              </a:pPr>
              <a:t>21/11/2019</a:t>
            </a:fld>
            <a:endParaRPr lang="en-GB" altLang="en-US">
              <a:solidFill>
                <a:srgbClr val="FFFFFF"/>
              </a:solidFill>
            </a:endParaRPr>
          </a:p>
        </p:txBody>
      </p:sp>
      <p:sp>
        <p:nvSpPr>
          <p:cNvPr id="6" name="Rectangle 11"/>
          <p:cNvSpPr>
            <a:spLocks noGrp="1" noChangeArrowheads="1"/>
          </p:cNvSpPr>
          <p:nvPr>
            <p:ph type="ftr" sz="quarter" idx="11"/>
          </p:nvPr>
        </p:nvSpPr>
        <p:spPr>
          <a:ln/>
        </p:spPr>
        <p:txBody>
          <a:bodyPr/>
          <a:lstStyle>
            <a:lvl1pPr>
              <a:defRPr/>
            </a:lvl1pPr>
          </a:lstStyle>
          <a:p>
            <a:pPr>
              <a:defRPr/>
            </a:pPr>
            <a:r>
              <a:rPr lang="en-GB" altLang="en-US"/>
              <a:t>© The University of Sheffield</a:t>
            </a:r>
            <a:endParaRPr lang="en-GB" altLang="en-US">
              <a:solidFill>
                <a:srgbClr val="FFFFFF"/>
              </a:solidFill>
            </a:endParaRPr>
          </a:p>
        </p:txBody>
      </p:sp>
      <p:sp>
        <p:nvSpPr>
          <p:cNvPr id="7" name="Rectangle 12"/>
          <p:cNvSpPr>
            <a:spLocks noGrp="1" noChangeArrowheads="1"/>
          </p:cNvSpPr>
          <p:nvPr>
            <p:ph type="sldNum" sz="quarter" idx="12"/>
          </p:nvPr>
        </p:nvSpPr>
        <p:spPr>
          <a:ln/>
        </p:spPr>
        <p:txBody>
          <a:bodyPr/>
          <a:lstStyle>
            <a:lvl1pPr>
              <a:defRPr/>
            </a:lvl1pPr>
          </a:lstStyle>
          <a:p>
            <a:fld id="{E71C68E2-A9D6-4963-AD86-963FE7522747}" type="slidenum">
              <a:rPr lang="en-GB" altLang="en-US"/>
              <a:pPr/>
              <a:t>‹#›</a:t>
            </a:fld>
            <a:endParaRPr lang="en-GB" altLang="en-US"/>
          </a:p>
        </p:txBody>
      </p:sp>
    </p:spTree>
    <p:extLst>
      <p:ext uri="{BB962C8B-B14F-4D97-AF65-F5344CB8AC3E}">
        <p14:creationId xmlns:p14="http://schemas.microsoft.com/office/powerpoint/2010/main" val="5990090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13716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GB" altLang="en-US" smtClean="0"/>
          </a:p>
        </p:txBody>
      </p:sp>
      <p:sp>
        <p:nvSpPr>
          <p:cNvPr id="1027" name="Rectangle 3"/>
          <p:cNvSpPr>
            <a:spLocks noGrp="1" noChangeArrowheads="1"/>
          </p:cNvSpPr>
          <p:nvPr>
            <p:ph type="body" idx="1"/>
          </p:nvPr>
        </p:nvSpPr>
        <p:spPr bwMode="auto">
          <a:xfrm>
            <a:off x="663575" y="2362200"/>
            <a:ext cx="82296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endParaRPr lang="en-GB" altLang="en-US" smtClean="0"/>
          </a:p>
        </p:txBody>
      </p:sp>
      <p:sp>
        <p:nvSpPr>
          <p:cNvPr id="1034" name="Rectangle 10"/>
          <p:cNvSpPr>
            <a:spLocks noGrp="1" noChangeArrowheads="1"/>
          </p:cNvSpPr>
          <p:nvPr>
            <p:ph type="dt" sz="half" idx="2"/>
          </p:nvPr>
        </p:nvSpPr>
        <p:spPr bwMode="auto">
          <a:xfrm>
            <a:off x="685800" y="6553200"/>
            <a:ext cx="914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000" smtClean="0">
                <a:solidFill>
                  <a:srgbClr val="2A196F"/>
                </a:solidFill>
                <a:latin typeface="TUOS Blake" pitchFamily="34" charset="0"/>
              </a:defRPr>
            </a:lvl1pPr>
          </a:lstStyle>
          <a:p>
            <a:pPr>
              <a:defRPr/>
            </a:pPr>
            <a:fld id="{2D91F340-3415-405D-BFBD-BBC7A47627A3}" type="datetime1">
              <a:rPr lang="en-GB" altLang="en-US"/>
              <a:pPr>
                <a:defRPr/>
              </a:pPr>
              <a:t>21/11/2019</a:t>
            </a:fld>
            <a:endParaRPr lang="en-GB" altLang="en-US">
              <a:solidFill>
                <a:srgbClr val="FFFFFF"/>
              </a:solidFill>
            </a:endParaRPr>
          </a:p>
        </p:txBody>
      </p:sp>
      <p:sp>
        <p:nvSpPr>
          <p:cNvPr id="1035" name="Rectangle 11"/>
          <p:cNvSpPr>
            <a:spLocks noGrp="1" noChangeArrowheads="1"/>
          </p:cNvSpPr>
          <p:nvPr>
            <p:ph type="ftr" sz="quarter" idx="3"/>
          </p:nvPr>
        </p:nvSpPr>
        <p:spPr bwMode="auto">
          <a:xfrm>
            <a:off x="1371600" y="6553200"/>
            <a:ext cx="5181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000" smtClean="0">
                <a:solidFill>
                  <a:srgbClr val="2A196F"/>
                </a:solidFill>
                <a:latin typeface="TUOS Blake" pitchFamily="34" charset="0"/>
              </a:defRPr>
            </a:lvl1pPr>
          </a:lstStyle>
          <a:p>
            <a:pPr>
              <a:defRPr/>
            </a:pPr>
            <a:r>
              <a:rPr lang="en-GB" altLang="en-US"/>
              <a:t>© The University of Sheffield</a:t>
            </a:r>
            <a:endParaRPr lang="en-GB" altLang="en-US">
              <a:solidFill>
                <a:srgbClr val="FFFFFF"/>
              </a:solidFill>
            </a:endParaRPr>
          </a:p>
        </p:txBody>
      </p:sp>
      <p:sp>
        <p:nvSpPr>
          <p:cNvPr id="1036" name="Rectangle 12"/>
          <p:cNvSpPr>
            <a:spLocks noGrp="1" noChangeArrowheads="1"/>
          </p:cNvSpPr>
          <p:nvPr>
            <p:ph type="sldNum" sz="quarter" idx="4"/>
          </p:nvPr>
        </p:nvSpPr>
        <p:spPr bwMode="auto">
          <a:xfrm>
            <a:off x="7010400" y="152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800">
                <a:solidFill>
                  <a:srgbClr val="2A196F"/>
                </a:solidFill>
              </a:defRPr>
            </a:lvl1pPr>
          </a:lstStyle>
          <a:p>
            <a:fld id="{ECDCD997-EA03-4A9E-BDE5-D283D892B907}" type="slidenum">
              <a:rPr lang="en-GB" altLang="en-US"/>
              <a:pPr/>
              <a:t>‹#›</a:t>
            </a:fld>
            <a:endParaRPr lang="en-GB" altLang="en-US"/>
          </a:p>
        </p:txBody>
      </p:sp>
      <p:pic>
        <p:nvPicPr>
          <p:cNvPr id="1031" name="Picture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152400"/>
            <a:ext cx="24257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316416" y="6293021"/>
            <a:ext cx="707897" cy="432392"/>
          </a:xfrm>
          <a:prstGeom prst="rect">
            <a:avLst/>
          </a:prstGeom>
        </p:spPr>
      </p:pic>
    </p:spTree>
  </p:cSld>
  <p:clrMap bg1="lt1" tx1="dk1" bg2="lt2" tx2="dk2" accent1="accent1" accent2="accent2" accent3="accent3" accent4="accent4" accent5="accent5" accent6="accent6" hlink="hlink" folHlink="folHlink"/>
  <p:sldLayoutIdLst>
    <p:sldLayoutId id="2147483712"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iming>
    <p:tnLst>
      <p:par>
        <p:cTn id="1" dur="indefinite" restart="never" nodeType="tmRoot"/>
      </p:par>
    </p:tnLst>
  </p:timing>
  <p:hf hdr="0"/>
  <p:txStyles>
    <p:titleStyle>
      <a:lvl1pPr algn="l" rtl="0" eaLnBrk="0" fontAlgn="base" hangingPunct="0">
        <a:lnSpc>
          <a:spcPct val="83000"/>
        </a:lnSpc>
        <a:spcBef>
          <a:spcPct val="0"/>
        </a:spcBef>
        <a:spcAft>
          <a:spcPct val="0"/>
        </a:spcAft>
        <a:defRPr sz="4400">
          <a:solidFill>
            <a:srgbClr val="2A196F"/>
          </a:solidFill>
          <a:latin typeface="+mj-lt"/>
          <a:ea typeface="MS PGothic" pitchFamily="34" charset="-128"/>
          <a:cs typeface="ＭＳ Ｐゴシック" charset="0"/>
        </a:defRPr>
      </a:lvl1pPr>
      <a:lvl2pPr algn="l" rtl="0" eaLnBrk="0" fontAlgn="base" hangingPunct="0">
        <a:lnSpc>
          <a:spcPct val="83000"/>
        </a:lnSpc>
        <a:spcBef>
          <a:spcPct val="0"/>
        </a:spcBef>
        <a:spcAft>
          <a:spcPct val="0"/>
        </a:spcAft>
        <a:defRPr sz="4400">
          <a:solidFill>
            <a:srgbClr val="2A196F"/>
          </a:solidFill>
          <a:latin typeface="TUOS Stephenson" pitchFamily="-128" charset="0"/>
          <a:ea typeface="MS PGothic" pitchFamily="34" charset="-128"/>
          <a:cs typeface="ＭＳ Ｐゴシック" charset="0"/>
        </a:defRPr>
      </a:lvl2pPr>
      <a:lvl3pPr algn="l" rtl="0" eaLnBrk="0" fontAlgn="base" hangingPunct="0">
        <a:lnSpc>
          <a:spcPct val="83000"/>
        </a:lnSpc>
        <a:spcBef>
          <a:spcPct val="0"/>
        </a:spcBef>
        <a:spcAft>
          <a:spcPct val="0"/>
        </a:spcAft>
        <a:defRPr sz="4400">
          <a:solidFill>
            <a:srgbClr val="2A196F"/>
          </a:solidFill>
          <a:latin typeface="TUOS Stephenson" pitchFamily="-128" charset="0"/>
          <a:ea typeface="MS PGothic" pitchFamily="34" charset="-128"/>
          <a:cs typeface="ＭＳ Ｐゴシック" charset="0"/>
        </a:defRPr>
      </a:lvl3pPr>
      <a:lvl4pPr algn="l" rtl="0" eaLnBrk="0" fontAlgn="base" hangingPunct="0">
        <a:lnSpc>
          <a:spcPct val="83000"/>
        </a:lnSpc>
        <a:spcBef>
          <a:spcPct val="0"/>
        </a:spcBef>
        <a:spcAft>
          <a:spcPct val="0"/>
        </a:spcAft>
        <a:defRPr sz="4400">
          <a:solidFill>
            <a:srgbClr val="2A196F"/>
          </a:solidFill>
          <a:latin typeface="TUOS Stephenson" pitchFamily="-128" charset="0"/>
          <a:ea typeface="MS PGothic" pitchFamily="34" charset="-128"/>
          <a:cs typeface="ＭＳ Ｐゴシック" charset="0"/>
        </a:defRPr>
      </a:lvl4pPr>
      <a:lvl5pPr algn="l" rtl="0" eaLnBrk="0" fontAlgn="base" hangingPunct="0">
        <a:lnSpc>
          <a:spcPct val="83000"/>
        </a:lnSpc>
        <a:spcBef>
          <a:spcPct val="0"/>
        </a:spcBef>
        <a:spcAft>
          <a:spcPct val="0"/>
        </a:spcAft>
        <a:defRPr sz="4400">
          <a:solidFill>
            <a:srgbClr val="2A196F"/>
          </a:solidFill>
          <a:latin typeface="TUOS Stephenson" pitchFamily="-128" charset="0"/>
          <a:ea typeface="MS PGothic" pitchFamily="34" charset="-128"/>
          <a:cs typeface="ＭＳ Ｐゴシック" charset="0"/>
        </a:defRPr>
      </a:lvl5pPr>
      <a:lvl6pPr marL="457200" algn="l" rtl="0" eaLnBrk="1" fontAlgn="base" hangingPunct="1">
        <a:lnSpc>
          <a:spcPct val="83000"/>
        </a:lnSpc>
        <a:spcBef>
          <a:spcPct val="0"/>
        </a:spcBef>
        <a:spcAft>
          <a:spcPct val="0"/>
        </a:spcAft>
        <a:defRPr sz="4400">
          <a:solidFill>
            <a:srgbClr val="2A196F"/>
          </a:solidFill>
          <a:latin typeface="TUOS Stephenson" pitchFamily="-128" charset="0"/>
        </a:defRPr>
      </a:lvl6pPr>
      <a:lvl7pPr marL="914400" algn="l" rtl="0" eaLnBrk="1" fontAlgn="base" hangingPunct="1">
        <a:lnSpc>
          <a:spcPct val="83000"/>
        </a:lnSpc>
        <a:spcBef>
          <a:spcPct val="0"/>
        </a:spcBef>
        <a:spcAft>
          <a:spcPct val="0"/>
        </a:spcAft>
        <a:defRPr sz="4400">
          <a:solidFill>
            <a:srgbClr val="2A196F"/>
          </a:solidFill>
          <a:latin typeface="TUOS Stephenson" pitchFamily="-128" charset="0"/>
        </a:defRPr>
      </a:lvl7pPr>
      <a:lvl8pPr marL="1371600" algn="l" rtl="0" eaLnBrk="1" fontAlgn="base" hangingPunct="1">
        <a:lnSpc>
          <a:spcPct val="83000"/>
        </a:lnSpc>
        <a:spcBef>
          <a:spcPct val="0"/>
        </a:spcBef>
        <a:spcAft>
          <a:spcPct val="0"/>
        </a:spcAft>
        <a:defRPr sz="4400">
          <a:solidFill>
            <a:srgbClr val="2A196F"/>
          </a:solidFill>
          <a:latin typeface="TUOS Stephenson" pitchFamily="-128" charset="0"/>
        </a:defRPr>
      </a:lvl8pPr>
      <a:lvl9pPr marL="1828800" algn="l" rtl="0" eaLnBrk="1" fontAlgn="base" hangingPunct="1">
        <a:lnSpc>
          <a:spcPct val="83000"/>
        </a:lnSpc>
        <a:spcBef>
          <a:spcPct val="0"/>
        </a:spcBef>
        <a:spcAft>
          <a:spcPct val="0"/>
        </a:spcAft>
        <a:defRPr sz="4400">
          <a:solidFill>
            <a:srgbClr val="2A196F"/>
          </a:solidFill>
          <a:latin typeface="TUOS Stephenson" pitchFamily="-128" charset="0"/>
        </a:defRPr>
      </a:lvl9pPr>
    </p:titleStyle>
    <p:body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6" Type="http://schemas.openxmlformats.org/officeDocument/2006/relationships/image" Target="../media/image3.jpg"/><Relationship Id="rId5" Type="http://schemas.openxmlformats.org/officeDocument/2006/relationships/chart" Target="../charts/chart6.xml"/><Relationship Id="rId4" Type="http://schemas.openxmlformats.org/officeDocument/2006/relationships/chart" Target="../charts/chart5.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09600" y="1888232"/>
            <a:ext cx="8229600" cy="1828800"/>
          </a:xfrm>
        </p:spPr>
        <p:txBody>
          <a:bodyPr/>
          <a:lstStyle/>
          <a:p>
            <a:pPr algn="ctr" eaLnBrk="1" hangingPunct="1">
              <a:lnSpc>
                <a:spcPct val="100000"/>
              </a:lnSpc>
            </a:pPr>
            <a:r>
              <a:rPr lang="en-US" altLang="en-US" sz="3600" b="1" dirty="0" smtClean="0"/>
              <a:t>Circular Economy and MNEs:</a:t>
            </a:r>
            <a:br>
              <a:rPr lang="en-US" altLang="en-US" sz="3600" b="1" dirty="0" smtClean="0"/>
            </a:br>
            <a:r>
              <a:rPr lang="en-US" altLang="en-US" sz="3600" b="1" dirty="0" smtClean="0"/>
              <a:t>A Review of the State-of-Practice</a:t>
            </a:r>
          </a:p>
        </p:txBody>
      </p:sp>
      <p:sp>
        <p:nvSpPr>
          <p:cNvPr id="3075" name="Rectangle 3"/>
          <p:cNvSpPr>
            <a:spLocks noGrp="1" noChangeArrowheads="1"/>
          </p:cNvSpPr>
          <p:nvPr>
            <p:ph type="subTitle" idx="1"/>
          </p:nvPr>
        </p:nvSpPr>
        <p:spPr>
          <a:xfrm>
            <a:off x="609600" y="4077072"/>
            <a:ext cx="8229600" cy="2088232"/>
          </a:xfrm>
        </p:spPr>
        <p:txBody>
          <a:bodyPr/>
          <a:lstStyle/>
          <a:p>
            <a:pPr eaLnBrk="1" hangingPunct="1"/>
            <a:r>
              <a:rPr lang="en-US" altLang="en-US" sz="1800" b="1" dirty="0" err="1" smtClean="0">
                <a:solidFill>
                  <a:srgbClr val="0099FF"/>
                </a:solidFill>
              </a:rPr>
              <a:t>Tommaso</a:t>
            </a:r>
            <a:r>
              <a:rPr lang="en-US" altLang="en-US" sz="1800" b="1" dirty="0" smtClean="0">
                <a:solidFill>
                  <a:srgbClr val="0099FF"/>
                </a:solidFill>
              </a:rPr>
              <a:t> </a:t>
            </a:r>
            <a:r>
              <a:rPr lang="en-US" altLang="en-US" sz="1800" b="1" dirty="0" err="1" smtClean="0">
                <a:solidFill>
                  <a:srgbClr val="0099FF"/>
                </a:solidFill>
              </a:rPr>
              <a:t>Calzolari</a:t>
            </a:r>
            <a:r>
              <a:rPr lang="en-US" altLang="en-US" sz="1800" dirty="0" smtClean="0">
                <a:solidFill>
                  <a:srgbClr val="0099FF"/>
                </a:solidFill>
              </a:rPr>
              <a:t>, Andrea Genovese</a:t>
            </a:r>
          </a:p>
          <a:p>
            <a:pPr eaLnBrk="1" hangingPunct="1"/>
            <a:endParaRPr lang="en-US" altLang="en-US" sz="1800" dirty="0" smtClean="0">
              <a:solidFill>
                <a:srgbClr val="0099FF"/>
              </a:solidFill>
            </a:endParaRPr>
          </a:p>
          <a:p>
            <a:pPr eaLnBrk="1" hangingPunct="1"/>
            <a:r>
              <a:rPr lang="en-US" altLang="en-US" sz="1800" dirty="0" smtClean="0">
                <a:solidFill>
                  <a:srgbClr val="0099FF"/>
                </a:solidFill>
              </a:rPr>
              <a:t>Operations Management &amp; Decision Sciences Division</a:t>
            </a:r>
          </a:p>
          <a:p>
            <a:pPr eaLnBrk="1" hangingPunct="1"/>
            <a:r>
              <a:rPr lang="en-US" altLang="en-US" sz="1800" dirty="0" smtClean="0">
                <a:solidFill>
                  <a:srgbClr val="0099FF"/>
                </a:solidFill>
              </a:rPr>
              <a:t>Sheffield University Management School</a:t>
            </a:r>
          </a:p>
          <a:p>
            <a:pPr eaLnBrk="1" hangingPunct="1"/>
            <a:endParaRPr lang="en-US" altLang="en-US" sz="1800" dirty="0">
              <a:solidFill>
                <a:srgbClr val="0099FF"/>
              </a:solidFill>
            </a:endParaRPr>
          </a:p>
          <a:p>
            <a:pPr eaLnBrk="1" hangingPunct="1"/>
            <a:endParaRPr lang="en-US" altLang="en-US" sz="1800" dirty="0" smtClean="0">
              <a:solidFill>
                <a:srgbClr val="0099FF"/>
              </a:solidFill>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pic>
        <p:nvPicPr>
          <p:cNvPr id="5" name="Picture 4" descr="Image result for european union"/>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08694" y="6286326"/>
            <a:ext cx="614045" cy="409575"/>
          </a:xfrm>
          <a:prstGeom prst="rect">
            <a:avLst/>
          </a:prstGeom>
          <a:noFill/>
          <a:ln>
            <a:noFill/>
          </a:ln>
        </p:spPr>
      </p:pic>
      <p:pic>
        <p:nvPicPr>
          <p:cNvPr id="6" name="Picture 5" descr="Image may contain: text"/>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7504" y="6201236"/>
            <a:ext cx="1762125" cy="612140"/>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Data Collection and Analysis</a:t>
            </a:r>
            <a:endParaRPr lang="en-GB" dirty="0"/>
          </a:p>
        </p:txBody>
      </p:sp>
      <p:sp>
        <p:nvSpPr>
          <p:cNvPr id="3" name="Content Placeholder 2"/>
          <p:cNvSpPr>
            <a:spLocks noGrp="1"/>
          </p:cNvSpPr>
          <p:nvPr>
            <p:ph idx="1"/>
          </p:nvPr>
        </p:nvSpPr>
        <p:spPr/>
        <p:txBody>
          <a:bodyPr/>
          <a:lstStyle/>
          <a:p>
            <a:r>
              <a:rPr lang="en-GB" sz="2000" dirty="0" smtClean="0"/>
              <a:t>First wave of coding: </a:t>
            </a:r>
            <a:r>
              <a:rPr lang="en-GB" sz="2000" dirty="0"/>
              <a:t>data extraction </a:t>
            </a:r>
            <a:r>
              <a:rPr lang="en-GB" sz="2000" dirty="0" smtClean="0"/>
              <a:t>from </a:t>
            </a:r>
            <a:r>
              <a:rPr lang="en-GB" sz="2000" dirty="0"/>
              <a:t>the collected </a:t>
            </a:r>
            <a:r>
              <a:rPr lang="en-GB" sz="2000" dirty="0" smtClean="0"/>
              <a:t>reports</a:t>
            </a:r>
          </a:p>
          <a:p>
            <a:r>
              <a:rPr lang="en-GB" sz="2000" dirty="0" smtClean="0"/>
              <a:t>Second wave of coding: codes are synthesised in categories + integration with </a:t>
            </a:r>
            <a:r>
              <a:rPr lang="en-GB" sz="2000" dirty="0"/>
              <a:t>secondary data </a:t>
            </a:r>
            <a:r>
              <a:rPr lang="en-GB" sz="2000" dirty="0" smtClean="0"/>
              <a:t>about adopted practices (websites</a:t>
            </a:r>
            <a:r>
              <a:rPr lang="en-GB" sz="2000" dirty="0"/>
              <a:t>, magazine articles</a:t>
            </a:r>
            <a:r>
              <a:rPr lang="en-GB" sz="2000" dirty="0" smtClean="0"/>
              <a:t>)</a:t>
            </a:r>
          </a:p>
          <a:p>
            <a:r>
              <a:rPr lang="en-GB" sz="2000" dirty="0" smtClean="0"/>
              <a:t>Further check of </a:t>
            </a:r>
            <a:r>
              <a:rPr lang="en-GB" sz="2000" dirty="0"/>
              <a:t>r</a:t>
            </a:r>
            <a:r>
              <a:rPr lang="en-GB" sz="2000" dirty="0" smtClean="0"/>
              <a:t>eports through pre-defined keywords</a:t>
            </a:r>
          </a:p>
          <a:p>
            <a:r>
              <a:rPr lang="en-GB" sz="2000" dirty="0" smtClean="0"/>
              <a:t>Both Authors conducted the coding (kappa-type measure employed for agreement-disagreement)</a:t>
            </a:r>
            <a:endParaRPr lang="en-GB" sz="2000" dirty="0"/>
          </a:p>
          <a:p>
            <a:r>
              <a:rPr lang="en-GB" sz="2000" dirty="0"/>
              <a:t>Both quantitative and qualitative measures gathered</a:t>
            </a:r>
          </a:p>
          <a:p>
            <a:pPr lvl="1"/>
            <a:r>
              <a:rPr lang="en-GB" sz="1800" dirty="0"/>
              <a:t>Number of times keywords appear in the report</a:t>
            </a:r>
          </a:p>
          <a:p>
            <a:pPr lvl="1"/>
            <a:r>
              <a:rPr lang="en-GB" sz="1800" dirty="0"/>
              <a:t>Concepts linked to the keywords </a:t>
            </a:r>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dirty="0" smtClean="0"/>
              <a:t>© The University of Sheffield</a:t>
            </a:r>
            <a:endParaRPr lang="en-GB" altLang="en-US" dirty="0">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10</a:t>
            </a:fld>
            <a:endParaRPr lang="en-GB" alt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Tree>
    <p:extLst>
      <p:ext uri="{BB962C8B-B14F-4D97-AF65-F5344CB8AC3E}">
        <p14:creationId xmlns:p14="http://schemas.microsoft.com/office/powerpoint/2010/main" val="3752717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Sample</a:t>
            </a:r>
            <a:endParaRPr lang="en-GB" dirty="0"/>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dirty="0">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dirty="0" smtClean="0"/>
              <a:t>© The University of Sheffield</a:t>
            </a:r>
            <a:endParaRPr lang="en-GB" altLang="en-US" dirty="0">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11</a:t>
            </a:fld>
            <a:endParaRPr lang="en-GB" alt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1109084663"/>
              </p:ext>
            </p:extLst>
          </p:nvPr>
        </p:nvGraphicFramePr>
        <p:xfrm>
          <a:off x="611560" y="2492896"/>
          <a:ext cx="8229599" cy="3500174"/>
        </p:xfrm>
        <a:graphic>
          <a:graphicData uri="http://schemas.openxmlformats.org/drawingml/2006/table">
            <a:tbl>
              <a:tblPr/>
              <a:tblGrid>
                <a:gridCol w="979139">
                  <a:extLst>
                    <a:ext uri="{9D8B030D-6E8A-4147-A177-3AD203B41FA5}">
                      <a16:colId xmlns:a16="http://schemas.microsoft.com/office/drawing/2014/main" val="686511899"/>
                    </a:ext>
                  </a:extLst>
                </a:gridCol>
                <a:gridCol w="1124196">
                  <a:extLst>
                    <a:ext uri="{9D8B030D-6E8A-4147-A177-3AD203B41FA5}">
                      <a16:colId xmlns:a16="http://schemas.microsoft.com/office/drawing/2014/main" val="4255139260"/>
                    </a:ext>
                  </a:extLst>
                </a:gridCol>
                <a:gridCol w="1034744">
                  <a:extLst>
                    <a:ext uri="{9D8B030D-6E8A-4147-A177-3AD203B41FA5}">
                      <a16:colId xmlns:a16="http://schemas.microsoft.com/office/drawing/2014/main" val="3083716525"/>
                    </a:ext>
                  </a:extLst>
                </a:gridCol>
                <a:gridCol w="631000">
                  <a:extLst>
                    <a:ext uri="{9D8B030D-6E8A-4147-A177-3AD203B41FA5}">
                      <a16:colId xmlns:a16="http://schemas.microsoft.com/office/drawing/2014/main" val="2842021277"/>
                    </a:ext>
                  </a:extLst>
                </a:gridCol>
                <a:gridCol w="834081">
                  <a:extLst>
                    <a:ext uri="{9D8B030D-6E8A-4147-A177-3AD203B41FA5}">
                      <a16:colId xmlns:a16="http://schemas.microsoft.com/office/drawing/2014/main" val="1176705288"/>
                    </a:ext>
                  </a:extLst>
                </a:gridCol>
                <a:gridCol w="1054085">
                  <a:extLst>
                    <a:ext uri="{9D8B030D-6E8A-4147-A177-3AD203B41FA5}">
                      <a16:colId xmlns:a16="http://schemas.microsoft.com/office/drawing/2014/main" val="3879825547"/>
                    </a:ext>
                  </a:extLst>
                </a:gridCol>
                <a:gridCol w="1286177">
                  <a:extLst>
                    <a:ext uri="{9D8B030D-6E8A-4147-A177-3AD203B41FA5}">
                      <a16:colId xmlns:a16="http://schemas.microsoft.com/office/drawing/2014/main" val="3006681063"/>
                    </a:ext>
                  </a:extLst>
                </a:gridCol>
                <a:gridCol w="1286177">
                  <a:extLst>
                    <a:ext uri="{9D8B030D-6E8A-4147-A177-3AD203B41FA5}">
                      <a16:colId xmlns:a16="http://schemas.microsoft.com/office/drawing/2014/main" val="1045525231"/>
                    </a:ext>
                  </a:extLst>
                </a:gridCol>
              </a:tblGrid>
              <a:tr h="152490">
                <a:tc>
                  <a:txBody>
                    <a:bodyPr/>
                    <a:lstStyle/>
                    <a:p>
                      <a:pPr algn="ctr" fontAlgn="ctr"/>
                      <a:r>
                        <a:rPr lang="en-GB" sz="1000" b="1" i="0" u="none" strike="noStrike">
                          <a:solidFill>
                            <a:srgbClr val="000000"/>
                          </a:solidFill>
                          <a:effectLst/>
                          <a:latin typeface="Times New Roman" panose="02020603050405020304" pitchFamily="18" charset="0"/>
                        </a:rPr>
                        <a:t>Company name</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n-GB" sz="1000" b="1" i="0" u="none" strike="noStrike">
                          <a:solidFill>
                            <a:srgbClr val="000000"/>
                          </a:solidFill>
                          <a:effectLst/>
                          <a:latin typeface="Times New Roman" panose="02020603050405020304" pitchFamily="18" charset="0"/>
                        </a:rPr>
                        <a:t>Sector</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n-GB" sz="1000" b="1" i="0" u="none" strike="noStrike">
                          <a:solidFill>
                            <a:srgbClr val="000000"/>
                          </a:solidFill>
                          <a:effectLst/>
                          <a:latin typeface="Times New Roman" panose="02020603050405020304" pitchFamily="18" charset="0"/>
                        </a:rPr>
                        <a:t>Industry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n-GB" sz="1000" b="1" i="0" u="none" strike="noStrike">
                          <a:solidFill>
                            <a:srgbClr val="000000"/>
                          </a:solidFill>
                          <a:effectLst/>
                          <a:latin typeface="Times New Roman" panose="02020603050405020304" pitchFamily="18" charset="0"/>
                        </a:rPr>
                        <a:t>Country</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n-GB" sz="1000" b="1" i="0" u="none" strike="noStrike">
                          <a:solidFill>
                            <a:srgbClr val="000000"/>
                          </a:solidFill>
                          <a:effectLst/>
                          <a:latin typeface="Times New Roman" panose="02020603050405020304" pitchFamily="18" charset="0"/>
                        </a:rPr>
                        <a:t>Company name</a:t>
                      </a: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n-GB" sz="1000" b="1" i="0" u="none" strike="noStrike">
                          <a:solidFill>
                            <a:srgbClr val="000000"/>
                          </a:solidFill>
                          <a:effectLst/>
                          <a:latin typeface="Times New Roman" panose="02020603050405020304" pitchFamily="18" charset="0"/>
                        </a:rPr>
                        <a:t>Sector</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n-GB" sz="1000" b="1" i="0" u="none" strike="noStrike">
                          <a:solidFill>
                            <a:srgbClr val="000000"/>
                          </a:solidFill>
                          <a:effectLst/>
                          <a:latin typeface="Times New Roman" panose="02020603050405020304" pitchFamily="18" charset="0"/>
                        </a:rPr>
                        <a:t>Industry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n-GB" sz="1000" b="1" i="0" u="none" strike="noStrike" dirty="0">
                          <a:solidFill>
                            <a:srgbClr val="000000"/>
                          </a:solidFill>
                          <a:effectLst/>
                          <a:latin typeface="Times New Roman" panose="02020603050405020304" pitchFamily="18" charset="0"/>
                        </a:rPr>
                        <a:t>Country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3355568907"/>
                  </a:ext>
                </a:extLst>
              </a:tr>
              <a:tr h="246888">
                <a:tc>
                  <a:txBody>
                    <a:bodyPr/>
                    <a:lstStyle/>
                    <a:p>
                      <a:pPr algn="ctr" fontAlgn="ctr"/>
                      <a:r>
                        <a:rPr lang="en-GB" sz="900" b="1" i="0" u="none" strike="noStrike" dirty="0">
                          <a:solidFill>
                            <a:srgbClr val="000000"/>
                          </a:solidFill>
                          <a:effectLst/>
                          <a:latin typeface="Times New Roman" panose="02020603050405020304" pitchFamily="18" charset="0"/>
                        </a:rPr>
                        <a:t>Royal Dutch Shell</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Energy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Energy</a:t>
                      </a:r>
                      <a:br>
                        <a:rPr lang="en-GB" sz="800" b="0" i="0" u="none" strike="noStrike">
                          <a:solidFill>
                            <a:srgbClr val="000000"/>
                          </a:solidFill>
                          <a:effectLst/>
                          <a:latin typeface="Times New Roman" panose="02020603050405020304" pitchFamily="18" charset="0"/>
                        </a:rPr>
                      </a:br>
                      <a:r>
                        <a:rPr lang="en-GB" sz="800" b="0" i="0" u="none" strike="noStrike">
                          <a:solidFill>
                            <a:srgbClr val="000000"/>
                          </a:solidFill>
                          <a:effectLst/>
                          <a:latin typeface="Times New Roman" panose="02020603050405020304" pitchFamily="18" charset="0"/>
                        </a:rPr>
                        <a:t>Petroleum Refining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The Netherlands</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err="1">
                          <a:solidFill>
                            <a:srgbClr val="000000"/>
                          </a:solidFill>
                          <a:effectLst/>
                          <a:latin typeface="Times New Roman" panose="02020603050405020304" pitchFamily="18" charset="0"/>
                        </a:rPr>
                        <a:t>Assicurazioni</a:t>
                      </a:r>
                      <a:r>
                        <a:rPr lang="en-GB" sz="900" b="1" i="0" u="none" strike="noStrike" dirty="0">
                          <a:solidFill>
                            <a:srgbClr val="000000"/>
                          </a:solidFill>
                          <a:effectLst/>
                          <a:latin typeface="Times New Roman" panose="02020603050405020304" pitchFamily="18" charset="0"/>
                        </a:rPr>
                        <a:t> </a:t>
                      </a:r>
                      <a:r>
                        <a:rPr lang="en-GB" sz="900" b="1" i="0" u="none" strike="noStrike" dirty="0" err="1">
                          <a:solidFill>
                            <a:srgbClr val="000000"/>
                          </a:solidFill>
                          <a:effectLst/>
                          <a:latin typeface="Times New Roman" panose="02020603050405020304" pitchFamily="18" charset="0"/>
                        </a:rPr>
                        <a:t>Generali</a:t>
                      </a:r>
                      <a:endParaRPr lang="en-GB" sz="900" b="1" i="0" u="none" strike="noStrike" dirty="0">
                        <a:solidFill>
                          <a:srgbClr val="000000"/>
                        </a:solidFill>
                        <a:effectLst/>
                        <a:latin typeface="Times New Roman" panose="02020603050405020304" pitchFamily="18" charset="0"/>
                      </a:endParaRP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Financials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Financials- Insurance: Life, Health (stock)</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Italy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14701010"/>
                  </a:ext>
                </a:extLst>
              </a:tr>
              <a:tr h="123444">
                <a:tc>
                  <a:txBody>
                    <a:bodyPr/>
                    <a:lstStyle/>
                    <a:p>
                      <a:pPr algn="ctr" fontAlgn="ctr"/>
                      <a:r>
                        <a:rPr lang="en-GB" sz="900" b="1" i="0" u="none" strike="noStrike">
                          <a:solidFill>
                            <a:srgbClr val="000000"/>
                          </a:solidFill>
                          <a:effectLst/>
                          <a:latin typeface="Times New Roman" panose="02020603050405020304" pitchFamily="18" charset="0"/>
                        </a:rPr>
                        <a:t>Volkswagen AG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Manufacturing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Motor Vehicles &amp; Parts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Germany</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a:solidFill>
                            <a:srgbClr val="000000"/>
                          </a:solidFill>
                          <a:effectLst/>
                          <a:latin typeface="Times New Roman" panose="02020603050405020304" pitchFamily="18" charset="0"/>
                        </a:rPr>
                        <a:t>Carrefour</a:t>
                      </a: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Food</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Food &amp; Drug Stores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France</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00881132"/>
                  </a:ext>
                </a:extLst>
              </a:tr>
              <a:tr h="246888">
                <a:tc>
                  <a:txBody>
                    <a:bodyPr/>
                    <a:lstStyle/>
                    <a:p>
                      <a:pPr algn="ctr" fontAlgn="ctr"/>
                      <a:r>
                        <a:rPr lang="en-GB" sz="900" b="1" i="0" u="none" strike="noStrike" dirty="0">
                          <a:solidFill>
                            <a:srgbClr val="000000"/>
                          </a:solidFill>
                          <a:effectLst/>
                          <a:latin typeface="Times New Roman" panose="02020603050405020304" pitchFamily="18" charset="0"/>
                        </a:rPr>
                        <a:t>BP plc</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Energy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Energy</a:t>
                      </a:r>
                      <a:br>
                        <a:rPr lang="en-GB" sz="800" b="0" i="0" u="none" strike="noStrike">
                          <a:solidFill>
                            <a:srgbClr val="000000"/>
                          </a:solidFill>
                          <a:effectLst/>
                          <a:latin typeface="Times New Roman" panose="02020603050405020304" pitchFamily="18" charset="0"/>
                        </a:rPr>
                      </a:br>
                      <a:r>
                        <a:rPr lang="en-GB" sz="800" b="0" i="0" u="none" strike="noStrike">
                          <a:solidFill>
                            <a:srgbClr val="000000"/>
                          </a:solidFill>
                          <a:effectLst/>
                          <a:latin typeface="Times New Roman" panose="02020603050405020304" pitchFamily="18" charset="0"/>
                        </a:rPr>
                        <a:t>Petroleum Refining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UK</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a:solidFill>
                            <a:srgbClr val="000000"/>
                          </a:solidFill>
                          <a:effectLst/>
                          <a:latin typeface="Times New Roman" panose="02020603050405020304" pitchFamily="18" charset="0"/>
                        </a:rPr>
                        <a:t>Bosch Group</a:t>
                      </a: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Manufacturing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Motor Vehicles &amp; Parts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Germany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43614407"/>
                  </a:ext>
                </a:extLst>
              </a:tr>
              <a:tr h="246888">
                <a:tc>
                  <a:txBody>
                    <a:bodyPr/>
                    <a:lstStyle/>
                    <a:p>
                      <a:pPr algn="ctr" fontAlgn="ctr"/>
                      <a:r>
                        <a:rPr lang="en-GB" sz="900" b="1" i="0" u="none" strike="noStrike" dirty="0">
                          <a:solidFill>
                            <a:srgbClr val="000000"/>
                          </a:solidFill>
                          <a:effectLst/>
                          <a:latin typeface="Times New Roman" panose="02020603050405020304" pitchFamily="18" charset="0"/>
                        </a:rPr>
                        <a:t>Daimler</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Manufacturing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Motor Vehicles &amp; Parts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Germany</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a:solidFill>
                            <a:srgbClr val="000000"/>
                          </a:solidFill>
                          <a:effectLst/>
                          <a:latin typeface="Times New Roman" panose="02020603050405020304" pitchFamily="18" charset="0"/>
                        </a:rPr>
                        <a:t>Banco Santander</a:t>
                      </a: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Financials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Finanacials- Banks: Commercial and Savings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Spain</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43688316"/>
                  </a:ext>
                </a:extLst>
              </a:tr>
              <a:tr h="123444">
                <a:tc>
                  <a:txBody>
                    <a:bodyPr/>
                    <a:lstStyle/>
                    <a:p>
                      <a:pPr algn="ctr" fontAlgn="ctr"/>
                      <a:r>
                        <a:rPr lang="en-GB" sz="900" b="1" i="0" u="none" strike="noStrike">
                          <a:solidFill>
                            <a:srgbClr val="000000"/>
                          </a:solidFill>
                          <a:effectLst/>
                          <a:latin typeface="Times New Roman" panose="02020603050405020304" pitchFamily="18" charset="0"/>
                        </a:rPr>
                        <a:t>EXOR Group (FCA)</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Manufacturing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Motor Vehicle &amp; Parts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Italy</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a:solidFill>
                            <a:srgbClr val="000000"/>
                          </a:solidFill>
                          <a:effectLst/>
                          <a:latin typeface="Times New Roman" panose="02020603050405020304" pitchFamily="18" charset="0"/>
                        </a:rPr>
                        <a:t>Deutsche Telekom</a:t>
                      </a: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Telecommunication</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Telecommunications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Germany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97204716"/>
                  </a:ext>
                </a:extLst>
              </a:tr>
              <a:tr h="246888">
                <a:tc>
                  <a:txBody>
                    <a:bodyPr/>
                    <a:lstStyle/>
                    <a:p>
                      <a:pPr algn="ctr" fontAlgn="ctr"/>
                      <a:r>
                        <a:rPr lang="en-GB" sz="900" b="1" i="0" u="none" strike="noStrike" dirty="0">
                          <a:solidFill>
                            <a:srgbClr val="000000"/>
                          </a:solidFill>
                          <a:effectLst/>
                          <a:latin typeface="Times New Roman" panose="02020603050405020304" pitchFamily="18" charset="0"/>
                        </a:rPr>
                        <a:t>AXA</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Financials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Financial services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France</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a:solidFill>
                            <a:srgbClr val="000000"/>
                          </a:solidFill>
                          <a:effectLst/>
                          <a:latin typeface="Times New Roman" panose="02020603050405020304" pitchFamily="18" charset="0"/>
                        </a:rPr>
                        <a:t>Credit </a:t>
                      </a:r>
                      <a:r>
                        <a:rPr lang="en-GB" sz="900" b="1" i="0" u="none" strike="noStrike" dirty="0" err="1">
                          <a:solidFill>
                            <a:srgbClr val="000000"/>
                          </a:solidFill>
                          <a:effectLst/>
                          <a:latin typeface="Times New Roman" panose="02020603050405020304" pitchFamily="18" charset="0"/>
                        </a:rPr>
                        <a:t>Agricole</a:t>
                      </a:r>
                      <a:endParaRPr lang="en-GB" sz="900" b="1" i="0" u="none" strike="noStrike" dirty="0">
                        <a:solidFill>
                          <a:srgbClr val="000000"/>
                        </a:solidFill>
                        <a:effectLst/>
                        <a:latin typeface="Times New Roman" panose="02020603050405020304" pitchFamily="18" charset="0"/>
                      </a:endParaRP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Financials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Finanacials- Banks: Commercial and Savings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France</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33841253"/>
                  </a:ext>
                </a:extLst>
              </a:tr>
              <a:tr h="246888">
                <a:tc>
                  <a:txBody>
                    <a:bodyPr/>
                    <a:lstStyle/>
                    <a:p>
                      <a:pPr algn="ctr" fontAlgn="ctr"/>
                      <a:r>
                        <a:rPr lang="en-GB" sz="900" b="1" i="0" u="none" strike="noStrike" dirty="0">
                          <a:solidFill>
                            <a:srgbClr val="000000"/>
                          </a:solidFill>
                          <a:effectLst/>
                          <a:latin typeface="Times New Roman" panose="02020603050405020304" pitchFamily="18" charset="0"/>
                        </a:rPr>
                        <a:t>Total</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Energy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Energy</a:t>
                      </a:r>
                      <a:br>
                        <a:rPr lang="en-GB" sz="800" b="0" i="0" u="none" strike="noStrike">
                          <a:solidFill>
                            <a:srgbClr val="000000"/>
                          </a:solidFill>
                          <a:effectLst/>
                          <a:latin typeface="Times New Roman" panose="02020603050405020304" pitchFamily="18" charset="0"/>
                        </a:rPr>
                      </a:br>
                      <a:r>
                        <a:rPr lang="en-GB" sz="800" b="0" i="0" u="none" strike="noStrike">
                          <a:solidFill>
                            <a:srgbClr val="000000"/>
                          </a:solidFill>
                          <a:effectLst/>
                          <a:latin typeface="Times New Roman" panose="02020603050405020304" pitchFamily="18" charset="0"/>
                        </a:rPr>
                        <a:t>Petroleum Refining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France</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a:solidFill>
                            <a:srgbClr val="000000"/>
                          </a:solidFill>
                          <a:effectLst/>
                          <a:latin typeface="Times New Roman" panose="02020603050405020304" pitchFamily="18" charset="0"/>
                        </a:rPr>
                        <a:t>Enel</a:t>
                      </a: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Energy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Energy Utilities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Italy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37249208"/>
                  </a:ext>
                </a:extLst>
              </a:tr>
              <a:tr h="246888">
                <a:tc>
                  <a:txBody>
                    <a:bodyPr/>
                    <a:lstStyle/>
                    <a:p>
                      <a:pPr algn="ctr" fontAlgn="ctr"/>
                      <a:r>
                        <a:rPr lang="en-GB" sz="900" b="1" i="0" u="none" strike="noStrike" dirty="0">
                          <a:solidFill>
                            <a:srgbClr val="000000"/>
                          </a:solidFill>
                          <a:effectLst/>
                          <a:latin typeface="Times New Roman" panose="02020603050405020304" pitchFamily="18" charset="0"/>
                        </a:rPr>
                        <a:t>Allianz</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Financials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Financials- Insurance: Life, Health (stock)</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Germany</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err="1">
                          <a:solidFill>
                            <a:srgbClr val="000000"/>
                          </a:solidFill>
                          <a:effectLst/>
                          <a:latin typeface="Times New Roman" panose="02020603050405020304" pitchFamily="18" charset="0"/>
                        </a:rPr>
                        <a:t>Uniper</a:t>
                      </a:r>
                      <a:endParaRPr lang="en-GB" sz="900" b="1" i="0" u="none" strike="noStrike" dirty="0">
                        <a:solidFill>
                          <a:srgbClr val="000000"/>
                        </a:solidFill>
                        <a:effectLst/>
                        <a:latin typeface="Times New Roman" panose="02020603050405020304" pitchFamily="18" charset="0"/>
                      </a:endParaRP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Energy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Energy Utilities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Germany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71836302"/>
                  </a:ext>
                </a:extLst>
              </a:tr>
              <a:tr h="246888">
                <a:tc>
                  <a:txBody>
                    <a:bodyPr/>
                    <a:lstStyle/>
                    <a:p>
                      <a:pPr algn="ctr" fontAlgn="ctr"/>
                      <a:r>
                        <a:rPr lang="en-GB" sz="900" b="1" i="0" u="none" strike="noStrike" dirty="0">
                          <a:solidFill>
                            <a:srgbClr val="000000"/>
                          </a:solidFill>
                          <a:effectLst/>
                          <a:latin typeface="Times New Roman" panose="02020603050405020304" pitchFamily="18" charset="0"/>
                        </a:rPr>
                        <a:t>BNP Paribas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Financials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Finanacials- Banks: Commercial and Savings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France</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a:solidFill>
                            <a:srgbClr val="000000"/>
                          </a:solidFill>
                          <a:effectLst/>
                          <a:latin typeface="Times New Roman" panose="02020603050405020304" pitchFamily="18" charset="0"/>
                        </a:rPr>
                        <a:t>ENI</a:t>
                      </a: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dirty="0">
                          <a:solidFill>
                            <a:srgbClr val="000000"/>
                          </a:solidFill>
                          <a:effectLst/>
                          <a:latin typeface="Times New Roman" panose="02020603050405020304" pitchFamily="18" charset="0"/>
                        </a:rPr>
                        <a:t>Energy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dirty="0">
                          <a:solidFill>
                            <a:srgbClr val="000000"/>
                          </a:solidFill>
                          <a:effectLst/>
                          <a:latin typeface="Times New Roman" panose="02020603050405020304" pitchFamily="18" charset="0"/>
                        </a:rPr>
                        <a:t>Energy</a:t>
                      </a:r>
                      <a:br>
                        <a:rPr lang="en-GB" sz="800" b="0" i="0" u="none" strike="noStrike" dirty="0">
                          <a:solidFill>
                            <a:srgbClr val="000000"/>
                          </a:solidFill>
                          <a:effectLst/>
                          <a:latin typeface="Times New Roman" panose="02020603050405020304" pitchFamily="18" charset="0"/>
                        </a:rPr>
                      </a:br>
                      <a:r>
                        <a:rPr lang="en-GB" sz="800" b="0" i="0" u="none" strike="noStrike" dirty="0">
                          <a:solidFill>
                            <a:srgbClr val="000000"/>
                          </a:solidFill>
                          <a:effectLst/>
                          <a:latin typeface="Times New Roman" panose="02020603050405020304" pitchFamily="18" charset="0"/>
                        </a:rPr>
                        <a:t>Petroleum Refining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dirty="0">
                          <a:solidFill>
                            <a:srgbClr val="000000"/>
                          </a:solidFill>
                          <a:effectLst/>
                          <a:latin typeface="Times New Roman" panose="02020603050405020304" pitchFamily="18" charset="0"/>
                        </a:rPr>
                        <a:t>Italy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6117475"/>
                  </a:ext>
                </a:extLst>
              </a:tr>
              <a:tr h="246888">
                <a:tc>
                  <a:txBody>
                    <a:bodyPr/>
                    <a:lstStyle/>
                    <a:p>
                      <a:pPr algn="ctr" fontAlgn="ctr"/>
                      <a:r>
                        <a:rPr lang="en-GB" sz="900" b="1" i="0" u="none" strike="noStrike" dirty="0">
                          <a:solidFill>
                            <a:srgbClr val="000000"/>
                          </a:solidFill>
                          <a:effectLst/>
                          <a:latin typeface="Times New Roman" panose="02020603050405020304" pitchFamily="18" charset="0"/>
                        </a:rPr>
                        <a:t>Prudential</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Financials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Financials- Insurance: Life, Health (stock)</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UK</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a:solidFill>
                            <a:srgbClr val="000000"/>
                          </a:solidFill>
                          <a:effectLst/>
                          <a:latin typeface="Times New Roman" panose="02020603050405020304" pitchFamily="18" charset="0"/>
                        </a:rPr>
                        <a:t>HSBC Holdings</a:t>
                      </a: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Financials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Finanacials- Banks: Commercial and Savings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dirty="0">
                          <a:solidFill>
                            <a:srgbClr val="000000"/>
                          </a:solidFill>
                          <a:effectLst/>
                          <a:latin typeface="Times New Roman" panose="02020603050405020304" pitchFamily="18" charset="0"/>
                        </a:rPr>
                        <a:t>UK</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80665861"/>
                  </a:ext>
                </a:extLst>
              </a:tr>
              <a:tr h="246888">
                <a:tc>
                  <a:txBody>
                    <a:bodyPr/>
                    <a:lstStyle/>
                    <a:p>
                      <a:pPr algn="ctr" fontAlgn="ctr"/>
                      <a:r>
                        <a:rPr lang="en-GB" sz="900" b="1" i="0" u="none" strike="noStrike" dirty="0">
                          <a:solidFill>
                            <a:srgbClr val="000000"/>
                          </a:solidFill>
                          <a:effectLst/>
                          <a:latin typeface="Times New Roman" panose="02020603050405020304" pitchFamily="18" charset="0"/>
                        </a:rPr>
                        <a:t>BMW Group</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Manufacturing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Motor Vehicles &amp; Parts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Germany</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err="1">
                          <a:solidFill>
                            <a:srgbClr val="000000"/>
                          </a:solidFill>
                          <a:effectLst/>
                          <a:latin typeface="Times New Roman" panose="02020603050405020304" pitchFamily="18" charset="0"/>
                        </a:rPr>
                        <a:t>Electricite</a:t>
                      </a:r>
                      <a:r>
                        <a:rPr lang="en-GB" sz="900" b="1" i="0" u="none" strike="noStrike" dirty="0">
                          <a:solidFill>
                            <a:srgbClr val="000000"/>
                          </a:solidFill>
                          <a:effectLst/>
                          <a:latin typeface="Times New Roman" panose="02020603050405020304" pitchFamily="18" charset="0"/>
                        </a:rPr>
                        <a:t> de France</a:t>
                      </a: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Energy</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Energy Utilities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dirty="0">
                          <a:solidFill>
                            <a:srgbClr val="000000"/>
                          </a:solidFill>
                          <a:effectLst/>
                          <a:latin typeface="Times New Roman" panose="02020603050405020304" pitchFamily="18" charset="0"/>
                        </a:rPr>
                        <a:t>France</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26176244"/>
                  </a:ext>
                </a:extLst>
              </a:tr>
              <a:tr h="123444">
                <a:tc>
                  <a:txBody>
                    <a:bodyPr/>
                    <a:lstStyle/>
                    <a:p>
                      <a:pPr algn="ctr" fontAlgn="ctr"/>
                      <a:r>
                        <a:rPr lang="en-GB" sz="900" b="1" i="0" u="none" strike="noStrike" dirty="0">
                          <a:solidFill>
                            <a:srgbClr val="000000"/>
                          </a:solidFill>
                          <a:effectLst/>
                          <a:latin typeface="Times New Roman" panose="02020603050405020304" pitchFamily="18" charset="0"/>
                        </a:rPr>
                        <a:t>Siemens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Manufacturing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Industrial</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Germany</a:t>
                      </a:r>
                    </a:p>
                  </a:txBody>
                  <a:tcPr marL="7261" marR="7261" marT="7261"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900" b="1" i="0" u="none" strike="noStrike" dirty="0">
                          <a:solidFill>
                            <a:srgbClr val="000000"/>
                          </a:solidFill>
                          <a:effectLst/>
                          <a:latin typeface="Times New Roman" panose="02020603050405020304" pitchFamily="18" charset="0"/>
                        </a:rPr>
                        <a:t>Peugeot</a:t>
                      </a:r>
                    </a:p>
                  </a:txBody>
                  <a:tcPr marL="7261" marR="7261" marT="7261"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Manufacturing</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Motor Vehicle &amp; Parts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dirty="0">
                          <a:solidFill>
                            <a:srgbClr val="000000"/>
                          </a:solidFill>
                          <a:effectLst/>
                          <a:latin typeface="Times New Roman" panose="02020603050405020304" pitchFamily="18" charset="0"/>
                        </a:rPr>
                        <a:t>France</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63354068"/>
                  </a:ext>
                </a:extLst>
              </a:tr>
              <a:tr h="123444">
                <a:tc>
                  <a:txBody>
                    <a:bodyPr/>
                    <a:lstStyle/>
                    <a:p>
                      <a:pPr algn="l" fontAlgn="b"/>
                      <a:endParaRPr lang="en-GB" sz="800" b="0" i="0" u="none" strike="noStrike">
                        <a:solidFill>
                          <a:srgbClr val="000000"/>
                        </a:solidFill>
                        <a:effectLst/>
                        <a:latin typeface="Arial" panose="020B0604020202020204" pitchFamily="34" charset="0"/>
                      </a:endParaRPr>
                    </a:p>
                  </a:txBody>
                  <a:tcPr marL="7261" marR="7261" marT="726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GB" sz="800" b="0" i="0" u="none" strike="noStrike">
                        <a:solidFill>
                          <a:srgbClr val="000000"/>
                        </a:solidFill>
                        <a:effectLst/>
                        <a:latin typeface="Arial" panose="020B0604020202020204" pitchFamily="34" charset="0"/>
                      </a:endParaRPr>
                    </a:p>
                  </a:txBody>
                  <a:tcPr marL="7261" marR="7261" marT="726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GB" sz="800" b="0" i="0" u="none" strike="noStrike">
                        <a:solidFill>
                          <a:srgbClr val="000000"/>
                        </a:solidFill>
                        <a:effectLst/>
                        <a:latin typeface="Arial" panose="020B0604020202020204" pitchFamily="34" charset="0"/>
                      </a:endParaRPr>
                    </a:p>
                  </a:txBody>
                  <a:tcPr marL="7261" marR="7261" marT="726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GB" sz="800" b="0" i="0" u="none" strike="noStrike">
                        <a:solidFill>
                          <a:srgbClr val="000000"/>
                        </a:solidFill>
                        <a:effectLst/>
                        <a:latin typeface="Arial" panose="020B0604020202020204" pitchFamily="34" charset="0"/>
                      </a:endParaRPr>
                    </a:p>
                  </a:txBody>
                  <a:tcPr marL="7261" marR="7261" marT="7261"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GB" sz="900" b="1" i="0" u="none" strike="noStrike" dirty="0">
                          <a:solidFill>
                            <a:srgbClr val="000000"/>
                          </a:solidFill>
                          <a:effectLst/>
                          <a:latin typeface="Times New Roman" panose="02020603050405020304" pitchFamily="18" charset="0"/>
                        </a:rPr>
                        <a:t>Tesco</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GB" sz="800" b="0" i="0" u="none" strike="noStrike">
                          <a:solidFill>
                            <a:srgbClr val="000000"/>
                          </a:solidFill>
                          <a:effectLst/>
                          <a:latin typeface="Times New Roman" panose="02020603050405020304" pitchFamily="18" charset="0"/>
                        </a:rPr>
                        <a:t>Food</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a:solidFill>
                            <a:srgbClr val="000000"/>
                          </a:solidFill>
                          <a:effectLst/>
                          <a:latin typeface="Times New Roman" panose="02020603050405020304" pitchFamily="18" charset="0"/>
                        </a:rPr>
                        <a:t>Food &amp; Drug Stores</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800" b="0" i="0" u="none" strike="noStrike" dirty="0">
                          <a:solidFill>
                            <a:srgbClr val="000000"/>
                          </a:solidFill>
                          <a:effectLst/>
                          <a:latin typeface="Times New Roman" panose="02020603050405020304" pitchFamily="18" charset="0"/>
                        </a:rPr>
                        <a:t>UK</a:t>
                      </a:r>
                    </a:p>
                  </a:txBody>
                  <a:tcPr marL="7261" marR="7261" marT="72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19184859"/>
                  </a:ext>
                </a:extLst>
              </a:tr>
            </a:tbl>
          </a:graphicData>
        </a:graphic>
      </p:graphicFrame>
    </p:spTree>
    <p:extLst>
      <p:ext uri="{BB962C8B-B14F-4D97-AF65-F5344CB8AC3E}">
        <p14:creationId xmlns:p14="http://schemas.microsoft.com/office/powerpoint/2010/main" val="1378046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Characteristics of the Sample</a:t>
            </a:r>
            <a:endParaRPr lang="en-GB" dirty="0"/>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dirty="0">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dirty="0" smtClean="0"/>
              <a:t>© The University of Sheffield</a:t>
            </a:r>
            <a:endParaRPr lang="en-GB" altLang="en-US" dirty="0">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12</a:t>
            </a:fld>
            <a:endParaRPr lang="en-GB" alt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graphicFrame>
        <p:nvGraphicFramePr>
          <p:cNvPr id="12" name="Chart 11"/>
          <p:cNvGraphicFramePr>
            <a:graphicFrameLocks/>
          </p:cNvGraphicFramePr>
          <p:nvPr>
            <p:extLst>
              <p:ext uri="{D42A27DB-BD31-4B8C-83A1-F6EECF244321}">
                <p14:modId xmlns:p14="http://schemas.microsoft.com/office/powerpoint/2010/main" val="1424183836"/>
              </p:ext>
            </p:extLst>
          </p:nvPr>
        </p:nvGraphicFramePr>
        <p:xfrm>
          <a:off x="1571818" y="2492896"/>
          <a:ext cx="6168534" cy="365083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hart 14"/>
          <p:cNvGraphicFramePr>
            <a:graphicFrameLocks/>
          </p:cNvGraphicFramePr>
          <p:nvPr>
            <p:extLst>
              <p:ext uri="{D42A27DB-BD31-4B8C-83A1-F6EECF244321}">
                <p14:modId xmlns:p14="http://schemas.microsoft.com/office/powerpoint/2010/main" val="3173867324"/>
              </p:ext>
            </p:extLst>
          </p:nvPr>
        </p:nvGraphicFramePr>
        <p:xfrm>
          <a:off x="1600200" y="2780928"/>
          <a:ext cx="6140152" cy="336279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541446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5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250"/>
                                        <p:tgtEl>
                                          <p:spTgt spid="12"/>
                                        </p:tgtEl>
                                      </p:cBhvr>
                                    </p:animEffect>
                                    <p:set>
                                      <p:cBhvr>
                                        <p:cTn id="12" dur="1" fill="hold">
                                          <p:stCondLst>
                                            <p:cond delay="24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12" grpId="1">
        <p:bldAsOne/>
      </p:bldGraphic>
      <p:bldGraphic spid="1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a:graphicFrameLocks/>
          </p:cNvGraphicFramePr>
          <p:nvPr>
            <p:extLst>
              <p:ext uri="{D42A27DB-BD31-4B8C-83A1-F6EECF244321}">
                <p14:modId xmlns:p14="http://schemas.microsoft.com/office/powerpoint/2010/main" val="3707382310"/>
              </p:ext>
            </p:extLst>
          </p:nvPr>
        </p:nvGraphicFramePr>
        <p:xfrm>
          <a:off x="1396421" y="2564904"/>
          <a:ext cx="5966025" cy="370066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Chart 13"/>
          <p:cNvGraphicFramePr>
            <a:graphicFrameLocks/>
          </p:cNvGraphicFramePr>
          <p:nvPr>
            <p:extLst>
              <p:ext uri="{D42A27DB-BD31-4B8C-83A1-F6EECF244321}">
                <p14:modId xmlns:p14="http://schemas.microsoft.com/office/powerpoint/2010/main" val="671653231"/>
              </p:ext>
            </p:extLst>
          </p:nvPr>
        </p:nvGraphicFramePr>
        <p:xfrm>
          <a:off x="1222810" y="2608659"/>
          <a:ext cx="6313246" cy="370066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p:cNvGraphicFramePr>
            <a:graphicFrameLocks/>
          </p:cNvGraphicFramePr>
          <p:nvPr>
            <p:extLst>
              <p:ext uri="{D42A27DB-BD31-4B8C-83A1-F6EECF244321}">
                <p14:modId xmlns:p14="http://schemas.microsoft.com/office/powerpoint/2010/main" val="2154129303"/>
              </p:ext>
            </p:extLst>
          </p:nvPr>
        </p:nvGraphicFramePr>
        <p:xfrm>
          <a:off x="1396421" y="2608659"/>
          <a:ext cx="5966025" cy="370066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p:cNvGraphicFramePr>
            <a:graphicFrameLocks/>
          </p:cNvGraphicFramePr>
          <p:nvPr>
            <p:extLst>
              <p:ext uri="{D42A27DB-BD31-4B8C-83A1-F6EECF244321}">
                <p14:modId xmlns:p14="http://schemas.microsoft.com/office/powerpoint/2010/main" val="534544347"/>
              </p:ext>
            </p:extLst>
          </p:nvPr>
        </p:nvGraphicFramePr>
        <p:xfrm>
          <a:off x="1071095" y="2564905"/>
          <a:ext cx="6601278" cy="3700660"/>
        </p:xfrm>
        <a:graphic>
          <a:graphicData uri="http://schemas.openxmlformats.org/drawingml/2006/chart">
            <c:chart xmlns:c="http://schemas.openxmlformats.org/drawingml/2006/chart" xmlns:r="http://schemas.openxmlformats.org/officeDocument/2006/relationships" r:id="rId5"/>
          </a:graphicData>
        </a:graphic>
      </p:graphicFrame>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6" name="Title 1"/>
          <p:cNvSpPr>
            <a:spLocks noGrp="1"/>
          </p:cNvSpPr>
          <p:nvPr>
            <p:ph type="title"/>
          </p:nvPr>
        </p:nvSpPr>
        <p:spPr>
          <a:xfrm>
            <a:off x="609600" y="1371600"/>
            <a:ext cx="8229600" cy="762000"/>
          </a:xfrm>
        </p:spPr>
        <p:txBody>
          <a:bodyPr/>
          <a:lstStyle/>
          <a:p>
            <a:r>
              <a:rPr lang="en-GB" dirty="0" smtClean="0"/>
              <a:t>Interest Towards CE</a:t>
            </a:r>
            <a:endParaRPr lang="en-GB" dirty="0"/>
          </a:p>
        </p:txBody>
      </p:sp>
      <p:sp>
        <p:nvSpPr>
          <p:cNvPr id="2" name="Rectangle 1"/>
          <p:cNvSpPr/>
          <p:nvPr/>
        </p:nvSpPr>
        <p:spPr bwMode="auto">
          <a:xfrm>
            <a:off x="6876256" y="3616027"/>
            <a:ext cx="216024" cy="216024"/>
          </a:xfrm>
          <a:prstGeom prst="rect">
            <a:avLst/>
          </a:prstGeom>
          <a:solidFill>
            <a:srgbClr val="FF9900"/>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UOS Stephenson" pitchFamily="-128" charset="0"/>
            </a:endParaRPr>
          </a:p>
        </p:txBody>
      </p:sp>
      <p:sp>
        <p:nvSpPr>
          <p:cNvPr id="9" name="Rectangle 8"/>
          <p:cNvSpPr/>
          <p:nvPr/>
        </p:nvSpPr>
        <p:spPr bwMode="auto">
          <a:xfrm>
            <a:off x="6876256" y="3976067"/>
            <a:ext cx="216024" cy="216024"/>
          </a:xfrm>
          <a:prstGeom prst="rect">
            <a:avLst/>
          </a:prstGeom>
          <a:solidFill>
            <a:srgbClr val="0099CC"/>
          </a:solidFill>
          <a:ln w="9525" cap="flat" cmpd="sng" algn="ctr">
            <a:solidFill>
              <a:srgbClr val="0099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UOS Stephenson" pitchFamily="-128" charset="0"/>
            </a:endParaRPr>
          </a:p>
        </p:txBody>
      </p:sp>
      <p:sp>
        <p:nvSpPr>
          <p:cNvPr id="3" name="TextBox 2"/>
          <p:cNvSpPr txBox="1"/>
          <p:nvPr/>
        </p:nvSpPr>
        <p:spPr>
          <a:xfrm>
            <a:off x="7107137" y="3539373"/>
            <a:ext cx="527260" cy="369332"/>
          </a:xfrm>
          <a:prstGeom prst="rect">
            <a:avLst/>
          </a:prstGeom>
          <a:noFill/>
        </p:spPr>
        <p:txBody>
          <a:bodyPr wrap="none" rtlCol="0">
            <a:spAutoFit/>
          </a:bodyPr>
          <a:lstStyle/>
          <a:p>
            <a:r>
              <a:rPr lang="en-GB" sz="1800" smtClean="0">
                <a:solidFill>
                  <a:srgbClr val="2A196F"/>
                </a:solidFill>
              </a:rPr>
              <a:t>Yes</a:t>
            </a:r>
            <a:endParaRPr lang="en-GB" sz="1800" dirty="0">
              <a:solidFill>
                <a:srgbClr val="2A196F"/>
              </a:solidFill>
            </a:endParaRPr>
          </a:p>
        </p:txBody>
      </p:sp>
      <p:sp>
        <p:nvSpPr>
          <p:cNvPr id="11" name="TextBox 10"/>
          <p:cNvSpPr txBox="1"/>
          <p:nvPr/>
        </p:nvSpPr>
        <p:spPr>
          <a:xfrm>
            <a:off x="7092280" y="3899413"/>
            <a:ext cx="480003" cy="369332"/>
          </a:xfrm>
          <a:prstGeom prst="rect">
            <a:avLst/>
          </a:prstGeom>
          <a:noFill/>
        </p:spPr>
        <p:txBody>
          <a:bodyPr wrap="none" rtlCol="0">
            <a:spAutoFit/>
          </a:bodyPr>
          <a:lstStyle/>
          <a:p>
            <a:r>
              <a:rPr lang="en-GB" sz="1800" dirty="0" smtClean="0">
                <a:solidFill>
                  <a:srgbClr val="2A196F"/>
                </a:solidFill>
              </a:rPr>
              <a:t>No</a:t>
            </a:r>
            <a:endParaRPr lang="en-GB" sz="1800" dirty="0">
              <a:solidFill>
                <a:srgbClr val="2A196F"/>
              </a:solidFill>
            </a:endParaRPr>
          </a:p>
        </p:txBody>
      </p:sp>
      <p:sp>
        <p:nvSpPr>
          <p:cNvPr id="13" name="Content Placeholder 2"/>
          <p:cNvSpPr>
            <a:spLocks noGrp="1"/>
          </p:cNvSpPr>
          <p:nvPr>
            <p:ph idx="1"/>
          </p:nvPr>
        </p:nvSpPr>
        <p:spPr>
          <a:xfrm>
            <a:off x="755626" y="2167900"/>
            <a:ext cx="7560840" cy="2506960"/>
          </a:xfrm>
        </p:spPr>
        <p:txBody>
          <a:bodyPr/>
          <a:lstStyle/>
          <a:p>
            <a:pPr>
              <a:lnSpc>
                <a:spcPct val="114000"/>
              </a:lnSpc>
            </a:pPr>
            <a:r>
              <a:rPr lang="en-GB" sz="2000" dirty="0" smtClean="0"/>
              <a:t>Do companies mention CE in their CS Report? </a:t>
            </a:r>
          </a:p>
        </p:txBody>
      </p:sp>
    </p:spTree>
    <p:extLst>
      <p:ext uri="{BB962C8B-B14F-4D97-AF65-F5344CB8AC3E}">
        <p14:creationId xmlns:p14="http://schemas.microsoft.com/office/powerpoint/2010/main" val="1096980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12" grpId="1">
        <p:bldAsOne/>
      </p:bldGraphic>
      <p:bldGraphic spid="14" grpId="0">
        <p:bldAsOne/>
      </p:bldGraphic>
      <p:bldGraphic spid="14" grpId="1">
        <p:bldAsOne/>
      </p:bldGraphic>
      <p:bldGraphic spid="16" grpId="0">
        <p:bldAsOne/>
      </p:bldGraphic>
      <p:bldGraphic spid="10"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557345007"/>
              </p:ext>
            </p:extLst>
          </p:nvPr>
        </p:nvGraphicFramePr>
        <p:xfrm>
          <a:off x="755576" y="2133600"/>
          <a:ext cx="7560839" cy="4053053"/>
        </p:xfrm>
        <a:graphic>
          <a:graphicData uri="http://schemas.openxmlformats.org/drawingml/2006/table">
            <a:tbl>
              <a:tblPr firstRow="1" firstCol="1" bandRow="1"/>
              <a:tblGrid>
                <a:gridCol w="1296475">
                  <a:extLst>
                    <a:ext uri="{9D8B030D-6E8A-4147-A177-3AD203B41FA5}">
                      <a16:colId xmlns:a16="http://schemas.microsoft.com/office/drawing/2014/main" val="1255407677"/>
                    </a:ext>
                  </a:extLst>
                </a:gridCol>
                <a:gridCol w="1613550">
                  <a:extLst>
                    <a:ext uri="{9D8B030D-6E8A-4147-A177-3AD203B41FA5}">
                      <a16:colId xmlns:a16="http://schemas.microsoft.com/office/drawing/2014/main" val="677150983"/>
                    </a:ext>
                  </a:extLst>
                </a:gridCol>
                <a:gridCol w="4650814">
                  <a:extLst>
                    <a:ext uri="{9D8B030D-6E8A-4147-A177-3AD203B41FA5}">
                      <a16:colId xmlns:a16="http://schemas.microsoft.com/office/drawing/2014/main" val="56835334"/>
                    </a:ext>
                  </a:extLst>
                </a:gridCol>
              </a:tblGrid>
              <a:tr h="201253">
                <a:tc>
                  <a:txBody>
                    <a:bodyPr/>
                    <a:lstStyle/>
                    <a:p>
                      <a:pPr algn="ctr">
                        <a:lnSpc>
                          <a:spcPct val="115000"/>
                        </a:lnSpc>
                        <a:spcAft>
                          <a:spcPts val="0"/>
                        </a:spcAft>
                      </a:pPr>
                      <a:r>
                        <a:rPr lang="en-GB" sz="105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Source</a:t>
                      </a:r>
                      <a:endParaRPr lang="en-GB" sz="105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05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Companies</a:t>
                      </a:r>
                      <a:endParaRPr lang="en-GB" sz="105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0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Examples</a:t>
                      </a:r>
                      <a:endParaRPr lang="en-GB" sz="10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512447"/>
                  </a:ext>
                </a:extLst>
              </a:tr>
              <a:tr h="787868">
                <a:tc>
                  <a:txBody>
                    <a:bodyPr/>
                    <a:lstStyle/>
                    <a:p>
                      <a:pPr algn="ctr">
                        <a:lnSpc>
                          <a:spcPct val="115000"/>
                        </a:lnSpc>
                        <a:spcAft>
                          <a:spcPts val="0"/>
                        </a:spcAft>
                      </a:pPr>
                      <a:r>
                        <a:rPr lang="en-GB" sz="105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SDGs</a:t>
                      </a:r>
                      <a:endParaRPr lang="en-GB" sz="1050" b="1" dirty="0">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05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 </a:t>
                      </a:r>
                      <a:r>
                        <a:rPr lang="en-GB" sz="105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out of </a:t>
                      </a:r>
                      <a:r>
                        <a:rPr lang="en-GB" sz="105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a:t>
                      </a:r>
                      <a:endParaRPr lang="en-GB" sz="1050" b="1" dirty="0">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GB" sz="700" i="1" dirty="0" smtClean="0">
                          <a:solidFill>
                            <a:srgbClr val="000000"/>
                          </a:solidFill>
                          <a:latin typeface="Times New Roman" panose="02020603050405020304" pitchFamily="18" charset="0"/>
                          <a:cs typeface="Times New Roman" panose="02020603050405020304" pitchFamily="18" charset="0"/>
                        </a:rPr>
                        <a:t>With a view to the future, we want to take further steps within the scope of the circular economy. Our product-related environmental activities strongly reflect UN Sustainable Development Goal (SDG) 12, which aims to achieve economic growth and sustainable development by establishing sustainable consumption and production patterns. (</a:t>
                      </a:r>
                      <a:r>
                        <a:rPr lang="en-GB" sz="700" b="1" i="1" dirty="0" smtClean="0">
                          <a:solidFill>
                            <a:srgbClr val="000000"/>
                          </a:solidFill>
                          <a:latin typeface="Times New Roman" panose="02020603050405020304" pitchFamily="18" charset="0"/>
                          <a:cs typeface="Times New Roman" panose="02020603050405020304" pitchFamily="18" charset="0"/>
                        </a:rPr>
                        <a:t>Siemens</a:t>
                      </a:r>
                      <a:r>
                        <a:rPr lang="en-GB" sz="700" i="1" dirty="0" smtClean="0">
                          <a:solidFill>
                            <a:srgbClr val="000000"/>
                          </a:solidFill>
                          <a:latin typeface="Times New Roman" panose="02020603050405020304" pitchFamily="18" charset="0"/>
                          <a:cs typeface="Times New Roman" panose="02020603050405020304" pitchFamily="18" charset="0"/>
                        </a:rPr>
                        <a:t>)</a:t>
                      </a:r>
                      <a:endParaRPr lang="en-GB" sz="600" i="1"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91245290"/>
                  </a:ext>
                </a:extLst>
              </a:tr>
              <a:tr h="1050490">
                <a:tc>
                  <a:txBody>
                    <a:bodyPr/>
                    <a:lstStyle/>
                    <a:p>
                      <a:pPr algn="ctr">
                        <a:lnSpc>
                          <a:spcPct val="115000"/>
                        </a:lnSpc>
                        <a:spcAft>
                          <a:spcPts val="0"/>
                        </a:spcAft>
                      </a:pPr>
                      <a:r>
                        <a:rPr lang="en-GB" sz="105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Ellen MacArthur Foundation</a:t>
                      </a:r>
                      <a:endParaRPr lang="en-GB" sz="1050" b="1" dirty="0">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05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en-GB" sz="105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out of </a:t>
                      </a:r>
                      <a:r>
                        <a:rPr lang="en-GB" sz="105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a:t>
                      </a:r>
                      <a:endParaRPr lang="en-GB" sz="1050" b="1" dirty="0">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GB" sz="700" i="1" dirty="0" smtClean="0">
                          <a:solidFill>
                            <a:srgbClr val="000000"/>
                          </a:solidFill>
                          <a:latin typeface="Times New Roman" panose="02020603050405020304" pitchFamily="18" charset="0"/>
                          <a:cs typeface="Times New Roman" panose="02020603050405020304" pitchFamily="18" charset="0"/>
                        </a:rPr>
                        <a:t>The Ellen MacArthur Foundation’s Circular Economy 100 programme notably brings together companies, public-sector institutions and researchers to create alternatives to the “take, make, waste” model. (</a:t>
                      </a:r>
                      <a:r>
                        <a:rPr lang="en-GB" sz="700" b="1" i="1" dirty="0" smtClean="0">
                          <a:solidFill>
                            <a:srgbClr val="000000"/>
                          </a:solidFill>
                          <a:latin typeface="Times New Roman" panose="02020603050405020304" pitchFamily="18" charset="0"/>
                          <a:cs typeface="Times New Roman" panose="02020603050405020304" pitchFamily="18" charset="0"/>
                        </a:rPr>
                        <a:t>BNP Paribas</a:t>
                      </a:r>
                      <a:r>
                        <a:rPr lang="en-GB" sz="700" i="1" dirty="0" smtClean="0">
                          <a:solidFill>
                            <a:srgbClr val="000000"/>
                          </a:solidFill>
                          <a:latin typeface="Times New Roman" panose="02020603050405020304" pitchFamily="18" charset="0"/>
                          <a:cs typeface="Times New Roman" panose="02020603050405020304" pitchFamily="18" charset="0"/>
                        </a:rPr>
                        <a:t>)</a:t>
                      </a:r>
                      <a:endParaRPr lang="en-GB" sz="600" i="1"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0369920"/>
                  </a:ext>
                </a:extLst>
              </a:tr>
              <a:tr h="1138032">
                <a:tc>
                  <a:txBody>
                    <a:bodyPr/>
                    <a:lstStyle/>
                    <a:p>
                      <a:pPr algn="ctr">
                        <a:lnSpc>
                          <a:spcPct val="115000"/>
                        </a:lnSpc>
                        <a:spcAft>
                          <a:spcPts val="0"/>
                        </a:spcAft>
                      </a:pPr>
                      <a:r>
                        <a:rPr lang="en-GB" sz="1050" b="1" dirty="0" smtClean="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European</a:t>
                      </a:r>
                      <a:r>
                        <a:rPr lang="en-GB" sz="1050" b="1" baseline="0" dirty="0" smtClean="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Union</a:t>
                      </a:r>
                      <a:endParaRPr lang="en-GB" sz="1050" b="1" dirty="0">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05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en-GB" sz="105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out of </a:t>
                      </a:r>
                      <a:r>
                        <a:rPr lang="en-GB" sz="105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a:t>
                      </a:r>
                      <a:endParaRPr lang="en-GB" sz="1050" b="1" dirty="0">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GB" sz="700" i="1" dirty="0" smtClean="0">
                          <a:solidFill>
                            <a:srgbClr val="000000"/>
                          </a:solidFill>
                          <a:latin typeface="Times New Roman" panose="02020603050405020304" pitchFamily="18" charset="0"/>
                          <a:cs typeface="Times New Roman" panose="02020603050405020304" pitchFamily="18" charset="0"/>
                        </a:rPr>
                        <a:t>In the European Union, for example, EU Directive 2000/53 and the Circular Economy package describe required reuse, recycling and recovery activities. FCA participates in the review process of end-of-life vehicle (ELV) policies, supporting the development of new standards or regulations, such as vehicle and battery recycling</a:t>
                      </a:r>
                      <a:r>
                        <a:rPr lang="en-GB" sz="700" i="1" baseline="0" dirty="0" smtClean="0">
                          <a:solidFill>
                            <a:srgbClr val="000000"/>
                          </a:solidFill>
                          <a:latin typeface="Times New Roman" panose="02020603050405020304" pitchFamily="18" charset="0"/>
                          <a:cs typeface="Times New Roman" panose="02020603050405020304" pitchFamily="18" charset="0"/>
                        </a:rPr>
                        <a:t> (</a:t>
                      </a:r>
                      <a:r>
                        <a:rPr lang="en-GB" sz="700" b="1" i="1" baseline="0" dirty="0" smtClean="0">
                          <a:solidFill>
                            <a:srgbClr val="000000"/>
                          </a:solidFill>
                          <a:latin typeface="Times New Roman" panose="02020603050405020304" pitchFamily="18" charset="0"/>
                          <a:cs typeface="Times New Roman" panose="02020603050405020304" pitchFamily="18" charset="0"/>
                        </a:rPr>
                        <a:t>FCA</a:t>
                      </a:r>
                      <a:r>
                        <a:rPr lang="en-GB" sz="700" i="1" baseline="0" dirty="0" smtClean="0">
                          <a:solidFill>
                            <a:srgbClr val="000000"/>
                          </a:solidFill>
                          <a:latin typeface="Times New Roman" panose="02020603050405020304" pitchFamily="18" charset="0"/>
                          <a:cs typeface="Times New Roman" panose="02020603050405020304" pitchFamily="18" charset="0"/>
                        </a:rPr>
                        <a:t>)</a:t>
                      </a:r>
                      <a:endParaRPr lang="en-GB" sz="600" i="1"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35240631"/>
                  </a:ext>
                </a:extLst>
              </a:tr>
              <a:tr h="875410">
                <a:tc>
                  <a:txBody>
                    <a:bodyPr/>
                    <a:lstStyle/>
                    <a:p>
                      <a:pPr algn="ctr">
                        <a:lnSpc>
                          <a:spcPct val="115000"/>
                        </a:lnSpc>
                        <a:spcAft>
                          <a:spcPts val="0"/>
                        </a:spcAft>
                      </a:pPr>
                      <a:r>
                        <a:rPr lang="en-GB" sz="1050" b="1" dirty="0" smtClean="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Own Synthesis</a:t>
                      </a:r>
                      <a:endParaRPr lang="en-GB" sz="1050" b="1" dirty="0">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05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 </a:t>
                      </a:r>
                      <a:r>
                        <a:rPr lang="en-GB" sz="105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out of </a:t>
                      </a:r>
                      <a:r>
                        <a:rPr lang="en-GB" sz="105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a:t>
                      </a:r>
                      <a:endParaRPr lang="en-GB" sz="1050" b="1" dirty="0">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GB" sz="700" i="1" dirty="0" smtClean="0">
                          <a:solidFill>
                            <a:srgbClr val="000000"/>
                          </a:solidFill>
                          <a:latin typeface="Times New Roman" panose="02020603050405020304" pitchFamily="18" charset="0"/>
                          <a:cs typeface="Times New Roman" panose="02020603050405020304" pitchFamily="18" charset="0"/>
                        </a:rPr>
                        <a:t>We are exploring process technologies to make better use of plastics after consumers have finished using them. For example, by turning them into useful liquids that could be used as a source of energy, as chemicals or as new products, which would help develop a circular economy of plastics. (</a:t>
                      </a:r>
                      <a:r>
                        <a:rPr lang="en-GB" sz="700" b="1" i="1" dirty="0" smtClean="0">
                          <a:solidFill>
                            <a:srgbClr val="000000"/>
                          </a:solidFill>
                          <a:latin typeface="Times New Roman" panose="02020603050405020304" pitchFamily="18" charset="0"/>
                          <a:cs typeface="Times New Roman" panose="02020603050405020304" pitchFamily="18" charset="0"/>
                        </a:rPr>
                        <a:t>Shell</a:t>
                      </a:r>
                      <a:r>
                        <a:rPr lang="en-GB" sz="700" i="1" dirty="0" smtClean="0">
                          <a:solidFill>
                            <a:srgbClr val="000000"/>
                          </a:solidFill>
                          <a:latin typeface="Times New Roman" panose="02020603050405020304" pitchFamily="18" charset="0"/>
                          <a:cs typeface="Times New Roman" panose="02020603050405020304" pitchFamily="18" charset="0"/>
                        </a:rPr>
                        <a:t>)</a:t>
                      </a:r>
                      <a:endParaRPr lang="en-GB" sz="600" i="1"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45425218"/>
                  </a:ext>
                </a:extLst>
              </a:tr>
            </a:tbl>
          </a:graphicData>
        </a:graphic>
      </p:graphicFrame>
      <p:sp>
        <p:nvSpPr>
          <p:cNvPr id="10" name="Content Placeholder 2"/>
          <p:cNvSpPr>
            <a:spLocks noGrp="1"/>
          </p:cNvSpPr>
          <p:nvPr>
            <p:ph idx="1"/>
          </p:nvPr>
        </p:nvSpPr>
        <p:spPr>
          <a:xfrm>
            <a:off x="755626" y="2167900"/>
            <a:ext cx="7560840" cy="2506960"/>
          </a:xfrm>
        </p:spPr>
        <p:txBody>
          <a:bodyPr/>
          <a:lstStyle/>
          <a:p>
            <a:pPr>
              <a:lnSpc>
                <a:spcPct val="114000"/>
              </a:lnSpc>
            </a:pPr>
            <a:r>
              <a:rPr lang="en-GB" sz="2000" dirty="0" smtClean="0"/>
              <a:t>Most of the companies</a:t>
            </a:r>
          </a:p>
          <a:p>
            <a:pPr lvl="1" indent="0">
              <a:lnSpc>
                <a:spcPct val="114000"/>
              </a:lnSpc>
            </a:pPr>
            <a:r>
              <a:rPr lang="en-GB" sz="1800" dirty="0" smtClean="0"/>
              <a:t> build </a:t>
            </a:r>
            <a:r>
              <a:rPr lang="en-GB" sz="1800" b="1" dirty="0" smtClean="0"/>
              <a:t>their own</a:t>
            </a:r>
            <a:r>
              <a:rPr lang="en-GB" sz="1800" dirty="0" smtClean="0"/>
              <a:t> definition of CE</a:t>
            </a:r>
          </a:p>
          <a:p>
            <a:pPr lvl="1" indent="0">
              <a:lnSpc>
                <a:spcPct val="114000"/>
              </a:lnSpc>
            </a:pPr>
            <a:r>
              <a:rPr lang="en-GB" sz="1800" dirty="0" smtClean="0"/>
              <a:t> concentrate on specific challenges that characterise their sector (</a:t>
            </a:r>
            <a:r>
              <a:rPr lang="en-GB" sz="1800" dirty="0" err="1" smtClean="0"/>
              <a:t>e.g</a:t>
            </a:r>
            <a:r>
              <a:rPr lang="en-GB" sz="1800" dirty="0" smtClean="0"/>
              <a:t> plastic waste for Energy companies)</a:t>
            </a:r>
          </a:p>
          <a:p>
            <a:pPr>
              <a:lnSpc>
                <a:spcPct val="114000"/>
              </a:lnSpc>
            </a:pPr>
            <a:r>
              <a:rPr lang="en-GB" sz="2000" dirty="0" smtClean="0"/>
              <a:t>14 companies connect Circular Economy to </a:t>
            </a:r>
            <a:r>
              <a:rPr lang="en-GB" sz="2000" b="1" dirty="0" smtClean="0"/>
              <a:t>SDGs (12 &amp; 13)</a:t>
            </a:r>
            <a:r>
              <a:rPr lang="en-GB" sz="2000" dirty="0" smtClean="0"/>
              <a:t> as a key driver of </a:t>
            </a:r>
            <a:r>
              <a:rPr lang="en-GB" sz="2000" b="1" dirty="0" smtClean="0"/>
              <a:t>sustainable and green growth</a:t>
            </a:r>
          </a:p>
          <a:p>
            <a:pPr>
              <a:lnSpc>
                <a:spcPct val="114000"/>
              </a:lnSpc>
            </a:pPr>
            <a:r>
              <a:rPr lang="en-GB" sz="2000" dirty="0" smtClean="0"/>
              <a:t>Only 3 organisations mention Ellen </a:t>
            </a:r>
            <a:r>
              <a:rPr lang="en-GB" sz="2000" b="1" dirty="0" smtClean="0"/>
              <a:t>MacArthur Foundation</a:t>
            </a:r>
          </a:p>
          <a:p>
            <a:pPr>
              <a:lnSpc>
                <a:spcPct val="114000"/>
              </a:lnSpc>
            </a:pPr>
            <a:r>
              <a:rPr lang="en-GB" sz="2000" dirty="0" smtClean="0"/>
              <a:t>Just 1 company mentions the EC </a:t>
            </a:r>
            <a:r>
              <a:rPr lang="en-GB" sz="2000" b="1" dirty="0" smtClean="0"/>
              <a:t>CE Package</a:t>
            </a:r>
          </a:p>
          <a:p>
            <a:pPr lvl="1">
              <a:lnSpc>
                <a:spcPct val="114000"/>
              </a:lnSpc>
            </a:pPr>
            <a:endParaRPr lang="en-GB" sz="1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8" name="Title 1"/>
          <p:cNvSpPr>
            <a:spLocks noGrp="1"/>
          </p:cNvSpPr>
          <p:nvPr>
            <p:ph type="title"/>
          </p:nvPr>
        </p:nvSpPr>
        <p:spPr>
          <a:xfrm>
            <a:off x="609600" y="1371600"/>
            <a:ext cx="8229600" cy="762000"/>
          </a:xfrm>
        </p:spPr>
        <p:txBody>
          <a:bodyPr/>
          <a:lstStyle/>
          <a:p>
            <a:r>
              <a:rPr lang="en-GB" dirty="0" smtClean="0"/>
              <a:t>Common narratives</a:t>
            </a:r>
            <a:endParaRPr lang="en-GB" dirty="0"/>
          </a:p>
        </p:txBody>
      </p:sp>
    </p:spTree>
    <p:extLst>
      <p:ext uri="{BB962C8B-B14F-4D97-AF65-F5344CB8AC3E}">
        <p14:creationId xmlns:p14="http://schemas.microsoft.com/office/powerpoint/2010/main" val="357902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10" name="Content Placeholder 2"/>
          <p:cNvSpPr>
            <a:spLocks noGrp="1"/>
          </p:cNvSpPr>
          <p:nvPr>
            <p:ph idx="1"/>
          </p:nvPr>
        </p:nvSpPr>
        <p:spPr>
          <a:xfrm>
            <a:off x="639305" y="2133599"/>
            <a:ext cx="7821125" cy="3830739"/>
          </a:xfrm>
        </p:spPr>
        <p:txBody>
          <a:bodyPr/>
          <a:lstStyle/>
          <a:p>
            <a:pPr>
              <a:lnSpc>
                <a:spcPct val="114000"/>
              </a:lnSpc>
            </a:pPr>
            <a:r>
              <a:rPr lang="en-GB" sz="2400" dirty="0" smtClean="0"/>
              <a:t>Most of the reports mention the </a:t>
            </a:r>
            <a:r>
              <a:rPr lang="en-GB" sz="2400" b="1" dirty="0" smtClean="0"/>
              <a:t>economic</a:t>
            </a:r>
            <a:r>
              <a:rPr lang="en-GB" sz="2400" dirty="0" smtClean="0"/>
              <a:t> and the </a:t>
            </a:r>
            <a:r>
              <a:rPr lang="en-GB" sz="2400" b="1" dirty="0" smtClean="0"/>
              <a:t>environmental</a:t>
            </a:r>
            <a:r>
              <a:rPr lang="en-GB" sz="2400" dirty="0" smtClean="0"/>
              <a:t> benefits of Circular Economy</a:t>
            </a:r>
            <a:endParaRPr lang="en-MY" sz="2400" dirty="0" smtClean="0"/>
          </a:p>
          <a:p>
            <a:pPr>
              <a:lnSpc>
                <a:spcPct val="114000"/>
              </a:lnSpc>
            </a:pPr>
            <a:r>
              <a:rPr lang="en-GB" sz="2400" dirty="0" smtClean="0"/>
              <a:t>Compliance to present and future </a:t>
            </a:r>
            <a:r>
              <a:rPr lang="en-GB" sz="2400" b="1" dirty="0" smtClean="0"/>
              <a:t>regulations</a:t>
            </a:r>
            <a:r>
              <a:rPr lang="en-GB" sz="2400" dirty="0" smtClean="0"/>
              <a:t> is also a common reason for adoption</a:t>
            </a:r>
          </a:p>
          <a:p>
            <a:pPr>
              <a:lnSpc>
                <a:spcPct val="114000"/>
              </a:lnSpc>
            </a:pPr>
            <a:r>
              <a:rPr lang="en-GB" sz="2400" b="1" dirty="0" smtClean="0"/>
              <a:t>Social issues</a:t>
            </a:r>
            <a:r>
              <a:rPr lang="en-GB" sz="2400" dirty="0" smtClean="0"/>
              <a:t> are generally overlooked</a:t>
            </a:r>
          </a:p>
          <a:p>
            <a:pPr>
              <a:lnSpc>
                <a:spcPct val="114000"/>
              </a:lnSpc>
            </a:pPr>
            <a:endParaRPr lang="en-GB" sz="2400" dirty="0"/>
          </a:p>
        </p:txBody>
      </p:sp>
      <p:sp>
        <p:nvSpPr>
          <p:cNvPr id="8" name="Title 1"/>
          <p:cNvSpPr>
            <a:spLocks noGrp="1"/>
          </p:cNvSpPr>
          <p:nvPr>
            <p:ph type="title"/>
          </p:nvPr>
        </p:nvSpPr>
        <p:spPr>
          <a:xfrm>
            <a:off x="609600" y="1371600"/>
            <a:ext cx="8229600" cy="762000"/>
          </a:xfrm>
        </p:spPr>
        <p:txBody>
          <a:bodyPr/>
          <a:lstStyle/>
          <a:p>
            <a:r>
              <a:rPr lang="en-GB" dirty="0" smtClean="0"/>
              <a:t>Adoption Drivers</a:t>
            </a:r>
            <a:endParaRPr lang="en-GB" dirty="0"/>
          </a:p>
        </p:txBody>
      </p:sp>
      <p:graphicFrame>
        <p:nvGraphicFramePr>
          <p:cNvPr id="3" name="Table 2"/>
          <p:cNvGraphicFramePr>
            <a:graphicFrameLocks noGrp="1"/>
          </p:cNvGraphicFramePr>
          <p:nvPr>
            <p:extLst>
              <p:ext uri="{D42A27DB-BD31-4B8C-83A1-F6EECF244321}">
                <p14:modId xmlns:p14="http://schemas.microsoft.com/office/powerpoint/2010/main" val="3186446070"/>
              </p:ext>
            </p:extLst>
          </p:nvPr>
        </p:nvGraphicFramePr>
        <p:xfrm>
          <a:off x="609599" y="2276872"/>
          <a:ext cx="7850831" cy="3830739"/>
        </p:xfrm>
        <a:graphic>
          <a:graphicData uri="http://schemas.openxmlformats.org/drawingml/2006/table">
            <a:tbl>
              <a:tblPr firstRow="1" firstCol="1" bandRow="1"/>
              <a:tblGrid>
                <a:gridCol w="1346201">
                  <a:extLst>
                    <a:ext uri="{9D8B030D-6E8A-4147-A177-3AD203B41FA5}">
                      <a16:colId xmlns:a16="http://schemas.microsoft.com/office/drawing/2014/main" val="1255407677"/>
                    </a:ext>
                  </a:extLst>
                </a:gridCol>
                <a:gridCol w="1322925">
                  <a:extLst>
                    <a:ext uri="{9D8B030D-6E8A-4147-A177-3AD203B41FA5}">
                      <a16:colId xmlns:a16="http://schemas.microsoft.com/office/drawing/2014/main" val="677150983"/>
                    </a:ext>
                  </a:extLst>
                </a:gridCol>
                <a:gridCol w="5181705">
                  <a:extLst>
                    <a:ext uri="{9D8B030D-6E8A-4147-A177-3AD203B41FA5}">
                      <a16:colId xmlns:a16="http://schemas.microsoft.com/office/drawing/2014/main" val="56835334"/>
                    </a:ext>
                  </a:extLst>
                </a:gridCol>
              </a:tblGrid>
              <a:tr h="87084">
                <a:tc>
                  <a:txBody>
                    <a:bodyPr/>
                    <a:lstStyle/>
                    <a:p>
                      <a:pPr algn="ctr">
                        <a:lnSpc>
                          <a:spcPct val="115000"/>
                        </a:lnSpc>
                        <a:spcAft>
                          <a:spcPts val="0"/>
                        </a:spcAft>
                      </a:pPr>
                      <a:r>
                        <a:rPr lang="en-GB" sz="105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Driver</a:t>
                      </a:r>
                      <a:endParaRPr lang="en-GB" sz="1050"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05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Companies</a:t>
                      </a:r>
                      <a:endParaRPr lang="en-GB" sz="1050"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0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Examples</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512447"/>
                  </a:ext>
                </a:extLst>
              </a:tr>
              <a:tr h="745919">
                <a:tc>
                  <a:txBody>
                    <a:bodyPr/>
                    <a:lstStyle/>
                    <a:p>
                      <a:pPr algn="ctr">
                        <a:lnSpc>
                          <a:spcPct val="115000"/>
                        </a:lnSpc>
                        <a:spcAft>
                          <a:spcPts val="0"/>
                        </a:spcAft>
                      </a:pPr>
                      <a:r>
                        <a:rPr lang="en-GB" sz="12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Economic</a:t>
                      </a:r>
                      <a:endParaRPr lang="en-GB" sz="1200" b="1"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200" b="1"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8 </a:t>
                      </a:r>
                      <a:r>
                        <a:rPr lang="en-GB" sz="12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out of </a:t>
                      </a:r>
                      <a:r>
                        <a:rPr lang="en-GB" sz="1200" b="1"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25</a:t>
                      </a:r>
                      <a:endParaRPr lang="en-GB" sz="1200" b="1"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We are looking at how we can advance the circular economy – where resources stay in use for as long as possible, with the maximum value extracted in that time, and are then recovered and regenerated at the end. (</a:t>
                      </a:r>
                      <a:r>
                        <a:rPr lang="en-GB" sz="800" b="1"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BP</a:t>
                      </a: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a:t>
                      </a:r>
                      <a:endParaRPr lang="en-GB" sz="800" dirty="0">
                        <a:effectLst/>
                        <a:latin typeface="Arial" panose="020B0604020202020204" pitchFamily="34" charset="0"/>
                        <a:ea typeface="Arial" panose="020B0604020202020204" pitchFamily="34" charset="0"/>
                        <a:cs typeface="Arial" panose="020B0604020202020204" pitchFamily="34" charset="0"/>
                      </a:endParaRPr>
                    </a:p>
                    <a:p>
                      <a:pPr algn="just">
                        <a:lnSpc>
                          <a:spcPct val="115000"/>
                        </a:lnSpc>
                        <a:spcAft>
                          <a:spcPts val="0"/>
                        </a:spcAft>
                      </a:pP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In 2018 Several innovation hubs are developed to study carbon conversion, with the aim of pursuing carbon capture and conversion and promoting the circular economy. (</a:t>
                      </a:r>
                      <a:r>
                        <a:rPr lang="en-GB" sz="800" b="1"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Total</a:t>
                      </a: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a:t>
                      </a:r>
                      <a:endParaRPr lang="en-GB" sz="800"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91245290"/>
                  </a:ext>
                </a:extLst>
              </a:tr>
              <a:tr h="994559">
                <a:tc>
                  <a:txBody>
                    <a:bodyPr/>
                    <a:lstStyle/>
                    <a:p>
                      <a:pPr algn="ctr">
                        <a:lnSpc>
                          <a:spcPct val="115000"/>
                        </a:lnSpc>
                        <a:spcAft>
                          <a:spcPts val="0"/>
                        </a:spcAft>
                      </a:pPr>
                      <a:r>
                        <a:rPr lang="en-GB" sz="1200" b="1">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Environmental</a:t>
                      </a:r>
                      <a:endParaRPr lang="en-GB" sz="1200" b="1">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2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7</a:t>
                      </a:r>
                      <a:r>
                        <a:rPr lang="en-GB" sz="1200" b="1"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a:t>
                      </a:r>
                      <a:r>
                        <a:rPr lang="en-GB" sz="12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out of </a:t>
                      </a:r>
                      <a:r>
                        <a:rPr lang="en-GB" sz="1200" b="1"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25</a:t>
                      </a:r>
                      <a:endParaRPr lang="en-GB" sz="1200" b="1"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FCA leverages the potential to reduce the environmental footprint of our products by embracing the concept of the circular economy. Our design approach addresses the environmental footprint of products throughout their life cycle, and integrates eco compatible materials and design choices that maximize recovery and recycling for end-of-life vehicles. (</a:t>
                      </a:r>
                      <a:r>
                        <a:rPr lang="en-GB" sz="800" b="1"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FCA</a:t>
                      </a: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a:t>
                      </a:r>
                      <a:endParaRPr lang="en-GB" sz="800" dirty="0">
                        <a:effectLst/>
                        <a:latin typeface="Arial" panose="020B0604020202020204" pitchFamily="34" charset="0"/>
                        <a:ea typeface="Arial" panose="020B0604020202020204" pitchFamily="34" charset="0"/>
                        <a:cs typeface="Arial" panose="020B0604020202020204" pitchFamily="34" charset="0"/>
                      </a:endParaRPr>
                    </a:p>
                    <a:p>
                      <a:pPr algn="just">
                        <a:lnSpc>
                          <a:spcPct val="115000"/>
                        </a:lnSpc>
                        <a:spcAft>
                          <a:spcPts val="0"/>
                        </a:spcAft>
                      </a:pP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The level of action needed requires measures to: […] Develop a circular economy that allows natural resources to be recovered, and to regenerate themselves. (</a:t>
                      </a:r>
                      <a:r>
                        <a:rPr lang="en-GB" sz="800" b="1"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BNP Paribas</a:t>
                      </a: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a:t>
                      </a:r>
                      <a:endParaRPr lang="en-GB" sz="800"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0369920"/>
                  </a:ext>
                </a:extLst>
              </a:tr>
              <a:tr h="1077439">
                <a:tc>
                  <a:txBody>
                    <a:bodyPr/>
                    <a:lstStyle/>
                    <a:p>
                      <a:pPr algn="ctr">
                        <a:lnSpc>
                          <a:spcPct val="115000"/>
                        </a:lnSpc>
                        <a:spcAft>
                          <a:spcPts val="0"/>
                        </a:spcAft>
                      </a:pPr>
                      <a:r>
                        <a:rPr lang="en-GB" sz="1200" b="1">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Legal</a:t>
                      </a:r>
                      <a:endParaRPr lang="en-GB" sz="1200" b="1">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200" b="1"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3 </a:t>
                      </a:r>
                      <a:r>
                        <a:rPr lang="en-GB" sz="12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out of </a:t>
                      </a:r>
                      <a:r>
                        <a:rPr lang="en-GB" sz="1200" b="1"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25</a:t>
                      </a:r>
                      <a:endParaRPr lang="en-GB" sz="1200" b="1"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We also comply with, and monitor changes to, applicable regulations. In regions around the world, various regulations designed to create a more circular economy are in development and we are preparing to meet those requirements when they are introduced. (</a:t>
                      </a:r>
                      <a:r>
                        <a:rPr lang="en-GB" sz="800" b="1"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Royal Dutch Shell</a:t>
                      </a: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a:t>
                      </a:r>
                      <a:endParaRPr lang="en-GB" sz="800" dirty="0">
                        <a:effectLst/>
                        <a:latin typeface="Arial" panose="020B0604020202020204" pitchFamily="34" charset="0"/>
                        <a:ea typeface="Arial" panose="020B0604020202020204" pitchFamily="34" charset="0"/>
                        <a:cs typeface="Arial" panose="020B0604020202020204" pitchFamily="34" charset="0"/>
                      </a:endParaRPr>
                    </a:p>
                    <a:p>
                      <a:pPr algn="just">
                        <a:lnSpc>
                          <a:spcPct val="115000"/>
                        </a:lnSpc>
                        <a:spcAft>
                          <a:spcPts val="0"/>
                        </a:spcAft>
                      </a:pP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In line with the Circular Economy Roadmap led by the Ministry for Environmental and Sustainable Transition (</a:t>
                      </a:r>
                      <a:r>
                        <a:rPr lang="en-GB" sz="800" i="1" dirty="0" err="1">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Ministère</a:t>
                      </a: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de la transition </a:t>
                      </a:r>
                      <a:r>
                        <a:rPr lang="en-GB" sz="800" i="1" dirty="0" err="1">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écologique</a:t>
                      </a: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et </a:t>
                      </a:r>
                      <a:r>
                        <a:rPr lang="en-GB" sz="800" i="1" dirty="0" err="1">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solidaire</a:t>
                      </a: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Carrefour supports the creation of a National Pact for plastics gathering government, civil society and all voluntary industrial and retail companies. (</a:t>
                      </a:r>
                      <a:r>
                        <a:rPr lang="en-GB" sz="800" b="1"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Carrefour</a:t>
                      </a: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a:t>
                      </a:r>
                      <a:endParaRPr lang="en-GB" sz="800"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35240631"/>
                  </a:ext>
                </a:extLst>
              </a:tr>
              <a:tr h="828799">
                <a:tc>
                  <a:txBody>
                    <a:bodyPr/>
                    <a:lstStyle/>
                    <a:p>
                      <a:pPr algn="ctr">
                        <a:lnSpc>
                          <a:spcPct val="115000"/>
                        </a:lnSpc>
                        <a:spcAft>
                          <a:spcPts val="0"/>
                        </a:spcAft>
                      </a:pPr>
                      <a:r>
                        <a:rPr lang="en-GB" sz="1200" b="1">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Social</a:t>
                      </a:r>
                      <a:endParaRPr lang="en-GB" sz="1200" b="1">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2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1 out of </a:t>
                      </a:r>
                      <a:r>
                        <a:rPr lang="en-GB" sz="1200" b="1"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25</a:t>
                      </a:r>
                      <a:endParaRPr lang="en-GB" sz="1200" b="1"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15000"/>
                        </a:lnSpc>
                        <a:spcAft>
                          <a:spcPts val="0"/>
                        </a:spcAft>
                      </a:pP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Volkswagen and the </a:t>
                      </a:r>
                      <a:r>
                        <a:rPr lang="en-GB" sz="800" i="1" dirty="0" err="1">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Autostadt</a:t>
                      </a: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contributed to the Global Social Business Summit not only as a partner and host, but also with a large team of socially committed employees.  During workshops, keynotes, master class events, networking sessions and presentations, participants and interest groups met for talks. They discussed ideas and initiatives relating to the plastics industry and the circular economy, solidarity, mobility, sport and nutrition. (</a:t>
                      </a:r>
                      <a:r>
                        <a:rPr lang="en-GB" sz="800" b="1"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Volkswagen AG</a:t>
                      </a:r>
                      <a:r>
                        <a:rPr lang="en-GB" sz="800" i="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a:t>
                      </a:r>
                      <a:endParaRPr lang="en-GB" sz="800" dirty="0">
                        <a:effectLst/>
                        <a:latin typeface="Arial" panose="020B0604020202020204" pitchFamily="34" charset="0"/>
                        <a:ea typeface="Arial" panose="020B0604020202020204" pitchFamily="34" charset="0"/>
                        <a:cs typeface="Arial" panose="020B0604020202020204" pitchFamily="34" charset="0"/>
                      </a:endParaRPr>
                    </a:p>
                  </a:txBody>
                  <a:tcPr marL="32431" marR="324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45425218"/>
                  </a:ext>
                </a:extLst>
              </a:tr>
            </a:tbl>
          </a:graphicData>
        </a:graphic>
      </p:graphicFrame>
    </p:spTree>
    <p:extLst>
      <p:ext uri="{BB962C8B-B14F-4D97-AF65-F5344CB8AC3E}">
        <p14:creationId xmlns:p14="http://schemas.microsoft.com/office/powerpoint/2010/main" val="34355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6" name="Title 1"/>
          <p:cNvSpPr>
            <a:spLocks noGrp="1"/>
          </p:cNvSpPr>
          <p:nvPr>
            <p:ph type="title"/>
          </p:nvPr>
        </p:nvSpPr>
        <p:spPr>
          <a:xfrm>
            <a:off x="609600" y="1371600"/>
            <a:ext cx="8229600" cy="762000"/>
          </a:xfrm>
        </p:spPr>
        <p:txBody>
          <a:bodyPr/>
          <a:lstStyle/>
          <a:p>
            <a:r>
              <a:rPr lang="en-GB" dirty="0" smtClean="0"/>
              <a:t>Practices Classification</a:t>
            </a:r>
            <a:endParaRPr lang="en-GB" dirty="0"/>
          </a:p>
        </p:txBody>
      </p:sp>
      <p:sp>
        <p:nvSpPr>
          <p:cNvPr id="2" name="Content Placeholder 1"/>
          <p:cNvSpPr>
            <a:spLocks noGrp="1"/>
          </p:cNvSpPr>
          <p:nvPr>
            <p:ph idx="1"/>
          </p:nvPr>
        </p:nvSpPr>
        <p:spPr/>
        <p:txBody>
          <a:bodyPr/>
          <a:lstStyle/>
          <a:p>
            <a:pPr marL="457200" indent="-457200">
              <a:buAutoNum type="arabicPeriod"/>
            </a:pPr>
            <a:r>
              <a:rPr lang="it-IT" sz="2000" dirty="0" smtClean="0"/>
              <a:t>Type </a:t>
            </a:r>
            <a:r>
              <a:rPr lang="it-IT" sz="2000" dirty="0"/>
              <a:t>of practice: </a:t>
            </a:r>
            <a:endParaRPr lang="en-GB" sz="2000" dirty="0" smtClean="0"/>
          </a:p>
          <a:p>
            <a:pPr lvl="1">
              <a:buFont typeface="Arial" panose="020B0604020202020204" pitchFamily="34" charset="0"/>
              <a:buChar char="•"/>
            </a:pPr>
            <a:r>
              <a:rPr lang="en-GB" sz="1800" dirty="0" smtClean="0"/>
              <a:t>Reduction and Prevention</a:t>
            </a:r>
          </a:p>
          <a:p>
            <a:pPr lvl="1">
              <a:buFont typeface="Arial" panose="020B0604020202020204" pitchFamily="34" charset="0"/>
              <a:buChar char="•"/>
            </a:pPr>
            <a:r>
              <a:rPr lang="en-GB" sz="1800" dirty="0" smtClean="0"/>
              <a:t>Renewable </a:t>
            </a:r>
            <a:r>
              <a:rPr lang="en-GB" sz="1800" dirty="0"/>
              <a:t>E</a:t>
            </a:r>
            <a:r>
              <a:rPr lang="en-GB" sz="1800" dirty="0" smtClean="0"/>
              <a:t>nergy </a:t>
            </a:r>
            <a:r>
              <a:rPr lang="en-GB" sz="1800" dirty="0"/>
              <a:t>and </a:t>
            </a:r>
            <a:r>
              <a:rPr lang="en-GB" sz="1800" dirty="0" smtClean="0"/>
              <a:t>Resource Efficiency</a:t>
            </a:r>
          </a:p>
          <a:p>
            <a:pPr lvl="1">
              <a:buFont typeface="Arial" panose="020B0604020202020204" pitchFamily="34" charset="0"/>
              <a:buChar char="•"/>
            </a:pPr>
            <a:r>
              <a:rPr lang="en-GB" sz="1800" dirty="0" smtClean="0"/>
              <a:t>Reuse</a:t>
            </a:r>
          </a:p>
          <a:p>
            <a:pPr lvl="1">
              <a:buFont typeface="Arial" panose="020B0604020202020204" pitchFamily="34" charset="0"/>
              <a:buChar char="•"/>
            </a:pPr>
            <a:r>
              <a:rPr lang="en-GB" sz="1800" dirty="0" smtClean="0"/>
              <a:t>Recycle</a:t>
            </a:r>
          </a:p>
          <a:p>
            <a:pPr lvl="1">
              <a:buFont typeface="Arial" panose="020B0604020202020204" pitchFamily="34" charset="0"/>
              <a:buChar char="•"/>
            </a:pPr>
            <a:r>
              <a:rPr lang="en-GB" sz="1800" dirty="0" smtClean="0"/>
              <a:t>Recover</a:t>
            </a:r>
            <a:endParaRPr lang="en-GB" sz="1800" dirty="0"/>
          </a:p>
          <a:p>
            <a:pPr marL="0" indent="0">
              <a:buFontTx/>
              <a:buNone/>
            </a:pPr>
            <a:r>
              <a:rPr lang="en-GB" sz="2000" dirty="0"/>
              <a:t>2. Levels of Implementation: </a:t>
            </a:r>
          </a:p>
          <a:p>
            <a:pPr lvl="1"/>
            <a:r>
              <a:rPr lang="en-GB" sz="1800" dirty="0" smtClean="0"/>
              <a:t>No Implementation</a:t>
            </a:r>
          </a:p>
          <a:p>
            <a:pPr lvl="1"/>
            <a:r>
              <a:rPr lang="en-GB" sz="1800" dirty="0" smtClean="0"/>
              <a:t>Exploratory </a:t>
            </a:r>
            <a:r>
              <a:rPr lang="en-GB" sz="1800" dirty="0"/>
              <a:t>and </a:t>
            </a:r>
            <a:r>
              <a:rPr lang="en-GB" sz="1800" dirty="0" smtClean="0"/>
              <a:t>conceptual (</a:t>
            </a:r>
            <a:r>
              <a:rPr lang="en-GB" sz="1400" dirty="0" smtClean="0"/>
              <a:t>CE practices just mentioned as an aspiration)</a:t>
            </a:r>
          </a:p>
          <a:p>
            <a:pPr lvl="1"/>
            <a:r>
              <a:rPr lang="en-GB" sz="1800" dirty="0" smtClean="0"/>
              <a:t>Testing (</a:t>
            </a:r>
            <a:r>
              <a:rPr lang="en-GB" sz="1400" dirty="0" smtClean="0"/>
              <a:t>R&amp;D activities </a:t>
            </a:r>
            <a:r>
              <a:rPr lang="en-GB" sz="1400" dirty="0"/>
              <a:t>are being </a:t>
            </a:r>
            <a:r>
              <a:rPr lang="en-GB" sz="1400" dirty="0" smtClean="0"/>
              <a:t>conducted)</a:t>
            </a:r>
            <a:endParaRPr lang="en-GB" sz="1400" dirty="0"/>
          </a:p>
          <a:p>
            <a:pPr lvl="1"/>
            <a:r>
              <a:rPr lang="en-GB" sz="1800" dirty="0"/>
              <a:t>Early </a:t>
            </a:r>
            <a:r>
              <a:rPr lang="en-GB" sz="1800" dirty="0" smtClean="0"/>
              <a:t>Implementation (</a:t>
            </a:r>
            <a:r>
              <a:rPr lang="en-GB" sz="1400" dirty="0" smtClean="0"/>
              <a:t>Some </a:t>
            </a:r>
            <a:r>
              <a:rPr lang="en-GB" sz="1400" dirty="0"/>
              <a:t>evidence of </a:t>
            </a:r>
            <a:r>
              <a:rPr lang="en-GB" sz="1400" dirty="0" smtClean="0"/>
              <a:t>adoption </a:t>
            </a:r>
            <a:r>
              <a:rPr lang="en-GB" sz="1400" dirty="0"/>
              <a:t>in some product/service </a:t>
            </a:r>
            <a:r>
              <a:rPr lang="en-GB" sz="1400" dirty="0" smtClean="0"/>
              <a:t>lines)</a:t>
            </a:r>
            <a:endParaRPr lang="en-GB" sz="1400" dirty="0"/>
          </a:p>
          <a:p>
            <a:pPr lvl="1"/>
            <a:r>
              <a:rPr lang="en-GB" sz="1800" dirty="0"/>
              <a:t>Company-wide implementation</a:t>
            </a:r>
          </a:p>
          <a:p>
            <a:pPr lvl="1"/>
            <a:endParaRPr lang="en-GB" sz="2200" dirty="0"/>
          </a:p>
        </p:txBody>
      </p:sp>
    </p:spTree>
    <p:extLst>
      <p:ext uri="{BB962C8B-B14F-4D97-AF65-F5344CB8AC3E}">
        <p14:creationId xmlns:p14="http://schemas.microsoft.com/office/powerpoint/2010/main" val="35499812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6" name="Title 1"/>
          <p:cNvSpPr>
            <a:spLocks noGrp="1"/>
          </p:cNvSpPr>
          <p:nvPr>
            <p:ph type="title"/>
          </p:nvPr>
        </p:nvSpPr>
        <p:spPr>
          <a:xfrm>
            <a:off x="609600" y="1371600"/>
            <a:ext cx="8229600" cy="762000"/>
          </a:xfrm>
        </p:spPr>
        <p:txBody>
          <a:bodyPr/>
          <a:lstStyle/>
          <a:p>
            <a:r>
              <a:rPr lang="en-GB" dirty="0" smtClean="0"/>
              <a:t>CE Practices - Manufacturing</a:t>
            </a:r>
            <a:endParaRPr lang="en-GB" dirty="0"/>
          </a:p>
        </p:txBody>
      </p:sp>
      <p:sp>
        <p:nvSpPr>
          <p:cNvPr id="8" name="Content Placeholder 2"/>
          <p:cNvSpPr txBox="1">
            <a:spLocks/>
          </p:cNvSpPr>
          <p:nvPr/>
        </p:nvSpPr>
        <p:spPr bwMode="auto">
          <a:xfrm>
            <a:off x="3526904" y="2420888"/>
            <a:ext cx="1549152" cy="2016174"/>
          </a:xfrm>
          <a:prstGeom prst="rect">
            <a:avLst/>
          </a:prstGeom>
          <a:noFill/>
          <a:ln w="9525">
            <a:solidFill>
              <a:srgbClr val="0099C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57150" indent="0">
              <a:lnSpc>
                <a:spcPct val="114000"/>
              </a:lnSpc>
              <a:buNone/>
            </a:pPr>
            <a:endParaRPr lang="en-GB" sz="1800" b="1" kern="0" dirty="0" smtClean="0"/>
          </a:p>
          <a:p>
            <a:pPr marL="57150" indent="0">
              <a:lnSpc>
                <a:spcPct val="114000"/>
              </a:lnSpc>
              <a:buNone/>
            </a:pPr>
            <a:r>
              <a:rPr lang="en-GB" sz="1800" b="1" kern="0" dirty="0" smtClean="0"/>
              <a:t>Reduction and  </a:t>
            </a:r>
            <a:r>
              <a:rPr lang="en-GB" sz="1800" b="1" kern="0" dirty="0"/>
              <a:t>Prevention</a:t>
            </a:r>
          </a:p>
        </p:txBody>
      </p:sp>
      <p:sp>
        <p:nvSpPr>
          <p:cNvPr id="11" name="Content Placeholder 2"/>
          <p:cNvSpPr txBox="1">
            <a:spLocks/>
          </p:cNvSpPr>
          <p:nvPr/>
        </p:nvSpPr>
        <p:spPr bwMode="auto">
          <a:xfrm>
            <a:off x="3535152" y="4612057"/>
            <a:ext cx="1540904" cy="1645429"/>
          </a:xfrm>
          <a:prstGeom prst="rect">
            <a:avLst/>
          </a:prstGeom>
          <a:noFill/>
          <a:ln w="9525">
            <a:solidFill>
              <a:srgbClr val="0099C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57150" indent="0">
              <a:lnSpc>
                <a:spcPct val="114000"/>
              </a:lnSpc>
              <a:buNone/>
            </a:pPr>
            <a:endParaRPr lang="en-GB" sz="1800" b="1" kern="0" dirty="0" smtClean="0"/>
          </a:p>
          <a:p>
            <a:pPr marL="57150" indent="0">
              <a:lnSpc>
                <a:spcPct val="114000"/>
              </a:lnSpc>
              <a:buNone/>
            </a:pPr>
            <a:r>
              <a:rPr lang="en-GB" sz="1800" b="1" kern="0" dirty="0" smtClean="0"/>
              <a:t>Recycle</a:t>
            </a:r>
            <a:endParaRPr lang="en-GB" sz="1800" b="1" kern="0" dirty="0"/>
          </a:p>
        </p:txBody>
      </p:sp>
      <p:sp>
        <p:nvSpPr>
          <p:cNvPr id="14" name="Content Placeholder 2"/>
          <p:cNvSpPr txBox="1">
            <a:spLocks/>
          </p:cNvSpPr>
          <p:nvPr/>
        </p:nvSpPr>
        <p:spPr bwMode="auto">
          <a:xfrm>
            <a:off x="5076056" y="2420888"/>
            <a:ext cx="3528392" cy="2016173"/>
          </a:xfrm>
          <a:prstGeom prst="rect">
            <a:avLst/>
          </a:prstGeom>
          <a:noFill/>
          <a:ln>
            <a:solidFill>
              <a:srgbClr val="0099FF"/>
            </a:solid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lvl="1">
              <a:lnSpc>
                <a:spcPct val="114000"/>
              </a:lnSpc>
            </a:pPr>
            <a:r>
              <a:rPr lang="en-GB" sz="1600" kern="0" dirty="0"/>
              <a:t>(CI) Design for resource recovery </a:t>
            </a:r>
          </a:p>
          <a:p>
            <a:pPr lvl="1">
              <a:lnSpc>
                <a:spcPct val="114000"/>
              </a:lnSpc>
            </a:pPr>
            <a:r>
              <a:rPr lang="en-GB" sz="1600" kern="0" dirty="0"/>
              <a:t>(EI) Product as a Service</a:t>
            </a:r>
          </a:p>
          <a:p>
            <a:pPr lvl="1">
              <a:lnSpc>
                <a:spcPct val="114000"/>
              </a:lnSpc>
            </a:pPr>
            <a:r>
              <a:rPr lang="en-GB" sz="1600" kern="0" dirty="0"/>
              <a:t>(T) Modular Design</a:t>
            </a:r>
          </a:p>
          <a:p>
            <a:pPr lvl="1">
              <a:lnSpc>
                <a:spcPct val="114000"/>
              </a:lnSpc>
            </a:pPr>
            <a:r>
              <a:rPr lang="en-GB" sz="1600" kern="0" dirty="0"/>
              <a:t>(T) Promoting collaborative consumption</a:t>
            </a:r>
          </a:p>
        </p:txBody>
      </p:sp>
      <p:sp>
        <p:nvSpPr>
          <p:cNvPr id="16" name="Content Placeholder 2"/>
          <p:cNvSpPr txBox="1">
            <a:spLocks/>
          </p:cNvSpPr>
          <p:nvPr/>
        </p:nvSpPr>
        <p:spPr bwMode="auto">
          <a:xfrm>
            <a:off x="5076056" y="4612059"/>
            <a:ext cx="3526060" cy="1645428"/>
          </a:xfrm>
          <a:prstGeom prst="rect">
            <a:avLst/>
          </a:prstGeom>
          <a:noFill/>
          <a:ln w="9525">
            <a:solidFill>
              <a:schemeClr val="tx1">
                <a:lumMod val="50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lvl="1">
              <a:lnSpc>
                <a:spcPct val="114000"/>
              </a:lnSpc>
            </a:pPr>
            <a:r>
              <a:rPr lang="en-GB" sz="1600" kern="0" dirty="0"/>
              <a:t>(CI) Closing the loop for some products/materials </a:t>
            </a:r>
            <a:r>
              <a:rPr lang="en-GB" sz="1600" dirty="0" smtClean="0"/>
              <a:t>(</a:t>
            </a:r>
            <a:r>
              <a:rPr lang="en-GB" sz="1600" dirty="0"/>
              <a:t>aluminium, steel, plastics and batteries electrolytes and </a:t>
            </a:r>
            <a:r>
              <a:rPr lang="en-GB" sz="1600" dirty="0" smtClean="0"/>
              <a:t>graphite</a:t>
            </a:r>
            <a:r>
              <a:rPr lang="en-GB" sz="1600" kern="0" dirty="0" smtClean="0"/>
              <a:t>)</a:t>
            </a:r>
            <a:endParaRPr lang="en-GB" sz="1600" kern="0" dirty="0"/>
          </a:p>
        </p:txBody>
      </p:sp>
      <p:pic>
        <p:nvPicPr>
          <p:cNvPr id="1026" name="Picture 2" descr="Risultati immagini per aluminium recycl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4637230"/>
            <a:ext cx="2700428" cy="162025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isultati immagini per modular design automotiv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1577" y="2403728"/>
            <a:ext cx="2684387" cy="2033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737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8"/>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2" nodeType="clickEffect">
                                  <p:stCondLst>
                                    <p:cond delay="0"/>
                                  </p:stCondLst>
                                  <p:childTnLst>
                                    <p:set>
                                      <p:cBhvr>
                                        <p:cTn id="30" dur="1" fill="hold">
                                          <p:stCondLst>
                                            <p:cond delay="0"/>
                                          </p:stCondLst>
                                        </p:cTn>
                                        <p:tgtEl>
                                          <p:spTgt spid="8"/>
                                        </p:tgtEl>
                                        <p:attrNameLst>
                                          <p:attrName>style.visibility</p:attrName>
                                        </p:attrNameLst>
                                      </p:cBhvr>
                                      <p:to>
                                        <p:strVal val="hidden"/>
                                      </p:to>
                                    </p:set>
                                  </p:childTnLst>
                                </p:cTn>
                              </p:par>
                              <p:par>
                                <p:cTn id="31" presetID="1" presetClass="exit" presetSubtype="0" fill="hold" grpId="2" nodeType="withEffect">
                                  <p:stCondLst>
                                    <p:cond delay="0"/>
                                  </p:stCondLst>
                                  <p:childTnLst>
                                    <p:set>
                                      <p:cBhvr>
                                        <p:cTn id="32" dur="1" fill="hold">
                                          <p:stCondLst>
                                            <p:cond delay="0"/>
                                          </p:stCondLst>
                                        </p:cTn>
                                        <p:tgtEl>
                                          <p:spTgt spid="14"/>
                                        </p:tgtEl>
                                        <p:attrNameLst>
                                          <p:attrName>style.visibility</p:attrName>
                                        </p:attrNameLst>
                                      </p:cBhvr>
                                      <p:to>
                                        <p:strVal val="hidden"/>
                                      </p:to>
                                    </p:set>
                                  </p:childTnLst>
                                </p:cTn>
                              </p:par>
                              <p:par>
                                <p:cTn id="33" presetID="1" presetClass="exit" presetSubtype="0" fill="hold" grpId="2" nodeType="withEffect">
                                  <p:stCondLst>
                                    <p:cond delay="0"/>
                                  </p:stCondLst>
                                  <p:childTnLst>
                                    <p:set>
                                      <p:cBhvr>
                                        <p:cTn id="34" dur="1" fill="hold">
                                          <p:stCondLst>
                                            <p:cond delay="0"/>
                                          </p:stCondLst>
                                        </p:cTn>
                                        <p:tgtEl>
                                          <p:spTgt spid="11"/>
                                        </p:tgtEl>
                                        <p:attrNameLst>
                                          <p:attrName>style.visibility</p:attrName>
                                        </p:attrNameLst>
                                      </p:cBhvr>
                                      <p:to>
                                        <p:strVal val="hidden"/>
                                      </p:to>
                                    </p:set>
                                  </p:childTnLst>
                                </p:cTn>
                              </p:par>
                              <p:par>
                                <p:cTn id="35" presetID="1" presetClass="exit" presetSubtype="0" fill="hold" grpId="2" nodeType="withEffect">
                                  <p:stCondLst>
                                    <p:cond delay="0"/>
                                  </p:stCondLst>
                                  <p:childTnLst>
                                    <p:set>
                                      <p:cBhvr>
                                        <p:cTn id="36"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8" grpId="2" animBg="1"/>
      <p:bldP spid="11" grpId="0" animBg="1"/>
      <p:bldP spid="11" grpId="1" animBg="1"/>
      <p:bldP spid="11" grpId="2" animBg="1"/>
      <p:bldP spid="14" grpId="0" animBg="1"/>
      <p:bldP spid="14" grpId="1" animBg="1"/>
      <p:bldP spid="14" grpId="2" animBg="1"/>
      <p:bldP spid="16" grpId="0" animBg="1"/>
      <p:bldP spid="16" grpId="1" animBg="1"/>
      <p:bldP spid="16"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6" name="Title 1"/>
          <p:cNvSpPr>
            <a:spLocks noGrp="1"/>
          </p:cNvSpPr>
          <p:nvPr>
            <p:ph type="title"/>
          </p:nvPr>
        </p:nvSpPr>
        <p:spPr>
          <a:xfrm>
            <a:off x="609600" y="1371600"/>
            <a:ext cx="8229600" cy="762000"/>
          </a:xfrm>
        </p:spPr>
        <p:txBody>
          <a:bodyPr/>
          <a:lstStyle/>
          <a:p>
            <a:r>
              <a:rPr lang="en-GB" dirty="0" smtClean="0"/>
              <a:t>CE Practices - F&amp;D Stores</a:t>
            </a:r>
            <a:endParaRPr lang="en-GB" dirty="0"/>
          </a:p>
        </p:txBody>
      </p:sp>
      <p:sp>
        <p:nvSpPr>
          <p:cNvPr id="8" name="Content Placeholder 2"/>
          <p:cNvSpPr txBox="1">
            <a:spLocks/>
          </p:cNvSpPr>
          <p:nvPr/>
        </p:nvSpPr>
        <p:spPr bwMode="auto">
          <a:xfrm>
            <a:off x="2915816" y="2161068"/>
            <a:ext cx="2512236" cy="20761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57150" indent="0">
              <a:lnSpc>
                <a:spcPct val="114000"/>
              </a:lnSpc>
              <a:buNone/>
            </a:pPr>
            <a:endParaRPr lang="en-GB" sz="1600" b="1" kern="0" dirty="0" smtClean="0"/>
          </a:p>
          <a:p>
            <a:pPr marL="57150" indent="0">
              <a:lnSpc>
                <a:spcPct val="114000"/>
              </a:lnSpc>
              <a:buNone/>
            </a:pPr>
            <a:r>
              <a:rPr lang="en-GB" sz="1600" b="1" kern="0" dirty="0" smtClean="0"/>
              <a:t>Reduction </a:t>
            </a:r>
          </a:p>
          <a:p>
            <a:pPr marL="57150" indent="0">
              <a:lnSpc>
                <a:spcPct val="114000"/>
              </a:lnSpc>
              <a:buNone/>
            </a:pPr>
            <a:r>
              <a:rPr lang="en-GB" sz="1600" b="1" kern="0" dirty="0" smtClean="0"/>
              <a:t>and</a:t>
            </a:r>
            <a:endParaRPr lang="en-GB" sz="1600" b="1" kern="0" dirty="0"/>
          </a:p>
          <a:p>
            <a:pPr marL="57150" indent="0">
              <a:lnSpc>
                <a:spcPct val="114000"/>
              </a:lnSpc>
              <a:buNone/>
            </a:pPr>
            <a:r>
              <a:rPr lang="en-GB" sz="1600" b="1" kern="0" dirty="0" smtClean="0"/>
              <a:t>Prevention</a:t>
            </a:r>
            <a:endParaRPr lang="en-GB" sz="1600" b="1" kern="0" dirty="0"/>
          </a:p>
        </p:txBody>
      </p:sp>
      <p:sp>
        <p:nvSpPr>
          <p:cNvPr id="10" name="Content Placeholder 2"/>
          <p:cNvSpPr txBox="1">
            <a:spLocks/>
          </p:cNvSpPr>
          <p:nvPr/>
        </p:nvSpPr>
        <p:spPr bwMode="auto">
          <a:xfrm>
            <a:off x="2915816" y="4237258"/>
            <a:ext cx="2512236" cy="5160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57150" indent="0">
              <a:lnSpc>
                <a:spcPct val="114000"/>
              </a:lnSpc>
              <a:buNone/>
            </a:pPr>
            <a:r>
              <a:rPr lang="en-GB" sz="1600" b="1" kern="0" dirty="0"/>
              <a:t>Reuse</a:t>
            </a:r>
          </a:p>
        </p:txBody>
      </p:sp>
      <p:sp>
        <p:nvSpPr>
          <p:cNvPr id="11" name="Content Placeholder 2"/>
          <p:cNvSpPr txBox="1">
            <a:spLocks/>
          </p:cNvSpPr>
          <p:nvPr/>
        </p:nvSpPr>
        <p:spPr bwMode="auto">
          <a:xfrm>
            <a:off x="2915816" y="4753356"/>
            <a:ext cx="2512236" cy="66997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57150" indent="0">
              <a:lnSpc>
                <a:spcPct val="114000"/>
              </a:lnSpc>
              <a:buNone/>
            </a:pPr>
            <a:r>
              <a:rPr lang="en-GB" sz="1600" b="1" kern="0" dirty="0"/>
              <a:t>Recycle</a:t>
            </a:r>
          </a:p>
        </p:txBody>
      </p:sp>
      <p:sp>
        <p:nvSpPr>
          <p:cNvPr id="13" name="Content Placeholder 2"/>
          <p:cNvSpPr txBox="1">
            <a:spLocks/>
          </p:cNvSpPr>
          <p:nvPr/>
        </p:nvSpPr>
        <p:spPr bwMode="auto">
          <a:xfrm>
            <a:off x="2915816" y="5423326"/>
            <a:ext cx="2512236" cy="66997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57150" indent="0">
              <a:lnSpc>
                <a:spcPct val="114000"/>
              </a:lnSpc>
              <a:buNone/>
            </a:pPr>
            <a:r>
              <a:rPr lang="en-GB" sz="1600" b="1" kern="0" dirty="0"/>
              <a:t>Recover</a:t>
            </a:r>
          </a:p>
        </p:txBody>
      </p:sp>
      <p:sp>
        <p:nvSpPr>
          <p:cNvPr id="14" name="Content Placeholder 2"/>
          <p:cNvSpPr txBox="1">
            <a:spLocks/>
          </p:cNvSpPr>
          <p:nvPr/>
        </p:nvSpPr>
        <p:spPr bwMode="auto">
          <a:xfrm>
            <a:off x="5428052" y="2161068"/>
            <a:ext cx="3104388" cy="2076190"/>
          </a:xfrm>
          <a:prstGeom prst="rect">
            <a:avLst/>
          </a:prstGeom>
          <a:solidFill>
            <a:srgbClr val="FFFFFF"/>
          </a:solidFill>
          <a:ln>
            <a:solidFill>
              <a:srgbClr val="000000"/>
            </a:solid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lvl="1">
              <a:lnSpc>
                <a:spcPct val="114000"/>
              </a:lnSpc>
            </a:pPr>
            <a:r>
              <a:rPr lang="en-GB" sz="1600" kern="0" dirty="0"/>
              <a:t>(CI) </a:t>
            </a:r>
            <a:r>
              <a:rPr lang="en-GB" sz="1600" kern="0" dirty="0" smtClean="0"/>
              <a:t>Dynamic </a:t>
            </a:r>
            <a:r>
              <a:rPr lang="en-GB" sz="1600" kern="0" dirty="0"/>
              <a:t>product </a:t>
            </a:r>
            <a:r>
              <a:rPr lang="en-GB" sz="1600" kern="0" dirty="0" smtClean="0"/>
              <a:t>pricing </a:t>
            </a:r>
            <a:r>
              <a:rPr lang="en-GB" sz="1600" kern="0" dirty="0"/>
              <a:t>to reduce waste </a:t>
            </a:r>
            <a:endParaRPr lang="en-GB" sz="1600" kern="0" dirty="0" smtClean="0"/>
          </a:p>
          <a:p>
            <a:pPr lvl="1">
              <a:lnSpc>
                <a:spcPct val="114000"/>
              </a:lnSpc>
            </a:pPr>
            <a:r>
              <a:rPr lang="en-GB" sz="1600" kern="0" dirty="0" smtClean="0"/>
              <a:t>(</a:t>
            </a:r>
            <a:r>
              <a:rPr lang="en-GB" sz="1600" kern="0" dirty="0"/>
              <a:t>CI) Prioritise regenerative &amp; less impactful </a:t>
            </a:r>
            <a:r>
              <a:rPr lang="en-GB" sz="1600" kern="0" dirty="0" smtClean="0"/>
              <a:t>resources</a:t>
            </a:r>
          </a:p>
          <a:p>
            <a:pPr lvl="1">
              <a:lnSpc>
                <a:spcPct val="114000"/>
              </a:lnSpc>
            </a:pPr>
            <a:r>
              <a:rPr lang="en-GB" sz="1600" kern="0" dirty="0" smtClean="0"/>
              <a:t>(EI) Refuse packaging</a:t>
            </a:r>
            <a:endParaRPr lang="en-GB" sz="1600" kern="0" dirty="0"/>
          </a:p>
        </p:txBody>
      </p:sp>
      <p:sp>
        <p:nvSpPr>
          <p:cNvPr id="15" name="Content Placeholder 2"/>
          <p:cNvSpPr txBox="1">
            <a:spLocks/>
          </p:cNvSpPr>
          <p:nvPr/>
        </p:nvSpPr>
        <p:spPr bwMode="auto">
          <a:xfrm>
            <a:off x="5428052" y="4237258"/>
            <a:ext cx="3104388" cy="5160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lvl="1">
              <a:lnSpc>
                <a:spcPct val="114000"/>
              </a:lnSpc>
            </a:pPr>
            <a:r>
              <a:rPr lang="en-GB" sz="1600" kern="0" dirty="0"/>
              <a:t>(CI) Reuse of packaging </a:t>
            </a:r>
          </a:p>
        </p:txBody>
      </p:sp>
      <p:sp>
        <p:nvSpPr>
          <p:cNvPr id="16" name="Content Placeholder 2"/>
          <p:cNvSpPr txBox="1">
            <a:spLocks/>
          </p:cNvSpPr>
          <p:nvPr/>
        </p:nvSpPr>
        <p:spPr bwMode="auto">
          <a:xfrm>
            <a:off x="5428052" y="4753357"/>
            <a:ext cx="3104388" cy="66997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lvl="1">
              <a:lnSpc>
                <a:spcPct val="114000"/>
              </a:lnSpc>
            </a:pPr>
            <a:r>
              <a:rPr lang="en-GB" sz="1600" kern="0" dirty="0"/>
              <a:t>(CI) Recycled materials utilisation</a:t>
            </a:r>
          </a:p>
        </p:txBody>
      </p:sp>
      <p:sp>
        <p:nvSpPr>
          <p:cNvPr id="18" name="Content Placeholder 2"/>
          <p:cNvSpPr txBox="1">
            <a:spLocks/>
          </p:cNvSpPr>
          <p:nvPr/>
        </p:nvSpPr>
        <p:spPr bwMode="auto">
          <a:xfrm>
            <a:off x="5428052" y="5432071"/>
            <a:ext cx="3104388" cy="661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lvl="1">
              <a:lnSpc>
                <a:spcPct val="114000"/>
              </a:lnSpc>
            </a:pPr>
            <a:r>
              <a:rPr lang="en-GB" sz="1600" kern="0" dirty="0"/>
              <a:t>(CI) Energy Recovery from waste</a:t>
            </a:r>
          </a:p>
        </p:txBody>
      </p:sp>
      <p:pic>
        <p:nvPicPr>
          <p:cNvPr id="2050" name="Picture 2" descr="Risultati immagini per energy recovery food wast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5022356"/>
            <a:ext cx="2346480" cy="121495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isultati immagini per reduce packag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9182" y="3538028"/>
            <a:ext cx="2324842" cy="134031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Risultati immagini per tesco reduced to clea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544" y="2090412"/>
            <a:ext cx="2346480" cy="130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682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8"/>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0"/>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1"/>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13"/>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animBg="1"/>
      <p:bldP spid="10" grpId="1" animBg="1"/>
      <p:bldP spid="11" grpId="0" animBg="1"/>
      <p:bldP spid="11" grpId="1" animBg="1"/>
      <p:bldP spid="13" grpId="0" animBg="1"/>
      <p:bldP spid="13" grpId="1" animBg="1"/>
      <p:bldP spid="14" grpId="0" animBg="1"/>
      <p:bldP spid="14" grpId="1" animBg="1"/>
      <p:bldP spid="15" grpId="0" animBg="1"/>
      <p:bldP spid="15" grpId="1" animBg="1"/>
      <p:bldP spid="16" grpId="0" animBg="1"/>
      <p:bldP spid="16" grpId="1" animBg="1"/>
      <p:bldP spid="18" grpId="0" animBg="1"/>
      <p:bldP spid="1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Key Performance Indicators</a:t>
            </a:r>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smtClean="0"/>
              <a:t>© The University of Sheffield</a:t>
            </a:r>
            <a:endParaRPr lang="en-GB" altLang="en-US">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19</a:t>
            </a:fld>
            <a:endParaRPr lang="en-GB" altLang="en-US"/>
          </a:p>
        </p:txBody>
      </p:sp>
      <p:graphicFrame>
        <p:nvGraphicFramePr>
          <p:cNvPr id="7" name="Table 6"/>
          <p:cNvGraphicFramePr>
            <a:graphicFrameLocks noGrp="1"/>
          </p:cNvGraphicFramePr>
          <p:nvPr>
            <p:extLst>
              <p:ext uri="{D42A27DB-BD31-4B8C-83A1-F6EECF244321}">
                <p14:modId xmlns:p14="http://schemas.microsoft.com/office/powerpoint/2010/main" val="2074451366"/>
              </p:ext>
            </p:extLst>
          </p:nvPr>
        </p:nvGraphicFramePr>
        <p:xfrm>
          <a:off x="611560" y="2276872"/>
          <a:ext cx="8227640" cy="3823733"/>
        </p:xfrm>
        <a:graphic>
          <a:graphicData uri="http://schemas.openxmlformats.org/drawingml/2006/table">
            <a:tbl>
              <a:tblPr>
                <a:tableStyleId>{5C22544A-7EE6-4342-B048-85BDC9FD1C3A}</a:tableStyleId>
              </a:tblPr>
              <a:tblGrid>
                <a:gridCol w="1418558">
                  <a:extLst>
                    <a:ext uri="{9D8B030D-6E8A-4147-A177-3AD203B41FA5}">
                      <a16:colId xmlns:a16="http://schemas.microsoft.com/office/drawing/2014/main" val="3479411925"/>
                    </a:ext>
                  </a:extLst>
                </a:gridCol>
                <a:gridCol w="2279944">
                  <a:extLst>
                    <a:ext uri="{9D8B030D-6E8A-4147-A177-3AD203B41FA5}">
                      <a16:colId xmlns:a16="http://schemas.microsoft.com/office/drawing/2014/main" val="850597127"/>
                    </a:ext>
                  </a:extLst>
                </a:gridCol>
                <a:gridCol w="4529138">
                  <a:extLst>
                    <a:ext uri="{9D8B030D-6E8A-4147-A177-3AD203B41FA5}">
                      <a16:colId xmlns:a16="http://schemas.microsoft.com/office/drawing/2014/main" val="2327142212"/>
                    </a:ext>
                  </a:extLst>
                </a:gridCol>
              </a:tblGrid>
              <a:tr h="241936">
                <a:tc>
                  <a:txBody>
                    <a:bodyPr/>
                    <a:lstStyle/>
                    <a:p>
                      <a:pPr algn="l" fontAlgn="b"/>
                      <a:r>
                        <a:rPr lang="en-GB" sz="1500" b="1" u="none" strike="noStrike" dirty="0" smtClean="0">
                          <a:solidFill>
                            <a:srgbClr val="2A196F"/>
                          </a:solidFill>
                          <a:effectLst/>
                          <a:latin typeface="+mn-lt"/>
                        </a:rPr>
                        <a:t>Category</a:t>
                      </a:r>
                      <a:endParaRPr lang="en-GB" sz="1500" b="1" i="0" u="none" strike="noStrike" dirty="0">
                        <a:solidFill>
                          <a:srgbClr val="2A196F"/>
                        </a:solidFill>
                        <a:effectLst/>
                        <a:latin typeface="+mn-lt"/>
                      </a:endParaRPr>
                    </a:p>
                  </a:txBody>
                  <a:tcPr marL="5548" marR="5548" marT="5548" marB="0" anchor="b">
                    <a:noFill/>
                  </a:tcPr>
                </a:tc>
                <a:tc>
                  <a:txBody>
                    <a:bodyPr/>
                    <a:lstStyle/>
                    <a:p>
                      <a:pPr algn="l" fontAlgn="b"/>
                      <a:r>
                        <a:rPr lang="en-GB" sz="1500" b="1" u="none" strike="noStrike" smtClean="0">
                          <a:solidFill>
                            <a:srgbClr val="2A196F"/>
                          </a:solidFill>
                          <a:effectLst/>
                          <a:latin typeface="+mn-lt"/>
                        </a:rPr>
                        <a:t>Adopting Companies</a:t>
                      </a:r>
                      <a:endParaRPr lang="en-GB" sz="1500" b="1" i="0" u="none" strike="noStrike" dirty="0">
                        <a:solidFill>
                          <a:srgbClr val="2A196F"/>
                        </a:solidFill>
                        <a:effectLst/>
                        <a:latin typeface="+mn-lt"/>
                      </a:endParaRPr>
                    </a:p>
                  </a:txBody>
                  <a:tcPr marL="5548" marR="5548" marT="5548" marB="0" anchor="b">
                    <a:noFill/>
                  </a:tcPr>
                </a:tc>
                <a:tc>
                  <a:txBody>
                    <a:bodyPr/>
                    <a:lstStyle/>
                    <a:p>
                      <a:pPr algn="l" fontAlgn="b"/>
                      <a:r>
                        <a:rPr lang="en-GB" sz="1500" b="1" u="none" strike="noStrike" smtClean="0">
                          <a:solidFill>
                            <a:srgbClr val="2A196F"/>
                          </a:solidFill>
                          <a:effectLst/>
                          <a:latin typeface="+mn-lt"/>
                        </a:rPr>
                        <a:t>Specific Indicators</a:t>
                      </a:r>
                      <a:endParaRPr lang="en-GB" sz="1500" b="1" i="0" u="none" strike="noStrike" dirty="0">
                        <a:solidFill>
                          <a:srgbClr val="2A196F"/>
                        </a:solidFill>
                        <a:effectLst/>
                        <a:latin typeface="+mn-lt"/>
                      </a:endParaRPr>
                    </a:p>
                  </a:txBody>
                  <a:tcPr marL="5548" marR="5548" marT="5548" marB="0" anchor="b">
                    <a:noFill/>
                  </a:tcPr>
                </a:tc>
                <a:extLst>
                  <a:ext uri="{0D108BD9-81ED-4DB2-BD59-A6C34878D82A}">
                    <a16:rowId xmlns:a16="http://schemas.microsoft.com/office/drawing/2014/main" val="2585155234"/>
                  </a:ext>
                </a:extLst>
              </a:tr>
              <a:tr h="619793">
                <a:tc>
                  <a:txBody>
                    <a:bodyPr/>
                    <a:lstStyle/>
                    <a:p>
                      <a:pPr algn="l" fontAlgn="b"/>
                      <a:r>
                        <a:rPr lang="en-GB" sz="1500" u="none" strike="noStrike" dirty="0" smtClean="0">
                          <a:solidFill>
                            <a:srgbClr val="2A196F"/>
                          </a:solidFill>
                          <a:effectLst/>
                          <a:latin typeface="+mn-lt"/>
                        </a:rPr>
                        <a:t>Emissions Equivalent</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r>
                        <a:rPr lang="en-GB" sz="1500" u="none" strike="noStrike" smtClean="0">
                          <a:solidFill>
                            <a:srgbClr val="2A196F"/>
                          </a:solidFill>
                          <a:effectLst/>
                          <a:latin typeface="+mn-lt"/>
                        </a:rPr>
                        <a:t>22/25</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r>
                        <a:rPr lang="en-GB" sz="1500" u="none" strike="noStrike" dirty="0" smtClean="0">
                          <a:solidFill>
                            <a:srgbClr val="2A196F"/>
                          </a:solidFill>
                          <a:effectLst/>
                          <a:latin typeface="+mn-lt"/>
                        </a:rPr>
                        <a:t>CO</a:t>
                      </a:r>
                      <a:r>
                        <a:rPr lang="en-GB" sz="1500" u="none" strike="noStrike" baseline="-25000" dirty="0" smtClean="0">
                          <a:solidFill>
                            <a:srgbClr val="2A196F"/>
                          </a:solidFill>
                          <a:effectLst/>
                          <a:latin typeface="+mn-lt"/>
                        </a:rPr>
                        <a:t>2</a:t>
                      </a:r>
                      <a:r>
                        <a:rPr lang="en-GB" sz="1500" u="none" strike="noStrike" dirty="0" smtClean="0">
                          <a:solidFill>
                            <a:srgbClr val="2A196F"/>
                          </a:solidFill>
                          <a:effectLst/>
                          <a:latin typeface="+mn-lt"/>
                        </a:rPr>
                        <a:t>-eq per functional unit; Absolute</a:t>
                      </a:r>
                      <a:r>
                        <a:rPr lang="en-GB" sz="1500" u="none" strike="noStrike" baseline="0" dirty="0" smtClean="0">
                          <a:solidFill>
                            <a:srgbClr val="2A196F"/>
                          </a:solidFill>
                          <a:effectLst/>
                          <a:latin typeface="+mn-lt"/>
                        </a:rPr>
                        <a:t> </a:t>
                      </a:r>
                      <a:r>
                        <a:rPr lang="en-GB" sz="1500" u="none" strike="noStrike" dirty="0" smtClean="0">
                          <a:solidFill>
                            <a:srgbClr val="2A196F"/>
                          </a:solidFill>
                          <a:effectLst/>
                          <a:latin typeface="+mn-lt"/>
                        </a:rPr>
                        <a:t>CO</a:t>
                      </a:r>
                      <a:r>
                        <a:rPr lang="en-GB" sz="1500" u="none" strike="noStrike" baseline="-25000" dirty="0" smtClean="0">
                          <a:solidFill>
                            <a:srgbClr val="2A196F"/>
                          </a:solidFill>
                          <a:effectLst/>
                          <a:latin typeface="+mn-lt"/>
                        </a:rPr>
                        <a:t>2</a:t>
                      </a:r>
                      <a:r>
                        <a:rPr lang="en-GB" sz="1500" u="none" strike="noStrike" dirty="0" smtClean="0">
                          <a:solidFill>
                            <a:srgbClr val="2A196F"/>
                          </a:solidFill>
                          <a:effectLst/>
                          <a:latin typeface="+mn-lt"/>
                        </a:rPr>
                        <a:t>-eq; </a:t>
                      </a:r>
                      <a:br>
                        <a:rPr lang="en-GB" sz="1500" u="none" strike="noStrike" dirty="0" smtClean="0">
                          <a:solidFill>
                            <a:srgbClr val="2A196F"/>
                          </a:solidFill>
                          <a:effectLst/>
                          <a:latin typeface="+mn-lt"/>
                        </a:rPr>
                      </a:br>
                      <a:r>
                        <a:rPr lang="en-GB" sz="1500" u="none" strike="noStrike" dirty="0" smtClean="0">
                          <a:solidFill>
                            <a:srgbClr val="2A196F"/>
                          </a:solidFill>
                          <a:effectLst/>
                          <a:latin typeface="+mn-lt"/>
                        </a:rPr>
                        <a:t>VOC; NO</a:t>
                      </a:r>
                      <a:r>
                        <a:rPr lang="en-GB" sz="1500" u="none" strike="noStrike" baseline="-25000" dirty="0" smtClean="0">
                          <a:solidFill>
                            <a:srgbClr val="2A196F"/>
                          </a:solidFill>
                          <a:effectLst/>
                          <a:latin typeface="+mn-lt"/>
                        </a:rPr>
                        <a:t>x</a:t>
                      </a:r>
                      <a:r>
                        <a:rPr lang="en-GB" sz="1500" u="none" strike="noStrike" dirty="0" smtClean="0">
                          <a:solidFill>
                            <a:srgbClr val="2A196F"/>
                          </a:solidFill>
                          <a:effectLst/>
                          <a:latin typeface="+mn-lt"/>
                        </a:rPr>
                        <a:t>; Ozone Depletion; PMs</a:t>
                      </a:r>
                      <a:endParaRPr lang="en-GB" sz="1500" b="0" i="0" u="none" strike="noStrike" dirty="0">
                        <a:solidFill>
                          <a:srgbClr val="2A196F"/>
                        </a:solidFill>
                        <a:effectLst/>
                        <a:latin typeface="+mn-lt"/>
                      </a:endParaRPr>
                    </a:p>
                  </a:txBody>
                  <a:tcPr marL="5548" marR="5548" marT="5548" marB="0" anchor="b">
                    <a:noFill/>
                  </a:tcPr>
                </a:tc>
                <a:extLst>
                  <a:ext uri="{0D108BD9-81ED-4DB2-BD59-A6C34878D82A}">
                    <a16:rowId xmlns:a16="http://schemas.microsoft.com/office/drawing/2014/main" val="696300151"/>
                  </a:ext>
                </a:extLst>
              </a:tr>
              <a:tr h="619793">
                <a:tc>
                  <a:txBody>
                    <a:bodyPr/>
                    <a:lstStyle/>
                    <a:p>
                      <a:pPr algn="l" fontAlgn="b"/>
                      <a:r>
                        <a:rPr lang="en-GB" sz="1500" u="none" strike="noStrike" dirty="0" smtClean="0">
                          <a:solidFill>
                            <a:srgbClr val="2A196F"/>
                          </a:solidFill>
                          <a:effectLst/>
                          <a:latin typeface="+mn-lt"/>
                        </a:rPr>
                        <a:t>Energy Usage</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r>
                        <a:rPr lang="en-GB" sz="1500" u="none" strike="noStrike" smtClean="0">
                          <a:solidFill>
                            <a:srgbClr val="2A196F"/>
                          </a:solidFill>
                          <a:effectLst/>
                          <a:latin typeface="+mn-lt"/>
                        </a:rPr>
                        <a:t>22/25</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r>
                        <a:rPr lang="en-GB" sz="1500" u="none" strike="noStrike" dirty="0" smtClean="0">
                          <a:solidFill>
                            <a:srgbClr val="2A196F"/>
                          </a:solidFill>
                          <a:effectLst/>
                          <a:latin typeface="+mn-lt"/>
                        </a:rPr>
                        <a:t>Energy Intensity; Cumulative Energy Use; </a:t>
                      </a:r>
                      <a:br>
                        <a:rPr lang="en-GB" sz="1500" u="none" strike="noStrike" dirty="0" smtClean="0">
                          <a:solidFill>
                            <a:srgbClr val="2A196F"/>
                          </a:solidFill>
                          <a:effectLst/>
                          <a:latin typeface="+mn-lt"/>
                        </a:rPr>
                      </a:br>
                      <a:r>
                        <a:rPr lang="en-GB" sz="1500" u="none" strike="noStrike" dirty="0" smtClean="0">
                          <a:solidFill>
                            <a:srgbClr val="2A196F"/>
                          </a:solidFill>
                          <a:effectLst/>
                          <a:latin typeface="+mn-lt"/>
                        </a:rPr>
                        <a:t>Energy from Renewable Sources</a:t>
                      </a:r>
                      <a:endParaRPr lang="en-GB" sz="1500" b="0" i="0" u="none" strike="noStrike" dirty="0">
                        <a:solidFill>
                          <a:srgbClr val="2A196F"/>
                        </a:solidFill>
                        <a:effectLst/>
                        <a:latin typeface="+mn-lt"/>
                      </a:endParaRPr>
                    </a:p>
                  </a:txBody>
                  <a:tcPr marL="5548" marR="5548" marT="5548" marB="0" anchor="b">
                    <a:noFill/>
                  </a:tcPr>
                </a:tc>
                <a:extLst>
                  <a:ext uri="{0D108BD9-81ED-4DB2-BD59-A6C34878D82A}">
                    <a16:rowId xmlns:a16="http://schemas.microsoft.com/office/drawing/2014/main" val="4191067563"/>
                  </a:ext>
                </a:extLst>
              </a:tr>
              <a:tr h="496767">
                <a:tc>
                  <a:txBody>
                    <a:bodyPr/>
                    <a:lstStyle/>
                    <a:p>
                      <a:pPr algn="l" fontAlgn="b"/>
                      <a:r>
                        <a:rPr lang="en-GB" sz="1500" u="none" strike="noStrike" dirty="0" smtClean="0">
                          <a:solidFill>
                            <a:srgbClr val="2A196F"/>
                          </a:solidFill>
                          <a:effectLst/>
                          <a:latin typeface="+mn-lt"/>
                        </a:rPr>
                        <a:t>Water </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r>
                        <a:rPr lang="en-GB" sz="1500" u="none" strike="noStrike" dirty="0" smtClean="0">
                          <a:solidFill>
                            <a:srgbClr val="2A196F"/>
                          </a:solidFill>
                          <a:effectLst/>
                          <a:latin typeface="+mn-lt"/>
                        </a:rPr>
                        <a:t>21/25</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r>
                        <a:rPr lang="en-GB" sz="1500" u="none" strike="noStrike" dirty="0" smtClean="0">
                          <a:solidFill>
                            <a:srgbClr val="2A196F"/>
                          </a:solidFill>
                          <a:effectLst/>
                          <a:latin typeface="+mn-lt"/>
                        </a:rPr>
                        <a:t>Wastewater Production; </a:t>
                      </a:r>
                      <a:br>
                        <a:rPr lang="en-GB" sz="1500" u="none" strike="noStrike" dirty="0" smtClean="0">
                          <a:solidFill>
                            <a:srgbClr val="2A196F"/>
                          </a:solidFill>
                          <a:effectLst/>
                          <a:latin typeface="+mn-lt"/>
                        </a:rPr>
                      </a:br>
                      <a:r>
                        <a:rPr lang="en-GB" sz="1500" u="none" strike="noStrike" dirty="0" smtClean="0">
                          <a:solidFill>
                            <a:srgbClr val="2A196F"/>
                          </a:solidFill>
                          <a:effectLst/>
                          <a:latin typeface="+mn-lt"/>
                        </a:rPr>
                        <a:t>Discharges to Water</a:t>
                      </a:r>
                      <a:endParaRPr lang="en-GB" sz="1500" b="0" i="0" u="none" strike="noStrike" dirty="0">
                        <a:solidFill>
                          <a:srgbClr val="2A196F"/>
                        </a:solidFill>
                        <a:effectLst/>
                        <a:latin typeface="+mn-lt"/>
                      </a:endParaRPr>
                    </a:p>
                  </a:txBody>
                  <a:tcPr marL="5548" marR="5548" marT="5548" marB="0" anchor="b">
                    <a:noFill/>
                  </a:tcPr>
                </a:tc>
                <a:extLst>
                  <a:ext uri="{0D108BD9-81ED-4DB2-BD59-A6C34878D82A}">
                    <a16:rowId xmlns:a16="http://schemas.microsoft.com/office/drawing/2014/main" val="1728098092"/>
                  </a:ext>
                </a:extLst>
              </a:tr>
              <a:tr h="580706">
                <a:tc>
                  <a:txBody>
                    <a:bodyPr/>
                    <a:lstStyle/>
                    <a:p>
                      <a:pPr algn="l" fontAlgn="b"/>
                      <a:endParaRPr lang="en-GB" sz="1500" u="none" strike="noStrike" dirty="0" smtClean="0">
                        <a:solidFill>
                          <a:srgbClr val="2A196F"/>
                        </a:solidFill>
                        <a:effectLst/>
                        <a:latin typeface="+mn-lt"/>
                      </a:endParaRPr>
                    </a:p>
                    <a:p>
                      <a:pPr algn="l" fontAlgn="b"/>
                      <a:r>
                        <a:rPr lang="en-GB" sz="1500" u="none" strike="noStrike" dirty="0" smtClean="0">
                          <a:solidFill>
                            <a:srgbClr val="2A196F"/>
                          </a:solidFill>
                          <a:effectLst/>
                          <a:latin typeface="+mn-lt"/>
                        </a:rPr>
                        <a:t>Waste </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r>
                        <a:rPr lang="en-GB" sz="1500" u="none" strike="noStrike" smtClean="0">
                          <a:solidFill>
                            <a:srgbClr val="2A196F"/>
                          </a:solidFill>
                          <a:effectLst/>
                          <a:latin typeface="+mn-lt"/>
                        </a:rPr>
                        <a:t>18/25</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endParaRPr lang="en-GB" sz="1500" u="none" strike="noStrike" dirty="0" smtClean="0">
                        <a:solidFill>
                          <a:srgbClr val="2A196F"/>
                        </a:solidFill>
                        <a:effectLst/>
                        <a:latin typeface="+mn-lt"/>
                      </a:endParaRPr>
                    </a:p>
                    <a:p>
                      <a:pPr algn="l" fontAlgn="b"/>
                      <a:r>
                        <a:rPr lang="en-GB" sz="1500" u="none" strike="noStrike" dirty="0" smtClean="0">
                          <a:solidFill>
                            <a:srgbClr val="2A196F"/>
                          </a:solidFill>
                          <a:effectLst/>
                          <a:latin typeface="+mn-lt"/>
                        </a:rPr>
                        <a:t>Waste sent to landfill; </a:t>
                      </a:r>
                      <a:br>
                        <a:rPr lang="en-GB" sz="1500" u="none" strike="noStrike" dirty="0" smtClean="0">
                          <a:solidFill>
                            <a:srgbClr val="2A196F"/>
                          </a:solidFill>
                          <a:effectLst/>
                          <a:latin typeface="+mn-lt"/>
                        </a:rPr>
                      </a:br>
                      <a:r>
                        <a:rPr lang="en-GB" sz="1500" u="none" strike="noStrike" dirty="0" smtClean="0">
                          <a:solidFill>
                            <a:srgbClr val="2A196F"/>
                          </a:solidFill>
                          <a:effectLst/>
                          <a:latin typeface="+mn-lt"/>
                        </a:rPr>
                        <a:t>Waste recovered</a:t>
                      </a:r>
                      <a:endParaRPr lang="en-GB" sz="1500" b="0" i="0" u="none" strike="noStrike" dirty="0">
                        <a:solidFill>
                          <a:srgbClr val="2A196F"/>
                        </a:solidFill>
                        <a:effectLst/>
                        <a:latin typeface="+mn-lt"/>
                      </a:endParaRPr>
                    </a:p>
                  </a:txBody>
                  <a:tcPr marL="5548" marR="5548" marT="5548" marB="0" anchor="b">
                    <a:noFill/>
                  </a:tcPr>
                </a:tc>
                <a:extLst>
                  <a:ext uri="{0D108BD9-81ED-4DB2-BD59-A6C34878D82A}">
                    <a16:rowId xmlns:a16="http://schemas.microsoft.com/office/drawing/2014/main" val="2739431186"/>
                  </a:ext>
                </a:extLst>
              </a:tr>
              <a:tr h="388691">
                <a:tc>
                  <a:txBody>
                    <a:bodyPr/>
                    <a:lstStyle/>
                    <a:p>
                      <a:pPr algn="l" fontAlgn="b"/>
                      <a:endParaRPr lang="en-GB" sz="1500" u="none" strike="noStrike" dirty="0" smtClean="0">
                        <a:solidFill>
                          <a:srgbClr val="2A196F"/>
                        </a:solidFill>
                        <a:effectLst/>
                        <a:latin typeface="+mn-lt"/>
                      </a:endParaRPr>
                    </a:p>
                    <a:p>
                      <a:pPr algn="l" fontAlgn="b"/>
                      <a:r>
                        <a:rPr lang="en-GB" sz="1500" u="none" strike="noStrike" dirty="0" smtClean="0">
                          <a:solidFill>
                            <a:srgbClr val="2A196F"/>
                          </a:solidFill>
                          <a:effectLst/>
                          <a:latin typeface="+mn-lt"/>
                        </a:rPr>
                        <a:t>Social Impacts</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r>
                        <a:rPr lang="en-GB" sz="1500" b="0" i="0" u="none" strike="noStrike" smtClean="0">
                          <a:solidFill>
                            <a:srgbClr val="2A196F"/>
                          </a:solidFill>
                          <a:effectLst/>
                          <a:latin typeface="+mn-lt"/>
                        </a:rPr>
                        <a:t>2/25</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r>
                        <a:rPr lang="en-GB" sz="1500" u="none" strike="noStrike" dirty="0" smtClean="0">
                          <a:solidFill>
                            <a:srgbClr val="2A196F"/>
                          </a:solidFill>
                          <a:effectLst/>
                          <a:latin typeface="+mn-lt"/>
                        </a:rPr>
                        <a:t>"Green" jobs created</a:t>
                      </a:r>
                      <a:endParaRPr lang="en-GB" sz="1500" b="0" i="0" u="none" strike="noStrike" dirty="0">
                        <a:solidFill>
                          <a:srgbClr val="2A196F"/>
                        </a:solidFill>
                        <a:effectLst/>
                        <a:latin typeface="+mn-lt"/>
                      </a:endParaRPr>
                    </a:p>
                  </a:txBody>
                  <a:tcPr marL="5548" marR="5548" marT="5548" marB="0" anchor="b">
                    <a:noFill/>
                  </a:tcPr>
                </a:tc>
                <a:extLst>
                  <a:ext uri="{0D108BD9-81ED-4DB2-BD59-A6C34878D82A}">
                    <a16:rowId xmlns:a16="http://schemas.microsoft.com/office/drawing/2014/main" val="1621874955"/>
                  </a:ext>
                </a:extLst>
              </a:tr>
              <a:tr h="580706">
                <a:tc>
                  <a:txBody>
                    <a:bodyPr/>
                    <a:lstStyle/>
                    <a:p>
                      <a:pPr algn="l" fontAlgn="b"/>
                      <a:endParaRPr lang="en-GB" sz="1500" u="none" strike="noStrike" dirty="0" smtClean="0">
                        <a:solidFill>
                          <a:srgbClr val="2A196F"/>
                        </a:solidFill>
                        <a:effectLst/>
                        <a:latin typeface="+mn-lt"/>
                      </a:endParaRPr>
                    </a:p>
                    <a:p>
                      <a:pPr algn="l" fontAlgn="b"/>
                      <a:r>
                        <a:rPr lang="en-GB" sz="1500" u="none" strike="noStrike" dirty="0" smtClean="0">
                          <a:solidFill>
                            <a:srgbClr val="2A196F"/>
                          </a:solidFill>
                          <a:effectLst/>
                          <a:latin typeface="+mn-lt"/>
                        </a:rPr>
                        <a:t>Overall Circularity</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r>
                        <a:rPr lang="en-GB" sz="1500" u="none" strike="noStrike" smtClean="0">
                          <a:solidFill>
                            <a:srgbClr val="2A196F"/>
                          </a:solidFill>
                          <a:effectLst/>
                          <a:latin typeface="+mn-lt"/>
                        </a:rPr>
                        <a:t>2/25</a:t>
                      </a:r>
                      <a:endParaRPr lang="en-GB" sz="1500" b="0" i="0" u="none" strike="noStrike" dirty="0">
                        <a:solidFill>
                          <a:srgbClr val="2A196F"/>
                        </a:solidFill>
                        <a:effectLst/>
                        <a:latin typeface="+mn-lt"/>
                      </a:endParaRPr>
                    </a:p>
                  </a:txBody>
                  <a:tcPr marL="5548" marR="5548" marT="5548" marB="0" anchor="b">
                    <a:noFill/>
                  </a:tcPr>
                </a:tc>
                <a:tc>
                  <a:txBody>
                    <a:bodyPr/>
                    <a:lstStyle/>
                    <a:p>
                      <a:pPr algn="l" fontAlgn="b"/>
                      <a:r>
                        <a:rPr lang="en-GB" sz="1500" u="none" strike="noStrike" dirty="0" smtClean="0">
                          <a:solidFill>
                            <a:srgbClr val="2A196F"/>
                          </a:solidFill>
                          <a:effectLst/>
                          <a:latin typeface="+mn-lt"/>
                        </a:rPr>
                        <a:t>CE Score; Parts Collected and Remanufactured</a:t>
                      </a:r>
                      <a:endParaRPr lang="en-GB" sz="1500" b="0" i="0" u="none" strike="noStrike" dirty="0">
                        <a:solidFill>
                          <a:srgbClr val="2A196F"/>
                        </a:solidFill>
                        <a:effectLst/>
                        <a:latin typeface="+mn-lt"/>
                      </a:endParaRPr>
                    </a:p>
                  </a:txBody>
                  <a:tcPr marL="5548" marR="5548" marT="5548" marB="0" anchor="b">
                    <a:noFill/>
                  </a:tcPr>
                </a:tc>
                <a:extLst>
                  <a:ext uri="{0D108BD9-81ED-4DB2-BD59-A6C34878D82A}">
                    <a16:rowId xmlns:a16="http://schemas.microsoft.com/office/drawing/2014/main" val="397273486"/>
                  </a:ext>
                </a:extLst>
              </a:tr>
            </a:tbl>
          </a:graphicData>
        </a:graphic>
      </p:graphicFrame>
    </p:spTree>
    <p:extLst>
      <p:ext uri="{BB962C8B-B14F-4D97-AF65-F5344CB8AC3E}">
        <p14:creationId xmlns:p14="http://schemas.microsoft.com/office/powerpoint/2010/main" val="11293268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fld id="{C5DA0620-5408-4E1E-9F2E-0996B0F54E31}" type="datetime1">
              <a:rPr lang="en-GB" altLang="en-US" sz="1000"/>
              <a:pPr>
                <a:spcBef>
                  <a:spcPct val="0"/>
                </a:spcBef>
                <a:buFontTx/>
                <a:buNone/>
              </a:pPr>
              <a:t>21/11/2019</a:t>
            </a:fld>
            <a:endParaRPr lang="en-GB" altLang="en-US" sz="1000">
              <a:solidFill>
                <a:srgbClr val="FFFFFF"/>
              </a:solidFill>
            </a:endParaRPr>
          </a:p>
        </p:txBody>
      </p:sp>
      <p:sp>
        <p:nvSpPr>
          <p:cNvPr id="4099"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r>
              <a:rPr lang="en-GB" altLang="en-US" sz="1000"/>
              <a:t>© The University of Sheffield</a:t>
            </a:r>
            <a:endParaRPr lang="en-GB" altLang="en-US" sz="1000">
              <a:solidFill>
                <a:srgbClr val="FFFFFF"/>
              </a:solidFill>
            </a:endParaRPr>
          </a:p>
        </p:txBody>
      </p:sp>
      <p:sp>
        <p:nvSpPr>
          <p:cNvPr id="410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fld id="{221A3D7C-F5A4-4078-ADDA-9573DEFDF834}" type="slidenum">
              <a:rPr lang="en-GB" altLang="en-US" sz="1800">
                <a:latin typeface="TUOS Stephenson" panose="02070503080000020004" pitchFamily="18" charset="0"/>
              </a:rPr>
              <a:pPr>
                <a:spcBef>
                  <a:spcPct val="0"/>
                </a:spcBef>
                <a:buFontTx/>
                <a:buNone/>
              </a:pPr>
              <a:t>2</a:t>
            </a:fld>
            <a:endParaRPr lang="en-GB" altLang="en-US" sz="1800">
              <a:latin typeface="TUOS Stephenson" panose="020705030800000200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8" name="Content Placeholder 7"/>
          <p:cNvSpPr>
            <a:spLocks noGrp="1"/>
          </p:cNvSpPr>
          <p:nvPr>
            <p:ph idx="1"/>
          </p:nvPr>
        </p:nvSpPr>
        <p:spPr/>
        <p:txBody>
          <a:bodyPr/>
          <a:lstStyle/>
          <a:p>
            <a:pPr eaLnBrk="1" hangingPunct="1"/>
            <a:r>
              <a:rPr lang="en-US" altLang="en-US" sz="2600" dirty="0">
                <a:solidFill>
                  <a:srgbClr val="0099FF"/>
                </a:solidFill>
              </a:rPr>
              <a:t>Background of the Study &amp; Problem Statement</a:t>
            </a:r>
          </a:p>
          <a:p>
            <a:pPr eaLnBrk="1" hangingPunct="1"/>
            <a:r>
              <a:rPr lang="en-US" altLang="en-US" sz="2600" dirty="0">
                <a:solidFill>
                  <a:srgbClr val="0099FF"/>
                </a:solidFill>
              </a:rPr>
              <a:t>Main Research Objectives &amp; Aims</a:t>
            </a:r>
          </a:p>
          <a:p>
            <a:pPr eaLnBrk="1" hangingPunct="1"/>
            <a:r>
              <a:rPr lang="en-US" altLang="en-US" sz="2600" dirty="0" smtClean="0">
                <a:solidFill>
                  <a:srgbClr val="0099FF"/>
                </a:solidFill>
              </a:rPr>
              <a:t>Research Method</a:t>
            </a:r>
            <a:endParaRPr lang="en-US" altLang="en-US" sz="2600" dirty="0">
              <a:solidFill>
                <a:srgbClr val="0099FF"/>
              </a:solidFill>
            </a:endParaRPr>
          </a:p>
          <a:p>
            <a:pPr eaLnBrk="1" hangingPunct="1"/>
            <a:r>
              <a:rPr lang="en-US" altLang="en-US" sz="2600" dirty="0" smtClean="0">
                <a:solidFill>
                  <a:srgbClr val="0099FF"/>
                </a:solidFill>
              </a:rPr>
              <a:t>Preliminary Findings</a:t>
            </a:r>
            <a:endParaRPr lang="en-US" altLang="en-US" sz="2600" dirty="0">
              <a:solidFill>
                <a:srgbClr val="0099FF"/>
              </a:solidFill>
            </a:endParaRPr>
          </a:p>
          <a:p>
            <a:pPr eaLnBrk="1" hangingPunct="1"/>
            <a:r>
              <a:rPr lang="en-US" altLang="en-US" sz="2600" dirty="0" smtClean="0">
                <a:solidFill>
                  <a:srgbClr val="0099FF"/>
                </a:solidFill>
              </a:rPr>
              <a:t>Further Researches</a:t>
            </a:r>
            <a:endParaRPr lang="en-US" altLang="en-US" sz="2600" dirty="0">
              <a:solidFill>
                <a:srgbClr val="0099FF"/>
              </a:solidFill>
            </a:endParaRPr>
          </a:p>
          <a:p>
            <a:endParaRPr lang="en-GB" sz="2600" dirty="0"/>
          </a:p>
        </p:txBody>
      </p:sp>
      <p:sp>
        <p:nvSpPr>
          <p:cNvPr id="9" name="Title 8"/>
          <p:cNvSpPr>
            <a:spLocks noGrp="1"/>
          </p:cNvSpPr>
          <p:nvPr>
            <p:ph type="title"/>
          </p:nvPr>
        </p:nvSpPr>
        <p:spPr/>
        <p:txBody>
          <a:bodyPr/>
          <a:lstStyle/>
          <a:p>
            <a:r>
              <a:rPr lang="en-GB" dirty="0" smtClean="0"/>
              <a:t>Contents</a:t>
            </a:r>
            <a:endParaRPr lang="en-GB" dirty="0"/>
          </a:p>
        </p:txBody>
      </p:sp>
    </p:spTree>
    <p:extLst>
      <p:ext uri="{BB962C8B-B14F-4D97-AF65-F5344CB8AC3E}">
        <p14:creationId xmlns:p14="http://schemas.microsoft.com/office/powerpoint/2010/main" val="37113309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Performance Indicators</a:t>
            </a:r>
            <a:endParaRPr lang="en-GB" dirty="0"/>
          </a:p>
        </p:txBody>
      </p:sp>
      <p:sp>
        <p:nvSpPr>
          <p:cNvPr id="3" name="Content Placeholder 2"/>
          <p:cNvSpPr>
            <a:spLocks noGrp="1"/>
          </p:cNvSpPr>
          <p:nvPr>
            <p:ph idx="1"/>
          </p:nvPr>
        </p:nvSpPr>
        <p:spPr>
          <a:xfrm>
            <a:off x="663575" y="2348880"/>
            <a:ext cx="7940873" cy="3733800"/>
          </a:xfrm>
        </p:spPr>
        <p:txBody>
          <a:bodyPr/>
          <a:lstStyle/>
          <a:p>
            <a:r>
              <a:rPr lang="en-GB" sz="2600" dirty="0"/>
              <a:t>Most of the </a:t>
            </a:r>
            <a:r>
              <a:rPr lang="en-GB" sz="2600" dirty="0" smtClean="0"/>
              <a:t>adopted measures </a:t>
            </a:r>
            <a:r>
              <a:rPr lang="en-GB" sz="2600" dirty="0"/>
              <a:t>are </a:t>
            </a:r>
            <a:r>
              <a:rPr lang="en-GB" sz="2600" b="1" dirty="0"/>
              <a:t>efficiency</a:t>
            </a:r>
            <a:r>
              <a:rPr lang="en-GB" sz="2600" dirty="0"/>
              <a:t> indicators</a:t>
            </a:r>
          </a:p>
          <a:p>
            <a:pPr lvl="1"/>
            <a:r>
              <a:rPr lang="en-GB" sz="2000" dirty="0"/>
              <a:t>Does this really help? Only one company takes track of Absolute emissions</a:t>
            </a:r>
          </a:p>
          <a:p>
            <a:r>
              <a:rPr lang="en-GB" sz="2600" dirty="0"/>
              <a:t>Only one company has developed an indicator which aims at measuring the </a:t>
            </a:r>
            <a:r>
              <a:rPr lang="en-GB" sz="2600" b="1" dirty="0" smtClean="0"/>
              <a:t>overall circularity</a:t>
            </a:r>
            <a:r>
              <a:rPr lang="en-GB" sz="2600" dirty="0" smtClean="0"/>
              <a:t> </a:t>
            </a:r>
            <a:r>
              <a:rPr lang="en-GB" sz="2600" dirty="0"/>
              <a:t>of its </a:t>
            </a:r>
            <a:r>
              <a:rPr lang="en-GB" sz="2600" dirty="0" smtClean="0"/>
              <a:t>products</a:t>
            </a:r>
            <a:endParaRPr lang="en-GB" sz="2600" dirty="0"/>
          </a:p>
          <a:p>
            <a:r>
              <a:rPr lang="en-GB" sz="2600" dirty="0"/>
              <a:t>Lack of reflection on social impacts</a:t>
            </a:r>
          </a:p>
          <a:p>
            <a:pPr marL="0" indent="0">
              <a:buNone/>
            </a:pPr>
            <a:endParaRPr lang="en-GB" sz="2000" dirty="0"/>
          </a:p>
          <a:p>
            <a:pPr marL="0" indent="0">
              <a:buNone/>
            </a:pPr>
            <a:endParaRPr lang="en-GB" sz="2000" dirty="0"/>
          </a:p>
          <a:p>
            <a:endParaRPr lang="en-GB" sz="2800" dirty="0"/>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smtClean="0"/>
              <a:t>© The University of Sheffield</a:t>
            </a:r>
            <a:endParaRPr lang="en-GB" altLang="en-US">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20</a:t>
            </a:fld>
            <a:endParaRPr lang="en-GB" altLang="en-US"/>
          </a:p>
        </p:txBody>
      </p:sp>
    </p:spTree>
    <p:extLst>
      <p:ext uri="{BB962C8B-B14F-4D97-AF65-F5344CB8AC3E}">
        <p14:creationId xmlns:p14="http://schemas.microsoft.com/office/powerpoint/2010/main" val="215796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An Initial Evaluation</a:t>
            </a:r>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smtClean="0"/>
              <a:t>© The University of Sheffield</a:t>
            </a:r>
            <a:endParaRPr lang="en-GB" altLang="en-US">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21</a:t>
            </a:fld>
            <a:endParaRPr lang="en-GB" altLang="en-US"/>
          </a:p>
        </p:txBody>
      </p:sp>
      <p:sp>
        <p:nvSpPr>
          <p:cNvPr id="7" name="Content Placeholder 2"/>
          <p:cNvSpPr>
            <a:spLocks noGrp="1"/>
          </p:cNvSpPr>
          <p:nvPr>
            <p:ph idx="1"/>
          </p:nvPr>
        </p:nvSpPr>
        <p:spPr/>
        <p:txBody>
          <a:bodyPr/>
          <a:lstStyle/>
          <a:p>
            <a:r>
              <a:rPr lang="en-GB" sz="2400" dirty="0" smtClean="0">
                <a:solidFill>
                  <a:srgbClr val="002060"/>
                </a:solidFill>
              </a:rPr>
              <a:t>Evaluating the extent to which companies are implementing CE practices</a:t>
            </a:r>
          </a:p>
          <a:p>
            <a:pPr lvl="1"/>
            <a:r>
              <a:rPr lang="en-GB" sz="1600" dirty="0" smtClean="0"/>
              <a:t>No Implementation</a:t>
            </a:r>
          </a:p>
          <a:p>
            <a:pPr lvl="1"/>
            <a:r>
              <a:rPr lang="en-GB" sz="1600" dirty="0" smtClean="0"/>
              <a:t>Exploratory </a:t>
            </a:r>
            <a:r>
              <a:rPr lang="en-GB" sz="1600" dirty="0"/>
              <a:t>and conceptual (CE practices just mentioned as an aspiration)</a:t>
            </a:r>
          </a:p>
          <a:p>
            <a:pPr lvl="1"/>
            <a:r>
              <a:rPr lang="en-GB" sz="1600" dirty="0"/>
              <a:t>Testing (R&amp;D activities are being conducted)</a:t>
            </a:r>
          </a:p>
          <a:p>
            <a:pPr lvl="1"/>
            <a:r>
              <a:rPr lang="en-GB" sz="1600" dirty="0"/>
              <a:t>Early Implementation (Some evidence of adoption in some product/service lines)</a:t>
            </a:r>
          </a:p>
          <a:p>
            <a:pPr lvl="1"/>
            <a:r>
              <a:rPr lang="en-GB" sz="1600" dirty="0"/>
              <a:t>Company-wide implementation</a:t>
            </a:r>
          </a:p>
          <a:p>
            <a:r>
              <a:rPr lang="en-GB" sz="2400" dirty="0" smtClean="0">
                <a:solidFill>
                  <a:srgbClr val="002060"/>
                </a:solidFill>
              </a:rPr>
              <a:t>Measuring a simplistic Circular Economy score</a:t>
            </a:r>
          </a:p>
        </p:txBody>
      </p:sp>
    </p:spTree>
    <p:extLst>
      <p:ext uri="{BB962C8B-B14F-4D97-AF65-F5344CB8AC3E}">
        <p14:creationId xmlns:p14="http://schemas.microsoft.com/office/powerpoint/2010/main" val="224648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fade">
                                      <p:cBhvr>
                                        <p:cTn id="16" dur="500"/>
                                        <p:tgtEl>
                                          <p:spTgt spid="7">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fade">
                                      <p:cBhvr>
                                        <p:cTn id="19" dur="500"/>
                                        <p:tgtEl>
                                          <p:spTgt spid="7">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fade">
                                      <p:cBhvr>
                                        <p:cTn id="22" dur="500"/>
                                        <p:tgtEl>
                                          <p:spTgt spid="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Effect transition="in" filter="fade">
                                      <p:cBhvr>
                                        <p:cTn id="27" dur="500"/>
                                        <p:tgtEl>
                                          <p:spTgt spid="7">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7">
                                            <p:txEl>
                                              <p:pRg st="1" end="1"/>
                                            </p:txEl>
                                          </p:spTgt>
                                        </p:tgtEl>
                                        <p:attrNameLst>
                                          <p:attrName>style.visibility</p:attrName>
                                        </p:attrNameLst>
                                      </p:cBhvr>
                                      <p:to>
                                        <p:strVal val="hidden"/>
                                      </p:to>
                                    </p:set>
                                  </p:childTnLst>
                                </p:cTn>
                              </p:par>
                              <p:par>
                                <p:cTn id="34" presetID="1" presetClass="exit" presetSubtype="0" fill="hold" grpId="1" nodeType="withEffect">
                                  <p:stCondLst>
                                    <p:cond delay="0"/>
                                  </p:stCondLst>
                                  <p:childTnLst>
                                    <p:set>
                                      <p:cBhvr>
                                        <p:cTn id="35" dur="1" fill="hold">
                                          <p:stCondLst>
                                            <p:cond delay="0"/>
                                          </p:stCondLst>
                                        </p:cTn>
                                        <p:tgtEl>
                                          <p:spTgt spid="7">
                                            <p:txEl>
                                              <p:pRg st="2" end="2"/>
                                            </p:txEl>
                                          </p:spTgt>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7">
                                            <p:txEl>
                                              <p:pRg st="3" end="3"/>
                                            </p:txEl>
                                          </p:spTgt>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7">
                                            <p:txEl>
                                              <p:pRg st="4" end="4"/>
                                            </p:txEl>
                                          </p:spTgt>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7">
                                            <p:txEl>
                                              <p:pRg st="5" end="5"/>
                                            </p:txEl>
                                          </p:spTgt>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grpId="1" nodeType="clickEffect">
                                  <p:stCondLst>
                                    <p:cond delay="0"/>
                                  </p:stCondLst>
                                  <p:childTnLst>
                                    <p:set>
                                      <p:cBhvr>
                                        <p:cTn id="45" dur="1" fill="hold">
                                          <p:stCondLst>
                                            <p:cond delay="0"/>
                                          </p:stCondLst>
                                        </p:cTn>
                                        <p:tgtEl>
                                          <p:spTgt spid="7">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7" grpId="1"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944743945"/>
              </p:ext>
            </p:extLst>
          </p:nvPr>
        </p:nvGraphicFramePr>
        <p:xfrm>
          <a:off x="755576" y="2133600"/>
          <a:ext cx="6480721" cy="3969349"/>
        </p:xfrm>
        <a:graphic>
          <a:graphicData uri="http://schemas.openxmlformats.org/drawingml/2006/table">
            <a:tbl>
              <a:tblPr/>
              <a:tblGrid>
                <a:gridCol w="1793620">
                  <a:extLst>
                    <a:ext uri="{9D8B030D-6E8A-4147-A177-3AD203B41FA5}">
                      <a16:colId xmlns:a16="http://schemas.microsoft.com/office/drawing/2014/main" val="671809475"/>
                    </a:ext>
                  </a:extLst>
                </a:gridCol>
                <a:gridCol w="964494">
                  <a:extLst>
                    <a:ext uri="{9D8B030D-6E8A-4147-A177-3AD203B41FA5}">
                      <a16:colId xmlns:a16="http://schemas.microsoft.com/office/drawing/2014/main" val="3163956584"/>
                    </a:ext>
                  </a:extLst>
                </a:gridCol>
                <a:gridCol w="609154">
                  <a:extLst>
                    <a:ext uri="{9D8B030D-6E8A-4147-A177-3AD203B41FA5}">
                      <a16:colId xmlns:a16="http://schemas.microsoft.com/office/drawing/2014/main" val="2857417067"/>
                    </a:ext>
                  </a:extLst>
                </a:gridCol>
                <a:gridCol w="524549">
                  <a:extLst>
                    <a:ext uri="{9D8B030D-6E8A-4147-A177-3AD203B41FA5}">
                      <a16:colId xmlns:a16="http://schemas.microsoft.com/office/drawing/2014/main" val="913977381"/>
                    </a:ext>
                  </a:extLst>
                </a:gridCol>
                <a:gridCol w="642996">
                  <a:extLst>
                    <a:ext uri="{9D8B030D-6E8A-4147-A177-3AD203B41FA5}">
                      <a16:colId xmlns:a16="http://schemas.microsoft.com/office/drawing/2014/main" val="153867493"/>
                    </a:ext>
                  </a:extLst>
                </a:gridCol>
                <a:gridCol w="1015256">
                  <a:extLst>
                    <a:ext uri="{9D8B030D-6E8A-4147-A177-3AD203B41FA5}">
                      <a16:colId xmlns:a16="http://schemas.microsoft.com/office/drawing/2014/main" val="713228143"/>
                    </a:ext>
                  </a:extLst>
                </a:gridCol>
                <a:gridCol w="930652">
                  <a:extLst>
                    <a:ext uri="{9D8B030D-6E8A-4147-A177-3AD203B41FA5}">
                      <a16:colId xmlns:a16="http://schemas.microsoft.com/office/drawing/2014/main" val="1520064815"/>
                    </a:ext>
                  </a:extLst>
                </a:gridCol>
              </a:tblGrid>
              <a:tr h="812623">
                <a:tc>
                  <a:txBody>
                    <a:bodyPr/>
                    <a:lstStyle/>
                    <a:p>
                      <a:pPr algn="ctr" fontAlgn="ctr"/>
                      <a:r>
                        <a:rPr lang="en-GB" sz="1200" b="1" i="0" u="none" strike="noStrike">
                          <a:solidFill>
                            <a:srgbClr val="000000"/>
                          </a:solidFill>
                          <a:effectLst/>
                          <a:latin typeface="Times New Roman" panose="02020603050405020304" pitchFamily="18" charset="0"/>
                        </a:rPr>
                        <a:t>Company name</a:t>
                      </a:r>
                    </a:p>
                  </a:txBody>
                  <a:tcPr marL="0" marR="0" marT="0" marB="0" anchor="ctr">
                    <a:lnL>
                      <a:noFill/>
                    </a:lnL>
                    <a:lnR>
                      <a:noFill/>
                    </a:lnR>
                    <a:lnT>
                      <a:noFill/>
                    </a:lnT>
                    <a:lnB>
                      <a:noFill/>
                    </a:lnB>
                    <a:solidFill>
                      <a:srgbClr val="FFFFFF"/>
                    </a:solidFill>
                  </a:tcPr>
                </a:tc>
                <a:tc>
                  <a:txBody>
                    <a:bodyPr/>
                    <a:lstStyle/>
                    <a:p>
                      <a:pPr algn="ctr" fontAlgn="ctr"/>
                      <a:r>
                        <a:rPr lang="en-GB" sz="1200" b="1" i="0" u="none" strike="noStrike">
                          <a:solidFill>
                            <a:srgbClr val="000000"/>
                          </a:solidFill>
                          <a:effectLst/>
                          <a:latin typeface="Times New Roman" panose="02020603050405020304" pitchFamily="18" charset="0"/>
                        </a:rPr>
                        <a:t>Reduce</a:t>
                      </a:r>
                    </a:p>
                  </a:txBody>
                  <a:tcPr marL="0" marR="0" marT="0" marB="0" anchor="ctr">
                    <a:lnL>
                      <a:noFill/>
                    </a:lnL>
                    <a:lnR>
                      <a:noFill/>
                    </a:lnR>
                    <a:lnT>
                      <a:noFill/>
                    </a:lnT>
                    <a:lnB>
                      <a:noFill/>
                    </a:lnB>
                    <a:solidFill>
                      <a:srgbClr val="FFFFFF"/>
                    </a:solidFill>
                  </a:tcPr>
                </a:tc>
                <a:tc>
                  <a:txBody>
                    <a:bodyPr/>
                    <a:lstStyle/>
                    <a:p>
                      <a:pPr algn="ctr" fontAlgn="ctr"/>
                      <a:r>
                        <a:rPr lang="en-GB" sz="1200" b="1" i="0" u="none" strike="noStrike">
                          <a:solidFill>
                            <a:srgbClr val="000000"/>
                          </a:solidFill>
                          <a:effectLst/>
                          <a:latin typeface="Times New Roman" panose="02020603050405020304" pitchFamily="18" charset="0"/>
                        </a:rPr>
                        <a:t>Reuse</a:t>
                      </a:r>
                    </a:p>
                  </a:txBody>
                  <a:tcPr marL="0" marR="0" marT="0" marB="0" anchor="ctr">
                    <a:lnL>
                      <a:noFill/>
                    </a:lnL>
                    <a:lnR>
                      <a:noFill/>
                    </a:lnR>
                    <a:lnT>
                      <a:noFill/>
                    </a:lnT>
                    <a:lnB>
                      <a:noFill/>
                    </a:lnB>
                    <a:solidFill>
                      <a:srgbClr val="FFFFFF"/>
                    </a:solidFill>
                  </a:tcPr>
                </a:tc>
                <a:tc>
                  <a:txBody>
                    <a:bodyPr/>
                    <a:lstStyle/>
                    <a:p>
                      <a:pPr algn="ctr" fontAlgn="ctr"/>
                      <a:r>
                        <a:rPr lang="en-GB" sz="1200" b="1" i="0" u="none" strike="noStrike">
                          <a:solidFill>
                            <a:srgbClr val="000000"/>
                          </a:solidFill>
                          <a:effectLst/>
                          <a:latin typeface="Times New Roman" panose="02020603050405020304" pitchFamily="18" charset="0"/>
                        </a:rPr>
                        <a:t>Recycle</a:t>
                      </a:r>
                    </a:p>
                  </a:txBody>
                  <a:tcPr marL="0" marR="0" marT="0" marB="0" anchor="ctr">
                    <a:lnL>
                      <a:noFill/>
                    </a:lnL>
                    <a:lnR>
                      <a:noFill/>
                    </a:lnR>
                    <a:lnT>
                      <a:noFill/>
                    </a:lnT>
                    <a:lnB>
                      <a:noFill/>
                    </a:lnB>
                    <a:solidFill>
                      <a:srgbClr val="FFFFFF"/>
                    </a:solidFill>
                  </a:tcPr>
                </a:tc>
                <a:tc>
                  <a:txBody>
                    <a:bodyPr/>
                    <a:lstStyle/>
                    <a:p>
                      <a:pPr algn="ctr" fontAlgn="ctr"/>
                      <a:r>
                        <a:rPr lang="en-GB" sz="1200" b="1" i="0" u="none" strike="noStrike">
                          <a:solidFill>
                            <a:srgbClr val="000000"/>
                          </a:solidFill>
                          <a:effectLst/>
                          <a:latin typeface="Times New Roman" panose="02020603050405020304" pitchFamily="18" charset="0"/>
                        </a:rPr>
                        <a:t>Recover</a:t>
                      </a:r>
                    </a:p>
                  </a:txBody>
                  <a:tcPr marL="0" marR="0" marT="0" marB="0" anchor="ctr">
                    <a:lnL>
                      <a:noFill/>
                    </a:lnL>
                    <a:lnR>
                      <a:noFill/>
                    </a:lnR>
                    <a:lnT>
                      <a:noFill/>
                    </a:lnT>
                    <a:lnB>
                      <a:noFill/>
                    </a:lnB>
                    <a:solidFill>
                      <a:srgbClr val="FFFFFF"/>
                    </a:solidFill>
                  </a:tcPr>
                </a:tc>
                <a:tc>
                  <a:txBody>
                    <a:bodyPr/>
                    <a:lstStyle/>
                    <a:p>
                      <a:pPr algn="ctr" fontAlgn="ctr"/>
                      <a:r>
                        <a:rPr lang="en-GB" sz="1200" b="1" i="0" u="none" strike="noStrike">
                          <a:solidFill>
                            <a:srgbClr val="000000"/>
                          </a:solidFill>
                          <a:effectLst/>
                          <a:latin typeface="Times New Roman" panose="02020603050405020304" pitchFamily="18" charset="0"/>
                        </a:rPr>
                        <a:t>Renewable Energy &amp; Resource Efficiency</a:t>
                      </a:r>
                    </a:p>
                  </a:txBody>
                  <a:tcPr marL="0" marR="0" marT="0" marB="0" anchor="ctr">
                    <a:lnL>
                      <a:noFill/>
                    </a:lnL>
                    <a:lnR>
                      <a:noFill/>
                    </a:lnR>
                    <a:lnT>
                      <a:noFill/>
                    </a:lnT>
                    <a:lnB>
                      <a:noFill/>
                    </a:lnB>
                    <a:solidFill>
                      <a:srgbClr val="FFFFFF"/>
                    </a:solidFill>
                  </a:tcPr>
                </a:tc>
                <a:tc>
                  <a:txBody>
                    <a:bodyPr/>
                    <a:lstStyle/>
                    <a:p>
                      <a:pPr algn="ctr" fontAlgn="ctr"/>
                      <a:r>
                        <a:rPr lang="en-GB" sz="1200" b="1" i="0" u="none" strike="noStrike" dirty="0">
                          <a:solidFill>
                            <a:srgbClr val="000000"/>
                          </a:solidFill>
                          <a:effectLst/>
                          <a:latin typeface="Times New Roman" panose="02020603050405020304" pitchFamily="18" charset="0"/>
                        </a:rPr>
                        <a:t>Total score</a:t>
                      </a:r>
                    </a:p>
                  </a:txBody>
                  <a:tcPr marL="0" marR="0" marT="0" marB="0" anchor="ctr">
                    <a:lnL>
                      <a:noFill/>
                    </a:lnL>
                    <a:lnR>
                      <a:noFill/>
                    </a:lnR>
                    <a:lnT>
                      <a:noFill/>
                    </a:lnT>
                    <a:lnB>
                      <a:noFill/>
                    </a:lnB>
                    <a:solidFill>
                      <a:srgbClr val="FFFFFF"/>
                    </a:solidFill>
                  </a:tcPr>
                </a:tc>
                <a:extLst>
                  <a:ext uri="{0D108BD9-81ED-4DB2-BD59-A6C34878D82A}">
                    <a16:rowId xmlns:a16="http://schemas.microsoft.com/office/drawing/2014/main" val="3593056428"/>
                  </a:ext>
                </a:extLst>
              </a:tr>
              <a:tr h="250038">
                <a:tc>
                  <a:txBody>
                    <a:bodyPr/>
                    <a:lstStyle/>
                    <a:p>
                      <a:pPr algn="l" fontAlgn="ctr"/>
                      <a:r>
                        <a:rPr lang="en-GB" sz="1400" b="1" i="0" u="none" strike="noStrike" dirty="0">
                          <a:solidFill>
                            <a:srgbClr val="000000"/>
                          </a:solidFill>
                          <a:effectLst/>
                          <a:latin typeface="Times New Roman" panose="02020603050405020304" pitchFamily="18" charset="0"/>
                        </a:rPr>
                        <a:t>Carrefour</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b"/>
                      <a:r>
                        <a:rPr lang="en-GB" sz="1200" b="1" i="0" u="none" strike="noStrike">
                          <a:solidFill>
                            <a:srgbClr val="000000"/>
                          </a:solidFill>
                          <a:effectLst/>
                          <a:latin typeface="Garamond" panose="02020404030301010803" pitchFamily="18" charset="0"/>
                        </a:rPr>
                        <a:t>20</a:t>
                      </a:r>
                    </a:p>
                  </a:txBody>
                  <a:tcPr marL="0" marR="0" marT="0" marB="0" anchor="b">
                    <a:lnL>
                      <a:noFill/>
                    </a:lnL>
                    <a:lnR>
                      <a:noFill/>
                    </a:lnR>
                    <a:lnT>
                      <a:noFill/>
                    </a:lnT>
                    <a:lnB>
                      <a:noFill/>
                    </a:lnB>
                    <a:solidFill>
                      <a:srgbClr val="C6E0B4"/>
                    </a:solidFill>
                  </a:tcPr>
                </a:tc>
                <a:extLst>
                  <a:ext uri="{0D108BD9-81ED-4DB2-BD59-A6C34878D82A}">
                    <a16:rowId xmlns:a16="http://schemas.microsoft.com/office/drawing/2014/main" val="3502244674"/>
                  </a:ext>
                </a:extLst>
              </a:tr>
              <a:tr h="242224">
                <a:tc>
                  <a:txBody>
                    <a:bodyPr/>
                    <a:lstStyle/>
                    <a:p>
                      <a:pPr algn="l" fontAlgn="ctr"/>
                      <a:r>
                        <a:rPr lang="en-GB" sz="1400" b="1" i="0" u="none" strike="noStrike" dirty="0">
                          <a:solidFill>
                            <a:srgbClr val="000000"/>
                          </a:solidFill>
                          <a:effectLst/>
                          <a:latin typeface="Times New Roman" panose="02020603050405020304" pitchFamily="18" charset="0"/>
                        </a:rPr>
                        <a:t>PSA</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b"/>
                      <a:r>
                        <a:rPr lang="en-GB" sz="1200" b="1" i="0" u="none" strike="noStrike">
                          <a:solidFill>
                            <a:srgbClr val="000000"/>
                          </a:solidFill>
                          <a:effectLst/>
                          <a:latin typeface="Garamond" panose="02020404030301010803" pitchFamily="18" charset="0"/>
                        </a:rPr>
                        <a:t>20</a:t>
                      </a:r>
                    </a:p>
                  </a:txBody>
                  <a:tcPr marL="0" marR="0" marT="0" marB="0" anchor="b">
                    <a:lnL>
                      <a:noFill/>
                    </a:lnL>
                    <a:lnR>
                      <a:noFill/>
                    </a:lnR>
                    <a:lnT>
                      <a:noFill/>
                    </a:lnT>
                    <a:lnB>
                      <a:noFill/>
                    </a:lnB>
                    <a:solidFill>
                      <a:srgbClr val="C6E0B4"/>
                    </a:solidFill>
                  </a:tcPr>
                </a:tc>
                <a:extLst>
                  <a:ext uri="{0D108BD9-81ED-4DB2-BD59-A6C34878D82A}">
                    <a16:rowId xmlns:a16="http://schemas.microsoft.com/office/drawing/2014/main" val="796962966"/>
                  </a:ext>
                </a:extLst>
              </a:tr>
              <a:tr h="242224">
                <a:tc>
                  <a:txBody>
                    <a:bodyPr/>
                    <a:lstStyle/>
                    <a:p>
                      <a:pPr algn="l" fontAlgn="ctr"/>
                      <a:r>
                        <a:rPr lang="en-GB" sz="1400" b="1" i="0" u="none" strike="noStrike" dirty="0">
                          <a:solidFill>
                            <a:srgbClr val="000000"/>
                          </a:solidFill>
                          <a:effectLst/>
                          <a:latin typeface="Times New Roman" panose="02020603050405020304" pitchFamily="18" charset="0"/>
                        </a:rPr>
                        <a:t>EXOR Group (FCA)</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2</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b"/>
                      <a:r>
                        <a:rPr lang="en-GB" sz="1200" b="1" i="0" u="none" strike="noStrike">
                          <a:solidFill>
                            <a:srgbClr val="000000"/>
                          </a:solidFill>
                          <a:effectLst/>
                          <a:latin typeface="Garamond" panose="02020404030301010803" pitchFamily="18" charset="0"/>
                        </a:rPr>
                        <a:t>18</a:t>
                      </a:r>
                    </a:p>
                  </a:txBody>
                  <a:tcPr marL="0" marR="0" marT="0" marB="0" anchor="b">
                    <a:lnL>
                      <a:noFill/>
                    </a:lnL>
                    <a:lnR>
                      <a:noFill/>
                    </a:lnR>
                    <a:lnT>
                      <a:noFill/>
                    </a:lnT>
                    <a:lnB>
                      <a:noFill/>
                    </a:lnB>
                    <a:solidFill>
                      <a:srgbClr val="C6E0B4"/>
                    </a:solidFill>
                  </a:tcPr>
                </a:tc>
                <a:extLst>
                  <a:ext uri="{0D108BD9-81ED-4DB2-BD59-A6C34878D82A}">
                    <a16:rowId xmlns:a16="http://schemas.microsoft.com/office/drawing/2014/main" val="77863613"/>
                  </a:ext>
                </a:extLst>
              </a:tr>
              <a:tr h="242224">
                <a:tc>
                  <a:txBody>
                    <a:bodyPr/>
                    <a:lstStyle/>
                    <a:p>
                      <a:pPr algn="l" fontAlgn="ctr"/>
                      <a:r>
                        <a:rPr lang="en-GB" sz="1400" b="1" i="0" u="none" strike="noStrike" dirty="0">
                          <a:solidFill>
                            <a:srgbClr val="000000"/>
                          </a:solidFill>
                          <a:effectLst/>
                          <a:latin typeface="Times New Roman" panose="02020603050405020304" pitchFamily="18" charset="0"/>
                        </a:rPr>
                        <a:t>BNP Paribas</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b"/>
                      <a:r>
                        <a:rPr lang="en-GB" sz="1200" b="1" i="0" u="none" strike="noStrike">
                          <a:solidFill>
                            <a:srgbClr val="000000"/>
                          </a:solidFill>
                          <a:effectLst/>
                          <a:latin typeface="Garamond" panose="02020404030301010803" pitchFamily="18" charset="0"/>
                        </a:rPr>
                        <a:t>16</a:t>
                      </a:r>
                    </a:p>
                  </a:txBody>
                  <a:tcPr marL="0" marR="0" marT="0" marB="0" anchor="b">
                    <a:lnL>
                      <a:noFill/>
                    </a:lnL>
                    <a:lnR>
                      <a:noFill/>
                    </a:lnR>
                    <a:lnT>
                      <a:noFill/>
                    </a:lnT>
                    <a:lnB>
                      <a:noFill/>
                    </a:lnB>
                    <a:solidFill>
                      <a:srgbClr val="C6E0B4"/>
                    </a:solidFill>
                  </a:tcPr>
                </a:tc>
                <a:extLst>
                  <a:ext uri="{0D108BD9-81ED-4DB2-BD59-A6C34878D82A}">
                    <a16:rowId xmlns:a16="http://schemas.microsoft.com/office/drawing/2014/main" val="335373126"/>
                  </a:ext>
                </a:extLst>
              </a:tr>
              <a:tr h="242224">
                <a:tc>
                  <a:txBody>
                    <a:bodyPr/>
                    <a:lstStyle/>
                    <a:p>
                      <a:pPr algn="l" fontAlgn="ctr"/>
                      <a:r>
                        <a:rPr lang="en-GB" sz="1400" b="1" i="0" u="none" strike="noStrike" dirty="0">
                          <a:solidFill>
                            <a:srgbClr val="000000"/>
                          </a:solidFill>
                          <a:effectLst/>
                          <a:latin typeface="Times New Roman" panose="02020603050405020304" pitchFamily="18" charset="0"/>
                        </a:rPr>
                        <a:t>BMW Group</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b"/>
                      <a:r>
                        <a:rPr lang="en-GB" sz="1200" b="1" i="0" u="none" strike="noStrike">
                          <a:solidFill>
                            <a:srgbClr val="000000"/>
                          </a:solidFill>
                          <a:effectLst/>
                          <a:latin typeface="Garamond" panose="02020404030301010803" pitchFamily="18" charset="0"/>
                        </a:rPr>
                        <a:t>16</a:t>
                      </a:r>
                    </a:p>
                  </a:txBody>
                  <a:tcPr marL="0" marR="0" marT="0" marB="0" anchor="b">
                    <a:lnL>
                      <a:noFill/>
                    </a:lnL>
                    <a:lnR>
                      <a:noFill/>
                    </a:lnR>
                    <a:lnT>
                      <a:noFill/>
                    </a:lnT>
                    <a:lnB>
                      <a:noFill/>
                    </a:lnB>
                    <a:solidFill>
                      <a:srgbClr val="C6E0B4"/>
                    </a:solidFill>
                  </a:tcPr>
                </a:tc>
                <a:extLst>
                  <a:ext uri="{0D108BD9-81ED-4DB2-BD59-A6C34878D82A}">
                    <a16:rowId xmlns:a16="http://schemas.microsoft.com/office/drawing/2014/main" val="4281732907"/>
                  </a:ext>
                </a:extLst>
              </a:tr>
              <a:tr h="242224">
                <a:tc>
                  <a:txBody>
                    <a:bodyPr/>
                    <a:lstStyle/>
                    <a:p>
                      <a:pPr algn="l" fontAlgn="ctr"/>
                      <a:r>
                        <a:rPr lang="en-GB" sz="1400" b="1" i="0" u="none" strike="noStrike" dirty="0">
                          <a:solidFill>
                            <a:srgbClr val="000000"/>
                          </a:solidFill>
                          <a:effectLst/>
                          <a:latin typeface="Times New Roman" panose="02020603050405020304" pitchFamily="18" charset="0"/>
                        </a:rPr>
                        <a:t>Deutsche Telekom</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C6E0B4"/>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C6E0B4"/>
                    </a:solidFill>
                  </a:tcPr>
                </a:tc>
                <a:tc>
                  <a:txBody>
                    <a:bodyPr/>
                    <a:lstStyle/>
                    <a:p>
                      <a:pPr algn="ctr" fontAlgn="b"/>
                      <a:r>
                        <a:rPr lang="en-GB" sz="1200" b="1" i="0" u="none" strike="noStrike">
                          <a:solidFill>
                            <a:srgbClr val="000000"/>
                          </a:solidFill>
                          <a:effectLst/>
                          <a:latin typeface="Garamond" panose="02020404030301010803" pitchFamily="18" charset="0"/>
                        </a:rPr>
                        <a:t>16</a:t>
                      </a:r>
                    </a:p>
                  </a:txBody>
                  <a:tcPr marL="0" marR="0" marT="0" marB="0" anchor="b">
                    <a:lnL>
                      <a:noFill/>
                    </a:lnL>
                    <a:lnR>
                      <a:noFill/>
                    </a:lnR>
                    <a:lnT>
                      <a:noFill/>
                    </a:lnT>
                    <a:lnB>
                      <a:noFill/>
                    </a:lnB>
                    <a:solidFill>
                      <a:srgbClr val="C6E0B4"/>
                    </a:solidFill>
                  </a:tcPr>
                </a:tc>
                <a:extLst>
                  <a:ext uri="{0D108BD9-81ED-4DB2-BD59-A6C34878D82A}">
                    <a16:rowId xmlns:a16="http://schemas.microsoft.com/office/drawing/2014/main" val="1605838669"/>
                  </a:ext>
                </a:extLst>
              </a:tr>
              <a:tr h="242224">
                <a:tc>
                  <a:txBody>
                    <a:bodyPr/>
                    <a:lstStyle/>
                    <a:p>
                      <a:pPr algn="l" fontAlgn="ctr"/>
                      <a:r>
                        <a:rPr lang="en-GB" sz="1400" b="1" i="0" u="none" strike="noStrike" dirty="0">
                          <a:solidFill>
                            <a:srgbClr val="000000"/>
                          </a:solidFill>
                          <a:effectLst/>
                          <a:latin typeface="Times New Roman" panose="02020603050405020304" pitchFamily="18" charset="0"/>
                        </a:rPr>
                        <a:t> </a:t>
                      </a:r>
                    </a:p>
                  </a:txBody>
                  <a:tcPr marL="0" marR="0" marT="0" marB="0" anchor="ctr">
                    <a:lnL>
                      <a:noFill/>
                    </a:lnL>
                    <a:lnR>
                      <a:noFill/>
                    </a:lnR>
                    <a:lnT>
                      <a:noFill/>
                    </a:lnT>
                    <a:lnB>
                      <a:noFill/>
                    </a:lnB>
                    <a:solidFill>
                      <a:srgbClr val="FFFFFF"/>
                    </a:solidFill>
                  </a:tcPr>
                </a:tc>
                <a:tc>
                  <a:txBody>
                    <a:bodyPr/>
                    <a:lstStyle/>
                    <a:p>
                      <a:pPr algn="ctr" fontAlgn="ctr"/>
                      <a:r>
                        <a:rPr lang="en-GB" sz="900" b="0" i="0" u="none" strike="noStrike">
                          <a:solidFill>
                            <a:srgbClr val="000000"/>
                          </a:solidFill>
                          <a:effectLst/>
                          <a:latin typeface="Times New Roman" panose="02020603050405020304" pitchFamily="18" charset="0"/>
                        </a:rPr>
                        <a:t> </a:t>
                      </a:r>
                    </a:p>
                  </a:txBody>
                  <a:tcPr marL="0" marR="0" marT="0" marB="0" anchor="ctr">
                    <a:lnL>
                      <a:noFill/>
                    </a:lnL>
                    <a:lnR>
                      <a:noFill/>
                    </a:lnR>
                    <a:lnT>
                      <a:noFill/>
                    </a:lnT>
                    <a:lnB>
                      <a:noFill/>
                    </a:lnB>
                    <a:solidFill>
                      <a:srgbClr val="FFFFFF"/>
                    </a:solidFill>
                  </a:tcPr>
                </a:tc>
                <a:tc>
                  <a:txBody>
                    <a:bodyPr/>
                    <a:lstStyle/>
                    <a:p>
                      <a:pPr algn="ctr" fontAlgn="ctr"/>
                      <a:r>
                        <a:rPr lang="en-GB" sz="900" b="0" i="0" u="none" strike="noStrike">
                          <a:solidFill>
                            <a:srgbClr val="000000"/>
                          </a:solidFill>
                          <a:effectLst/>
                          <a:latin typeface="Times New Roman" panose="02020603050405020304" pitchFamily="18" charset="0"/>
                        </a:rPr>
                        <a:t>[...]</a:t>
                      </a:r>
                    </a:p>
                  </a:txBody>
                  <a:tcPr marL="0" marR="0" marT="0" marB="0" anchor="ctr">
                    <a:lnL>
                      <a:noFill/>
                    </a:lnL>
                    <a:lnR>
                      <a:noFill/>
                    </a:lnR>
                    <a:lnT>
                      <a:noFill/>
                    </a:lnT>
                    <a:lnB>
                      <a:noFill/>
                    </a:lnB>
                    <a:solidFill>
                      <a:srgbClr val="FFFFFF"/>
                    </a:solidFill>
                  </a:tcPr>
                </a:tc>
                <a:tc>
                  <a:txBody>
                    <a:bodyPr/>
                    <a:lstStyle/>
                    <a:p>
                      <a:pPr algn="ctr" fontAlgn="ctr"/>
                      <a:r>
                        <a:rPr lang="en-GB" sz="900" b="0" i="0" u="none" strike="noStrike">
                          <a:solidFill>
                            <a:srgbClr val="000000"/>
                          </a:solidFill>
                          <a:effectLst/>
                          <a:latin typeface="Times New Roman" panose="02020603050405020304" pitchFamily="18" charset="0"/>
                        </a:rPr>
                        <a:t> </a:t>
                      </a:r>
                    </a:p>
                  </a:txBody>
                  <a:tcPr marL="0" marR="0" marT="0" marB="0" anchor="ctr">
                    <a:lnL>
                      <a:noFill/>
                    </a:lnL>
                    <a:lnR>
                      <a:noFill/>
                    </a:lnR>
                    <a:lnT>
                      <a:noFill/>
                    </a:lnT>
                    <a:lnB>
                      <a:noFill/>
                    </a:lnB>
                    <a:solidFill>
                      <a:srgbClr val="FFFFFF"/>
                    </a:solidFill>
                  </a:tcPr>
                </a:tc>
                <a:tc>
                  <a:txBody>
                    <a:bodyPr/>
                    <a:lstStyle/>
                    <a:p>
                      <a:pPr algn="ctr" fontAlgn="ctr"/>
                      <a:r>
                        <a:rPr lang="en-GB" sz="900" b="0" i="0" u="none" strike="noStrike">
                          <a:solidFill>
                            <a:srgbClr val="000000"/>
                          </a:solidFill>
                          <a:effectLst/>
                          <a:latin typeface="Times New Roman" panose="02020603050405020304" pitchFamily="18" charset="0"/>
                        </a:rPr>
                        <a:t> </a:t>
                      </a:r>
                    </a:p>
                  </a:txBody>
                  <a:tcPr marL="0" marR="0" marT="0" marB="0" anchor="ctr">
                    <a:lnL>
                      <a:noFill/>
                    </a:lnL>
                    <a:lnR>
                      <a:noFill/>
                    </a:lnR>
                    <a:lnT>
                      <a:noFill/>
                    </a:lnT>
                    <a:lnB>
                      <a:noFill/>
                    </a:lnB>
                    <a:solidFill>
                      <a:srgbClr val="FFFFFF"/>
                    </a:solidFill>
                  </a:tcPr>
                </a:tc>
                <a:tc>
                  <a:txBody>
                    <a:bodyPr/>
                    <a:lstStyle/>
                    <a:p>
                      <a:pPr algn="ctr" fontAlgn="ctr"/>
                      <a:r>
                        <a:rPr lang="en-GB" sz="900" b="0" i="0" u="none" strike="noStrike">
                          <a:solidFill>
                            <a:srgbClr val="000000"/>
                          </a:solidFill>
                          <a:effectLst/>
                          <a:latin typeface="Times New Roman" panose="02020603050405020304" pitchFamily="18" charset="0"/>
                        </a:rPr>
                        <a:t> </a:t>
                      </a:r>
                    </a:p>
                  </a:txBody>
                  <a:tcPr marL="0" marR="0" marT="0" marB="0" anchor="ctr">
                    <a:lnL>
                      <a:noFill/>
                    </a:lnL>
                    <a:lnR>
                      <a:noFill/>
                    </a:lnR>
                    <a:lnT>
                      <a:noFill/>
                    </a:lnT>
                    <a:lnB>
                      <a:noFill/>
                    </a:lnB>
                    <a:solidFill>
                      <a:srgbClr val="FFFFFF"/>
                    </a:solidFill>
                  </a:tcPr>
                </a:tc>
                <a:tc>
                  <a:txBody>
                    <a:bodyPr/>
                    <a:lstStyle/>
                    <a:p>
                      <a:pPr algn="ctr" fontAlgn="b"/>
                      <a:r>
                        <a:rPr lang="en-GB" sz="1200" b="1" i="0" u="none" strike="noStrike">
                          <a:solidFill>
                            <a:srgbClr val="000000"/>
                          </a:solidFill>
                          <a:effectLst/>
                          <a:latin typeface="Garamond" panose="02020404030301010803" pitchFamily="18" charset="0"/>
                        </a:rPr>
                        <a:t>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827971216"/>
                  </a:ext>
                </a:extLst>
              </a:tr>
              <a:tr h="242224">
                <a:tc>
                  <a:txBody>
                    <a:bodyPr/>
                    <a:lstStyle/>
                    <a:p>
                      <a:pPr algn="l" fontAlgn="ctr"/>
                      <a:r>
                        <a:rPr lang="en-GB" sz="1400" b="1" i="0" u="none" strike="noStrike" dirty="0">
                          <a:solidFill>
                            <a:srgbClr val="000000"/>
                          </a:solidFill>
                          <a:effectLst/>
                          <a:latin typeface="Times New Roman" panose="02020603050405020304" pitchFamily="18" charset="0"/>
                        </a:rPr>
                        <a:t>AXA</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F8CBAD"/>
                    </a:solidFill>
                  </a:tcPr>
                </a:tc>
                <a:tc>
                  <a:txBody>
                    <a:bodyPr/>
                    <a:lstStyle/>
                    <a:p>
                      <a:pPr algn="ctr" fontAlgn="b"/>
                      <a:r>
                        <a:rPr lang="en-GB" sz="1200" b="1" i="0" u="none" strike="noStrike">
                          <a:solidFill>
                            <a:srgbClr val="000000"/>
                          </a:solidFill>
                          <a:effectLst/>
                          <a:latin typeface="Garamond" panose="02020404030301010803" pitchFamily="18" charset="0"/>
                        </a:rPr>
                        <a:t>8</a:t>
                      </a:r>
                    </a:p>
                  </a:txBody>
                  <a:tcPr marL="0" marR="0" marT="0" marB="0" anchor="b">
                    <a:lnL>
                      <a:noFill/>
                    </a:lnL>
                    <a:lnR>
                      <a:noFill/>
                    </a:lnR>
                    <a:lnT>
                      <a:noFill/>
                    </a:lnT>
                    <a:lnB>
                      <a:noFill/>
                    </a:lnB>
                    <a:solidFill>
                      <a:srgbClr val="F8CBAD"/>
                    </a:solidFill>
                  </a:tcPr>
                </a:tc>
                <a:extLst>
                  <a:ext uri="{0D108BD9-81ED-4DB2-BD59-A6C34878D82A}">
                    <a16:rowId xmlns:a16="http://schemas.microsoft.com/office/drawing/2014/main" val="3622729729"/>
                  </a:ext>
                </a:extLst>
              </a:tr>
              <a:tr h="242224">
                <a:tc>
                  <a:txBody>
                    <a:bodyPr/>
                    <a:lstStyle/>
                    <a:p>
                      <a:pPr algn="l" fontAlgn="ctr"/>
                      <a:r>
                        <a:rPr lang="en-GB" sz="1400" b="1" i="0" u="none" strike="noStrike" dirty="0">
                          <a:solidFill>
                            <a:srgbClr val="000000"/>
                          </a:solidFill>
                          <a:effectLst/>
                          <a:latin typeface="Times New Roman" panose="02020603050405020304" pitchFamily="18" charset="0"/>
                        </a:rPr>
                        <a:t>Siemens</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dirty="0">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F8CBAD"/>
                    </a:solidFill>
                  </a:tcPr>
                </a:tc>
                <a:tc>
                  <a:txBody>
                    <a:bodyPr/>
                    <a:lstStyle/>
                    <a:p>
                      <a:pPr algn="ctr" fontAlgn="b"/>
                      <a:r>
                        <a:rPr lang="en-GB" sz="1200" b="1" i="0" u="none" strike="noStrike">
                          <a:solidFill>
                            <a:srgbClr val="000000"/>
                          </a:solidFill>
                          <a:effectLst/>
                          <a:latin typeface="Garamond" panose="02020404030301010803" pitchFamily="18" charset="0"/>
                        </a:rPr>
                        <a:t>8</a:t>
                      </a:r>
                    </a:p>
                  </a:txBody>
                  <a:tcPr marL="0" marR="0" marT="0" marB="0" anchor="b">
                    <a:lnL>
                      <a:noFill/>
                    </a:lnL>
                    <a:lnR>
                      <a:noFill/>
                    </a:lnR>
                    <a:lnT>
                      <a:noFill/>
                    </a:lnT>
                    <a:lnB>
                      <a:noFill/>
                    </a:lnB>
                    <a:solidFill>
                      <a:srgbClr val="F8CBAD"/>
                    </a:solidFill>
                  </a:tcPr>
                </a:tc>
                <a:extLst>
                  <a:ext uri="{0D108BD9-81ED-4DB2-BD59-A6C34878D82A}">
                    <a16:rowId xmlns:a16="http://schemas.microsoft.com/office/drawing/2014/main" val="1146373838"/>
                  </a:ext>
                </a:extLst>
              </a:tr>
              <a:tr h="242224">
                <a:tc>
                  <a:txBody>
                    <a:bodyPr/>
                    <a:lstStyle/>
                    <a:p>
                      <a:pPr algn="l" fontAlgn="ctr"/>
                      <a:r>
                        <a:rPr lang="en-GB" sz="1400" b="1" i="0" u="none" strike="noStrike" dirty="0" err="1">
                          <a:solidFill>
                            <a:srgbClr val="000000"/>
                          </a:solidFill>
                          <a:effectLst/>
                          <a:latin typeface="Times New Roman" panose="02020603050405020304" pitchFamily="18" charset="0"/>
                        </a:rPr>
                        <a:t>Assicurazioni</a:t>
                      </a:r>
                      <a:r>
                        <a:rPr lang="en-GB" sz="1400" b="1" i="0" u="none" strike="noStrike" dirty="0">
                          <a:solidFill>
                            <a:srgbClr val="000000"/>
                          </a:solidFill>
                          <a:effectLst/>
                          <a:latin typeface="Times New Roman" panose="02020603050405020304" pitchFamily="18" charset="0"/>
                        </a:rPr>
                        <a:t> </a:t>
                      </a:r>
                      <a:r>
                        <a:rPr lang="en-GB" sz="1400" b="1" i="0" u="none" strike="noStrike" dirty="0" err="1">
                          <a:solidFill>
                            <a:srgbClr val="000000"/>
                          </a:solidFill>
                          <a:effectLst/>
                          <a:latin typeface="Times New Roman" panose="02020603050405020304" pitchFamily="18" charset="0"/>
                        </a:rPr>
                        <a:t>Generali</a:t>
                      </a:r>
                      <a:endParaRPr lang="en-GB" sz="1400" b="1" i="0" u="none" strike="noStrike" dirty="0">
                        <a:solidFill>
                          <a:srgbClr val="000000"/>
                        </a:solidFill>
                        <a:effectLst/>
                        <a:latin typeface="Times New Roman" panose="02020603050405020304" pitchFamily="18" charset="0"/>
                      </a:endParaRP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F8CBAD"/>
                    </a:solidFill>
                  </a:tcPr>
                </a:tc>
                <a:tc>
                  <a:txBody>
                    <a:bodyPr/>
                    <a:lstStyle/>
                    <a:p>
                      <a:pPr algn="ctr" fontAlgn="b"/>
                      <a:r>
                        <a:rPr lang="en-GB" sz="1200" b="1" i="0" u="none" strike="noStrike">
                          <a:solidFill>
                            <a:srgbClr val="000000"/>
                          </a:solidFill>
                          <a:effectLst/>
                          <a:latin typeface="Garamond" panose="02020404030301010803" pitchFamily="18" charset="0"/>
                        </a:rPr>
                        <a:t>8</a:t>
                      </a:r>
                    </a:p>
                  </a:txBody>
                  <a:tcPr marL="0" marR="0" marT="0" marB="0" anchor="b">
                    <a:lnL>
                      <a:noFill/>
                    </a:lnL>
                    <a:lnR>
                      <a:noFill/>
                    </a:lnR>
                    <a:lnT>
                      <a:noFill/>
                    </a:lnT>
                    <a:lnB>
                      <a:noFill/>
                    </a:lnB>
                    <a:solidFill>
                      <a:srgbClr val="F8CBAD"/>
                    </a:solidFill>
                  </a:tcPr>
                </a:tc>
                <a:extLst>
                  <a:ext uri="{0D108BD9-81ED-4DB2-BD59-A6C34878D82A}">
                    <a16:rowId xmlns:a16="http://schemas.microsoft.com/office/drawing/2014/main" val="2702624062"/>
                  </a:ext>
                </a:extLst>
              </a:tr>
              <a:tr h="242224">
                <a:tc>
                  <a:txBody>
                    <a:bodyPr/>
                    <a:lstStyle/>
                    <a:p>
                      <a:pPr algn="l" fontAlgn="ctr"/>
                      <a:r>
                        <a:rPr lang="en-GB" sz="1400" b="1" i="0" u="none" strike="noStrike" dirty="0">
                          <a:solidFill>
                            <a:srgbClr val="000000"/>
                          </a:solidFill>
                          <a:effectLst/>
                          <a:latin typeface="Times New Roman" panose="02020603050405020304" pitchFamily="18" charset="0"/>
                        </a:rPr>
                        <a:t>Banco Santander</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F8CBAD"/>
                    </a:solidFill>
                  </a:tcPr>
                </a:tc>
                <a:tc>
                  <a:txBody>
                    <a:bodyPr/>
                    <a:lstStyle/>
                    <a:p>
                      <a:pPr algn="ctr" fontAlgn="b"/>
                      <a:r>
                        <a:rPr lang="en-GB" sz="1200" b="1" i="0" u="none" strike="noStrike">
                          <a:solidFill>
                            <a:srgbClr val="000000"/>
                          </a:solidFill>
                          <a:effectLst/>
                          <a:latin typeface="Garamond" panose="02020404030301010803" pitchFamily="18" charset="0"/>
                        </a:rPr>
                        <a:t>8</a:t>
                      </a:r>
                    </a:p>
                  </a:txBody>
                  <a:tcPr marL="0" marR="0" marT="0" marB="0" anchor="b">
                    <a:lnL>
                      <a:noFill/>
                    </a:lnL>
                    <a:lnR>
                      <a:noFill/>
                    </a:lnR>
                    <a:lnT>
                      <a:noFill/>
                    </a:lnT>
                    <a:lnB>
                      <a:noFill/>
                    </a:lnB>
                    <a:solidFill>
                      <a:srgbClr val="F8CBAD"/>
                    </a:solidFill>
                  </a:tcPr>
                </a:tc>
                <a:extLst>
                  <a:ext uri="{0D108BD9-81ED-4DB2-BD59-A6C34878D82A}">
                    <a16:rowId xmlns:a16="http://schemas.microsoft.com/office/drawing/2014/main" val="4257026332"/>
                  </a:ext>
                </a:extLst>
              </a:tr>
              <a:tr h="242224">
                <a:tc>
                  <a:txBody>
                    <a:bodyPr/>
                    <a:lstStyle/>
                    <a:p>
                      <a:pPr algn="l" fontAlgn="ctr"/>
                      <a:r>
                        <a:rPr lang="en-GB" sz="1400" b="1" i="0" u="none" strike="noStrike" dirty="0" err="1">
                          <a:solidFill>
                            <a:srgbClr val="000000"/>
                          </a:solidFill>
                          <a:effectLst/>
                          <a:latin typeface="Times New Roman" panose="02020603050405020304" pitchFamily="18" charset="0"/>
                        </a:rPr>
                        <a:t>Uniper</a:t>
                      </a:r>
                      <a:endParaRPr lang="en-GB" sz="1400" b="1" i="0" u="none" strike="noStrike" dirty="0">
                        <a:solidFill>
                          <a:srgbClr val="000000"/>
                        </a:solidFill>
                        <a:effectLst/>
                        <a:latin typeface="Times New Roman" panose="02020603050405020304" pitchFamily="18" charset="0"/>
                      </a:endParaRP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F8CBAD"/>
                    </a:solidFill>
                  </a:tcPr>
                </a:tc>
                <a:tc>
                  <a:txBody>
                    <a:bodyPr/>
                    <a:lstStyle/>
                    <a:p>
                      <a:pPr algn="ctr" fontAlgn="b"/>
                      <a:r>
                        <a:rPr lang="en-GB" sz="1200" b="1" i="0" u="none" strike="noStrike">
                          <a:solidFill>
                            <a:srgbClr val="000000"/>
                          </a:solidFill>
                          <a:effectLst/>
                          <a:latin typeface="Garamond" panose="02020404030301010803" pitchFamily="18" charset="0"/>
                        </a:rPr>
                        <a:t>8</a:t>
                      </a:r>
                    </a:p>
                  </a:txBody>
                  <a:tcPr marL="0" marR="0" marT="0" marB="0" anchor="b">
                    <a:lnL>
                      <a:noFill/>
                    </a:lnL>
                    <a:lnR>
                      <a:noFill/>
                    </a:lnR>
                    <a:lnT>
                      <a:noFill/>
                    </a:lnT>
                    <a:lnB>
                      <a:noFill/>
                    </a:lnB>
                    <a:solidFill>
                      <a:srgbClr val="F8CBAD"/>
                    </a:solidFill>
                  </a:tcPr>
                </a:tc>
                <a:extLst>
                  <a:ext uri="{0D108BD9-81ED-4DB2-BD59-A6C34878D82A}">
                    <a16:rowId xmlns:a16="http://schemas.microsoft.com/office/drawing/2014/main" val="2190347085"/>
                  </a:ext>
                </a:extLst>
              </a:tr>
              <a:tr h="242224">
                <a:tc>
                  <a:txBody>
                    <a:bodyPr/>
                    <a:lstStyle/>
                    <a:p>
                      <a:pPr algn="l" fontAlgn="ctr"/>
                      <a:r>
                        <a:rPr lang="en-GB" sz="1400" b="1" i="0" u="none" strike="noStrike" dirty="0">
                          <a:solidFill>
                            <a:srgbClr val="000000"/>
                          </a:solidFill>
                          <a:effectLst/>
                          <a:latin typeface="Times New Roman" panose="02020603050405020304" pitchFamily="18" charset="0"/>
                        </a:rPr>
                        <a:t>Credit </a:t>
                      </a:r>
                      <a:r>
                        <a:rPr lang="en-GB" sz="1400" b="1" i="0" u="none" strike="noStrike" dirty="0" err="1">
                          <a:solidFill>
                            <a:srgbClr val="000000"/>
                          </a:solidFill>
                          <a:effectLst/>
                          <a:latin typeface="Times New Roman" panose="02020603050405020304" pitchFamily="18" charset="0"/>
                        </a:rPr>
                        <a:t>Agricole</a:t>
                      </a:r>
                      <a:endParaRPr lang="en-GB" sz="1400" b="1" i="0" u="none" strike="noStrike" dirty="0">
                        <a:solidFill>
                          <a:srgbClr val="000000"/>
                        </a:solidFill>
                        <a:effectLst/>
                        <a:latin typeface="Times New Roman" panose="02020603050405020304" pitchFamily="18" charset="0"/>
                      </a:endParaRP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dirty="0">
                          <a:solidFill>
                            <a:srgbClr val="000000"/>
                          </a:solidFill>
                          <a:effectLst/>
                          <a:latin typeface="Times New Roman" panose="02020603050405020304" pitchFamily="18" charset="0"/>
                        </a:rPr>
                        <a:t>0</a:t>
                      </a:r>
                    </a:p>
                  </a:txBody>
                  <a:tcPr marL="0" marR="0" marT="0" marB="0" anchor="ctr">
                    <a:lnL>
                      <a:noFill/>
                    </a:lnL>
                    <a:lnR>
                      <a:noFill/>
                    </a:lnR>
                    <a:lnT>
                      <a:noFill/>
                    </a:lnT>
                    <a:lnB>
                      <a:noFill/>
                    </a:lnB>
                    <a:solidFill>
                      <a:srgbClr val="F8CBAD"/>
                    </a:solidFill>
                  </a:tcPr>
                </a:tc>
                <a:tc>
                  <a:txBody>
                    <a:bodyPr/>
                    <a:lstStyle/>
                    <a:p>
                      <a:pPr algn="ctr" fontAlgn="ctr"/>
                      <a:r>
                        <a:rPr lang="en-GB" sz="900" b="0" i="0" u="none" strike="noStrike">
                          <a:solidFill>
                            <a:srgbClr val="000000"/>
                          </a:solidFill>
                          <a:effectLst/>
                          <a:latin typeface="Times New Roman" panose="02020603050405020304" pitchFamily="18" charset="0"/>
                        </a:rPr>
                        <a:t>4</a:t>
                      </a:r>
                    </a:p>
                  </a:txBody>
                  <a:tcPr marL="0" marR="0" marT="0" marB="0" anchor="ctr">
                    <a:lnL>
                      <a:noFill/>
                    </a:lnL>
                    <a:lnR>
                      <a:noFill/>
                    </a:lnR>
                    <a:lnT>
                      <a:noFill/>
                    </a:lnT>
                    <a:lnB>
                      <a:noFill/>
                    </a:lnB>
                    <a:solidFill>
                      <a:srgbClr val="F8CBAD"/>
                    </a:solidFill>
                  </a:tcPr>
                </a:tc>
                <a:tc>
                  <a:txBody>
                    <a:bodyPr/>
                    <a:lstStyle/>
                    <a:p>
                      <a:pPr algn="ctr" fontAlgn="b"/>
                      <a:r>
                        <a:rPr lang="en-GB" sz="1200" b="1" i="0" u="none" strike="noStrike" dirty="0">
                          <a:solidFill>
                            <a:srgbClr val="000000"/>
                          </a:solidFill>
                          <a:effectLst/>
                          <a:latin typeface="Garamond" panose="02020404030301010803" pitchFamily="18" charset="0"/>
                        </a:rPr>
                        <a:t>4</a:t>
                      </a:r>
                    </a:p>
                  </a:txBody>
                  <a:tcPr marL="0" marR="0" marT="0" marB="0" anchor="b">
                    <a:lnL>
                      <a:noFill/>
                    </a:lnL>
                    <a:lnR>
                      <a:noFill/>
                    </a:lnR>
                    <a:lnT>
                      <a:noFill/>
                    </a:lnT>
                    <a:lnB>
                      <a:noFill/>
                    </a:lnB>
                    <a:solidFill>
                      <a:srgbClr val="F8CBAD"/>
                    </a:solidFill>
                  </a:tcPr>
                </a:tc>
                <a:extLst>
                  <a:ext uri="{0D108BD9-81ED-4DB2-BD59-A6C34878D82A}">
                    <a16:rowId xmlns:a16="http://schemas.microsoft.com/office/drawing/2014/main" val="321106066"/>
                  </a:ext>
                </a:extLst>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6" name="Title 1"/>
          <p:cNvSpPr>
            <a:spLocks noGrp="1"/>
          </p:cNvSpPr>
          <p:nvPr>
            <p:ph type="title"/>
          </p:nvPr>
        </p:nvSpPr>
        <p:spPr>
          <a:xfrm>
            <a:off x="609600" y="1371600"/>
            <a:ext cx="8229600" cy="762000"/>
          </a:xfrm>
        </p:spPr>
        <p:txBody>
          <a:bodyPr/>
          <a:lstStyle/>
          <a:p>
            <a:r>
              <a:rPr lang="en-GB" dirty="0" smtClean="0"/>
              <a:t>An Initial Evaluation</a:t>
            </a:r>
            <a:endParaRPr lang="en-GB" dirty="0"/>
          </a:p>
        </p:txBody>
      </p:sp>
      <p:sp>
        <p:nvSpPr>
          <p:cNvPr id="5" name="Content Placeholder 2"/>
          <p:cNvSpPr>
            <a:spLocks noGrp="1"/>
          </p:cNvSpPr>
          <p:nvPr>
            <p:ph idx="1"/>
          </p:nvPr>
        </p:nvSpPr>
        <p:spPr>
          <a:xfrm>
            <a:off x="7308304" y="3284984"/>
            <a:ext cx="1480933" cy="720080"/>
          </a:xfrm>
        </p:spPr>
        <p:txBody>
          <a:bodyPr/>
          <a:lstStyle/>
          <a:p>
            <a:pPr marL="0" indent="0">
              <a:buNone/>
            </a:pPr>
            <a:r>
              <a:rPr lang="it-IT" sz="2000" dirty="0" smtClean="0"/>
              <a:t>Circular </a:t>
            </a:r>
            <a:r>
              <a:rPr lang="it-IT" sz="1800" dirty="0"/>
              <a:t/>
            </a:r>
            <a:br>
              <a:rPr lang="it-IT" sz="1800" dirty="0"/>
            </a:br>
            <a:r>
              <a:rPr lang="it-IT" sz="2000" dirty="0" smtClean="0"/>
              <a:t>Companies</a:t>
            </a:r>
            <a:endParaRPr lang="it-IT" sz="2400" dirty="0" smtClean="0"/>
          </a:p>
        </p:txBody>
      </p:sp>
      <p:sp>
        <p:nvSpPr>
          <p:cNvPr id="7" name="Content Placeholder 2"/>
          <p:cNvSpPr txBox="1">
            <a:spLocks/>
          </p:cNvSpPr>
          <p:nvPr/>
        </p:nvSpPr>
        <p:spPr bwMode="auto">
          <a:xfrm>
            <a:off x="7299397" y="5085184"/>
            <a:ext cx="1480933"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0" indent="0">
              <a:buFontTx/>
              <a:buNone/>
            </a:pPr>
            <a:r>
              <a:rPr lang="it-IT" sz="2000" kern="0" dirty="0" smtClean="0"/>
              <a:t>Linear </a:t>
            </a:r>
            <a:r>
              <a:rPr lang="it-IT" sz="1800" kern="0" dirty="0" smtClean="0"/>
              <a:t/>
            </a:r>
            <a:br>
              <a:rPr lang="it-IT" sz="1800" kern="0" dirty="0" smtClean="0"/>
            </a:br>
            <a:r>
              <a:rPr lang="it-IT" sz="2000" kern="0" dirty="0" smtClean="0"/>
              <a:t>Companies</a:t>
            </a:r>
            <a:endParaRPr lang="it-IT" sz="2400" kern="0" dirty="0" smtClean="0"/>
          </a:p>
        </p:txBody>
      </p:sp>
      <p:sp>
        <p:nvSpPr>
          <p:cNvPr id="8" name="Content Placeholder 2"/>
          <p:cNvSpPr txBox="1">
            <a:spLocks/>
          </p:cNvSpPr>
          <p:nvPr/>
        </p:nvSpPr>
        <p:spPr bwMode="auto">
          <a:xfrm>
            <a:off x="755576" y="6309320"/>
            <a:ext cx="4680520"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0" indent="0">
              <a:buFontTx/>
              <a:buNone/>
            </a:pPr>
            <a:r>
              <a:rPr lang="it-IT" sz="1800" kern="0" dirty="0" smtClean="0"/>
              <a:t>Source</a:t>
            </a:r>
            <a:r>
              <a:rPr lang="it-IT" sz="1800" kern="0" dirty="0"/>
              <a:t>: </a:t>
            </a:r>
            <a:r>
              <a:rPr lang="it-IT" sz="1800" kern="0" dirty="0" smtClean="0"/>
              <a:t>Gusmerotti et al., 2019</a:t>
            </a:r>
            <a:endParaRPr lang="it-IT" sz="2000" kern="0" dirty="0" smtClean="0"/>
          </a:p>
        </p:txBody>
      </p:sp>
    </p:spTree>
    <p:extLst>
      <p:ext uri="{BB962C8B-B14F-4D97-AF65-F5344CB8AC3E}">
        <p14:creationId xmlns:p14="http://schemas.microsoft.com/office/powerpoint/2010/main" val="886469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a:spLocks noGrp="1"/>
          </p:cNvSpPr>
          <p:nvPr>
            <p:ph idx="1"/>
          </p:nvPr>
        </p:nvSpPr>
        <p:spPr>
          <a:xfrm>
            <a:off x="693822" y="2133600"/>
            <a:ext cx="8229600" cy="3733800"/>
          </a:xfrm>
        </p:spPr>
        <p:txBody>
          <a:bodyPr/>
          <a:lstStyle/>
          <a:p>
            <a:r>
              <a:rPr lang="en-GB" sz="2400" dirty="0"/>
              <a:t>Suppliers </a:t>
            </a:r>
            <a:r>
              <a:rPr lang="en-GB" sz="2400" dirty="0" smtClean="0"/>
              <a:t>Integration/Customers Integration</a:t>
            </a:r>
          </a:p>
          <a:p>
            <a:pPr lvl="1"/>
            <a:r>
              <a:rPr lang="en-GB" sz="2000" dirty="0"/>
              <a:t>Information Integration: </a:t>
            </a:r>
          </a:p>
          <a:p>
            <a:pPr lvl="2"/>
            <a:r>
              <a:rPr lang="en-GB" sz="1600" dirty="0"/>
              <a:t>Access to planning </a:t>
            </a:r>
            <a:r>
              <a:rPr lang="en-GB" sz="1600" dirty="0" smtClean="0"/>
              <a:t>systems; Sharing </a:t>
            </a:r>
            <a:r>
              <a:rPr lang="en-GB" sz="1600" dirty="0"/>
              <a:t>production </a:t>
            </a:r>
            <a:r>
              <a:rPr lang="en-GB" sz="1600" dirty="0" smtClean="0"/>
              <a:t>plans; Joint </a:t>
            </a:r>
            <a:r>
              <a:rPr lang="en-GB" sz="1600" dirty="0"/>
              <a:t>EDI </a:t>
            </a:r>
            <a:r>
              <a:rPr lang="en-GB" sz="1600" dirty="0" smtClean="0"/>
              <a:t>access/network; Knowledge </a:t>
            </a:r>
            <a:r>
              <a:rPr lang="en-GB" sz="1600" dirty="0"/>
              <a:t>of inventory mix, level</a:t>
            </a:r>
          </a:p>
          <a:p>
            <a:pPr lvl="1"/>
            <a:r>
              <a:rPr lang="en-GB" sz="2000" dirty="0"/>
              <a:t>Delivery Integration: </a:t>
            </a:r>
            <a:endParaRPr lang="en-GB" sz="2000" dirty="0" smtClean="0"/>
          </a:p>
          <a:p>
            <a:pPr lvl="2"/>
            <a:r>
              <a:rPr lang="en-GB" sz="1600" dirty="0" smtClean="0"/>
              <a:t>Packaging customisation; Delivery frequencies; Common </a:t>
            </a:r>
            <a:r>
              <a:rPr lang="en-GB" sz="1600" dirty="0"/>
              <a:t>use of third-party </a:t>
            </a:r>
            <a:r>
              <a:rPr lang="en-GB" sz="1600" dirty="0" smtClean="0"/>
              <a:t>logistics; Common </a:t>
            </a:r>
            <a:r>
              <a:rPr lang="en-GB" sz="1600" dirty="0"/>
              <a:t>logistical </a:t>
            </a:r>
            <a:r>
              <a:rPr lang="en-GB" sz="1600" dirty="0" smtClean="0"/>
              <a:t>equipment/containers</a:t>
            </a:r>
            <a:endParaRPr lang="en-GB" sz="2400" dirty="0" smtClean="0"/>
          </a:p>
          <a:p>
            <a:r>
              <a:rPr lang="en-GB" sz="2400" dirty="0" smtClean="0"/>
              <a:t>Presence </a:t>
            </a:r>
            <a:r>
              <a:rPr lang="en-GB" sz="2400" dirty="0"/>
              <a:t>of supplier evaluation </a:t>
            </a:r>
            <a:r>
              <a:rPr lang="en-GB" sz="2400" dirty="0" smtClean="0"/>
              <a:t>processes/auditing</a:t>
            </a:r>
          </a:p>
          <a:p>
            <a:r>
              <a:rPr lang="en-GB" sz="2400" dirty="0"/>
              <a:t>Mention Collaboration with other </a:t>
            </a:r>
            <a:r>
              <a:rPr lang="en-GB" sz="2400" dirty="0" smtClean="0"/>
              <a:t>stakeholders</a:t>
            </a:r>
          </a:p>
          <a:p>
            <a:r>
              <a:rPr lang="en-GB" sz="2400" dirty="0"/>
              <a:t>Presence of performance measurement with SC perspective</a:t>
            </a:r>
          </a:p>
          <a:p>
            <a:endParaRPr lang="en-GB" sz="2400" dirty="0" smtClean="0"/>
          </a:p>
          <a:p>
            <a:endParaRPr lang="en-GB" sz="2400" dirty="0" smtClean="0"/>
          </a:p>
          <a:p>
            <a:endParaRPr lang="en-GB" sz="2400" dirty="0" smtClean="0"/>
          </a:p>
          <a:p>
            <a:endParaRPr lang="en-GB" sz="2400" dirty="0"/>
          </a:p>
        </p:txBody>
      </p:sp>
      <p:sp>
        <p:nvSpPr>
          <p:cNvPr id="2" name="Title 1"/>
          <p:cNvSpPr>
            <a:spLocks noGrp="1"/>
          </p:cNvSpPr>
          <p:nvPr>
            <p:ph type="title"/>
          </p:nvPr>
        </p:nvSpPr>
        <p:spPr>
          <a:xfrm>
            <a:off x="609600" y="1371600"/>
            <a:ext cx="9723040" cy="762000"/>
          </a:xfrm>
        </p:spPr>
        <p:txBody>
          <a:bodyPr/>
          <a:lstStyle/>
          <a:p>
            <a:r>
              <a:rPr lang="en-GB" dirty="0" smtClean="0"/>
              <a:t>SC integration</a:t>
            </a:r>
            <a:endParaRPr lang="en-GB" dirty="0"/>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smtClean="0"/>
              <a:t>© The University of Sheffield</a:t>
            </a:r>
            <a:endParaRPr lang="en-GB" altLang="en-US">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23</a:t>
            </a:fld>
            <a:endParaRPr lang="en-GB" alt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Tree>
    <p:extLst>
      <p:ext uri="{BB962C8B-B14F-4D97-AF65-F5344CB8AC3E}">
        <p14:creationId xmlns:p14="http://schemas.microsoft.com/office/powerpoint/2010/main" val="2366143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2">
                                            <p:txEl>
                                              <p:pRg st="1" end="1"/>
                                            </p:txEl>
                                          </p:spTgt>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2">
                                            <p:txEl>
                                              <p:pRg st="2" end="2"/>
                                            </p:txEl>
                                          </p:spTgt>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2">
                                            <p:txEl>
                                              <p:pRg st="3" end="3"/>
                                            </p:txEl>
                                          </p:spTgt>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2">
                                            <p:txEl>
                                              <p:pRg st="4" end="4"/>
                                            </p:txEl>
                                          </p:spTgt>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2">
                                            <p:txEl>
                                              <p:pRg st="5" end="5"/>
                                            </p:txEl>
                                          </p:spTgt>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12">
                                            <p:txEl>
                                              <p:pRg st="6" end="6"/>
                                            </p:txEl>
                                          </p:spTgt>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2">
                                            <p:txEl>
                                              <p:pRg st="7" end="7"/>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P spid="12" grpId="1"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SC integration</a:t>
            </a:r>
          </a:p>
        </p:txBody>
      </p:sp>
      <p:sp>
        <p:nvSpPr>
          <p:cNvPr id="4" name="Date Placeholder 3"/>
          <p:cNvSpPr>
            <a:spLocks noGrp="1"/>
          </p:cNvSpPr>
          <p:nvPr>
            <p:ph type="dt" sz="half" idx="10"/>
          </p:nvPr>
        </p:nvSpPr>
        <p:spPr>
          <a:xfrm>
            <a:off x="685800" y="6580584"/>
            <a:ext cx="914400" cy="304800"/>
          </a:xfrm>
        </p:spPr>
        <p:txBody>
          <a:bodyPr/>
          <a:lstStyle/>
          <a:p>
            <a:pPr>
              <a:defRPr/>
            </a:pPr>
            <a:fld id="{D2E28BBE-4E92-4B2E-9C6F-C30F1CA4714D}" type="datetime1">
              <a:rPr lang="en-GB" altLang="en-US" smtClean="0"/>
              <a:pPr>
                <a:defRPr/>
              </a:pPr>
              <a:t>21/11/2019</a:t>
            </a:fld>
            <a:endParaRPr lang="en-GB" altLang="en-US" dirty="0">
              <a:solidFill>
                <a:srgbClr val="FFFFFF"/>
              </a:solidFill>
            </a:endParaRPr>
          </a:p>
        </p:txBody>
      </p:sp>
      <p:sp>
        <p:nvSpPr>
          <p:cNvPr id="5" name="Footer Placeholder 4"/>
          <p:cNvSpPr>
            <a:spLocks noGrp="1"/>
          </p:cNvSpPr>
          <p:nvPr>
            <p:ph type="ftr" sz="quarter" idx="11"/>
          </p:nvPr>
        </p:nvSpPr>
        <p:spPr>
          <a:xfrm>
            <a:off x="1371600" y="6598920"/>
            <a:ext cx="5181600" cy="304800"/>
          </a:xfrm>
        </p:spPr>
        <p:txBody>
          <a:bodyPr/>
          <a:lstStyle/>
          <a:p>
            <a:pPr>
              <a:defRPr/>
            </a:pPr>
            <a:r>
              <a:rPr lang="en-GB" altLang="en-US" dirty="0" smtClean="0"/>
              <a:t>© The University of Sheffield</a:t>
            </a:r>
            <a:endParaRPr lang="en-GB" altLang="en-US" dirty="0">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24</a:t>
            </a:fld>
            <a:endParaRPr lang="en-GB" altLang="en-US"/>
          </a:p>
        </p:txBody>
      </p:sp>
      <p:graphicFrame>
        <p:nvGraphicFramePr>
          <p:cNvPr id="11" name="Table 10"/>
          <p:cNvGraphicFramePr>
            <a:graphicFrameLocks noGrp="1"/>
          </p:cNvGraphicFramePr>
          <p:nvPr>
            <p:extLst>
              <p:ext uri="{D42A27DB-BD31-4B8C-83A1-F6EECF244321}">
                <p14:modId xmlns:p14="http://schemas.microsoft.com/office/powerpoint/2010/main" val="3048995017"/>
              </p:ext>
            </p:extLst>
          </p:nvPr>
        </p:nvGraphicFramePr>
        <p:xfrm>
          <a:off x="1269857" y="1962218"/>
          <a:ext cx="6693043" cy="4636702"/>
        </p:xfrm>
        <a:graphic>
          <a:graphicData uri="http://schemas.openxmlformats.org/drawingml/2006/table">
            <a:tbl>
              <a:tblPr/>
              <a:tblGrid>
                <a:gridCol w="948003">
                  <a:extLst>
                    <a:ext uri="{9D8B030D-6E8A-4147-A177-3AD203B41FA5}">
                      <a16:colId xmlns:a16="http://schemas.microsoft.com/office/drawing/2014/main" val="745816199"/>
                    </a:ext>
                  </a:extLst>
                </a:gridCol>
                <a:gridCol w="769807">
                  <a:extLst>
                    <a:ext uri="{9D8B030D-6E8A-4147-A177-3AD203B41FA5}">
                      <a16:colId xmlns:a16="http://schemas.microsoft.com/office/drawing/2014/main" val="1078644457"/>
                    </a:ext>
                  </a:extLst>
                </a:gridCol>
                <a:gridCol w="805446">
                  <a:extLst>
                    <a:ext uri="{9D8B030D-6E8A-4147-A177-3AD203B41FA5}">
                      <a16:colId xmlns:a16="http://schemas.microsoft.com/office/drawing/2014/main" val="1979084976"/>
                    </a:ext>
                  </a:extLst>
                </a:gridCol>
                <a:gridCol w="769807">
                  <a:extLst>
                    <a:ext uri="{9D8B030D-6E8A-4147-A177-3AD203B41FA5}">
                      <a16:colId xmlns:a16="http://schemas.microsoft.com/office/drawing/2014/main" val="3219706702"/>
                    </a:ext>
                  </a:extLst>
                </a:gridCol>
                <a:gridCol w="769807">
                  <a:extLst>
                    <a:ext uri="{9D8B030D-6E8A-4147-A177-3AD203B41FA5}">
                      <a16:colId xmlns:a16="http://schemas.microsoft.com/office/drawing/2014/main" val="2388807258"/>
                    </a:ext>
                  </a:extLst>
                </a:gridCol>
                <a:gridCol w="876724">
                  <a:extLst>
                    <a:ext uri="{9D8B030D-6E8A-4147-A177-3AD203B41FA5}">
                      <a16:colId xmlns:a16="http://schemas.microsoft.com/office/drawing/2014/main" val="2285385328"/>
                    </a:ext>
                  </a:extLst>
                </a:gridCol>
                <a:gridCol w="819702">
                  <a:extLst>
                    <a:ext uri="{9D8B030D-6E8A-4147-A177-3AD203B41FA5}">
                      <a16:colId xmlns:a16="http://schemas.microsoft.com/office/drawing/2014/main" val="640792595"/>
                    </a:ext>
                  </a:extLst>
                </a:gridCol>
                <a:gridCol w="933747">
                  <a:extLst>
                    <a:ext uri="{9D8B030D-6E8A-4147-A177-3AD203B41FA5}">
                      <a16:colId xmlns:a16="http://schemas.microsoft.com/office/drawing/2014/main" val="246503411"/>
                    </a:ext>
                  </a:extLst>
                </a:gridCol>
              </a:tblGrid>
              <a:tr h="795289">
                <a:tc>
                  <a:txBody>
                    <a:bodyPr/>
                    <a:lstStyle/>
                    <a:p>
                      <a:pPr algn="l" fontAlgn="ctr"/>
                      <a:endParaRPr lang="en-GB" sz="600" b="1" i="0" u="none" strike="noStrike" dirty="0">
                        <a:solidFill>
                          <a:srgbClr val="000000"/>
                        </a:solidFill>
                        <a:effectLst/>
                        <a:latin typeface="Garamond" panose="02020404030301010803" pitchFamily="18" charset="0"/>
                      </a:endParaRPr>
                    </a:p>
                  </a:txBody>
                  <a:tcPr marL="0" marR="0" marT="0" marB="0" anchor="ctr">
                    <a:lnL>
                      <a:noFill/>
                    </a:lnL>
                    <a:lnR>
                      <a:noFill/>
                    </a:lnR>
                    <a:lnT>
                      <a:noFill/>
                    </a:lnT>
                    <a:lnB>
                      <a:noFill/>
                    </a:lnB>
                  </a:tcPr>
                </a:tc>
                <a:tc>
                  <a:txBody>
                    <a:bodyPr/>
                    <a:lstStyle/>
                    <a:p>
                      <a:pPr algn="ctr" fontAlgn="ctr"/>
                      <a:r>
                        <a:rPr lang="en-GB" sz="1000" b="1" i="0" u="none" strike="noStrike" dirty="0">
                          <a:solidFill>
                            <a:srgbClr val="000000"/>
                          </a:solidFill>
                          <a:effectLst/>
                          <a:latin typeface="Garamond" panose="02020404030301010803" pitchFamily="18" charset="0"/>
                        </a:rPr>
                        <a:t>Supplier integration -  information </a:t>
                      </a:r>
                    </a:p>
                  </a:txBody>
                  <a:tcPr marL="0" marR="0" marT="0" marB="0" anchor="ctr">
                    <a:lnL>
                      <a:noFill/>
                    </a:lnL>
                    <a:lnR>
                      <a:noFill/>
                    </a:lnR>
                    <a:lnT>
                      <a:noFill/>
                    </a:lnT>
                    <a:lnB>
                      <a:noFill/>
                    </a:lnB>
                  </a:tcPr>
                </a:tc>
                <a:tc>
                  <a:txBody>
                    <a:bodyPr/>
                    <a:lstStyle/>
                    <a:p>
                      <a:pPr algn="ctr" fontAlgn="ctr"/>
                      <a:r>
                        <a:rPr lang="en-GB" sz="1000" b="1" i="0" u="none" strike="noStrike">
                          <a:solidFill>
                            <a:srgbClr val="000000"/>
                          </a:solidFill>
                          <a:effectLst/>
                          <a:latin typeface="Garamond" panose="02020404030301010803" pitchFamily="18" charset="0"/>
                        </a:rPr>
                        <a:t>Supplier integration -</a:t>
                      </a:r>
                      <a:br>
                        <a:rPr lang="en-GB" sz="1000" b="1" i="0" u="none" strike="noStrike">
                          <a:solidFill>
                            <a:srgbClr val="000000"/>
                          </a:solidFill>
                          <a:effectLst/>
                          <a:latin typeface="Garamond" panose="02020404030301010803" pitchFamily="18" charset="0"/>
                        </a:rPr>
                      </a:br>
                      <a:r>
                        <a:rPr lang="en-GB" sz="1000" b="1" i="0" u="none" strike="noStrike">
                          <a:solidFill>
                            <a:srgbClr val="000000"/>
                          </a:solidFill>
                          <a:effectLst/>
                          <a:latin typeface="Garamond" panose="02020404030301010803" pitchFamily="18" charset="0"/>
                        </a:rPr>
                        <a:t>Delivery </a:t>
                      </a:r>
                    </a:p>
                  </a:txBody>
                  <a:tcPr marL="0" marR="0" marT="0" marB="0" anchor="ctr">
                    <a:lnL>
                      <a:noFill/>
                    </a:lnL>
                    <a:lnR>
                      <a:noFill/>
                    </a:lnR>
                    <a:lnT>
                      <a:noFill/>
                    </a:lnT>
                    <a:lnB>
                      <a:noFill/>
                    </a:lnB>
                  </a:tcPr>
                </a:tc>
                <a:tc>
                  <a:txBody>
                    <a:bodyPr/>
                    <a:lstStyle/>
                    <a:p>
                      <a:pPr algn="ctr" fontAlgn="ctr"/>
                      <a:r>
                        <a:rPr lang="en-GB" sz="1000" b="1" i="0" u="none" strike="noStrike">
                          <a:solidFill>
                            <a:srgbClr val="000000"/>
                          </a:solidFill>
                          <a:effectLst/>
                          <a:latin typeface="Garamond" panose="02020404030301010803" pitchFamily="18" charset="0"/>
                        </a:rPr>
                        <a:t>Customer integration-  information </a:t>
                      </a:r>
                      <a:br>
                        <a:rPr lang="en-GB" sz="1000" b="1" i="0" u="none" strike="noStrike">
                          <a:solidFill>
                            <a:srgbClr val="000000"/>
                          </a:solidFill>
                          <a:effectLst/>
                          <a:latin typeface="Garamond" panose="02020404030301010803" pitchFamily="18" charset="0"/>
                        </a:rPr>
                      </a:br>
                      <a:endParaRPr lang="en-GB" sz="1000" b="1" i="0" u="none" strike="noStrike">
                        <a:solidFill>
                          <a:srgbClr val="000000"/>
                        </a:solidFill>
                        <a:effectLst/>
                        <a:latin typeface="Garamond" panose="02020404030301010803" pitchFamily="18" charset="0"/>
                      </a:endParaRPr>
                    </a:p>
                  </a:txBody>
                  <a:tcPr marL="0" marR="0" marT="0" marB="0" anchor="ctr">
                    <a:lnL>
                      <a:noFill/>
                    </a:lnL>
                    <a:lnR>
                      <a:noFill/>
                    </a:lnR>
                    <a:lnT>
                      <a:noFill/>
                    </a:lnT>
                    <a:lnB>
                      <a:noFill/>
                    </a:lnB>
                  </a:tcPr>
                </a:tc>
                <a:tc>
                  <a:txBody>
                    <a:bodyPr/>
                    <a:lstStyle/>
                    <a:p>
                      <a:pPr algn="ctr" fontAlgn="ctr"/>
                      <a:r>
                        <a:rPr lang="en-GB" sz="1000" b="1" i="0" u="none" strike="noStrike" dirty="0">
                          <a:solidFill>
                            <a:srgbClr val="000000"/>
                          </a:solidFill>
                          <a:effectLst/>
                          <a:latin typeface="Garamond" panose="02020404030301010803" pitchFamily="18" charset="0"/>
                        </a:rPr>
                        <a:t>Customer integration - Delivery </a:t>
                      </a:r>
                      <a:br>
                        <a:rPr lang="en-GB" sz="1000" b="1" i="0" u="none" strike="noStrike" dirty="0">
                          <a:solidFill>
                            <a:srgbClr val="000000"/>
                          </a:solidFill>
                          <a:effectLst/>
                          <a:latin typeface="Garamond" panose="02020404030301010803" pitchFamily="18" charset="0"/>
                        </a:rPr>
                      </a:br>
                      <a:endParaRPr lang="en-GB" sz="1000" b="1" i="0" u="none" strike="noStrike" dirty="0">
                        <a:solidFill>
                          <a:srgbClr val="000000"/>
                        </a:solidFill>
                        <a:effectLst/>
                        <a:latin typeface="Garamond" panose="02020404030301010803" pitchFamily="18" charset="0"/>
                      </a:endParaRPr>
                    </a:p>
                  </a:txBody>
                  <a:tcPr marL="0" marR="0" marT="0" marB="0" anchor="ctr">
                    <a:lnL>
                      <a:noFill/>
                    </a:lnL>
                    <a:lnR>
                      <a:noFill/>
                    </a:lnR>
                    <a:lnT>
                      <a:noFill/>
                    </a:lnT>
                    <a:lnB>
                      <a:noFill/>
                    </a:lnB>
                  </a:tcPr>
                </a:tc>
                <a:tc>
                  <a:txBody>
                    <a:bodyPr/>
                    <a:lstStyle/>
                    <a:p>
                      <a:pPr algn="ctr" fontAlgn="ctr"/>
                      <a:r>
                        <a:rPr lang="fr-FR" sz="1000" b="1" i="0" u="none" strike="noStrike">
                          <a:solidFill>
                            <a:srgbClr val="000000"/>
                          </a:solidFill>
                          <a:effectLst/>
                          <a:latin typeface="Garamond" panose="02020404030301010803" pitchFamily="18" charset="0"/>
                        </a:rPr>
                        <a:t>SC perspective environmental performance assessment</a:t>
                      </a:r>
                    </a:p>
                  </a:txBody>
                  <a:tcPr marL="0" marR="0" marT="0" marB="0" anchor="ctr">
                    <a:lnL>
                      <a:noFill/>
                    </a:lnL>
                    <a:lnR>
                      <a:noFill/>
                    </a:lnR>
                    <a:lnT>
                      <a:noFill/>
                    </a:lnT>
                    <a:lnB>
                      <a:noFill/>
                    </a:lnB>
                  </a:tcPr>
                </a:tc>
                <a:tc>
                  <a:txBody>
                    <a:bodyPr/>
                    <a:lstStyle/>
                    <a:p>
                      <a:pPr algn="ctr" fontAlgn="ctr"/>
                      <a:r>
                        <a:rPr lang="en-GB" sz="1000" b="1" i="0" u="none" strike="noStrike">
                          <a:solidFill>
                            <a:srgbClr val="000000"/>
                          </a:solidFill>
                          <a:effectLst/>
                          <a:latin typeface="Garamond" panose="02020404030301010803" pitchFamily="18" charset="0"/>
                        </a:rPr>
                        <a:t>Supplier audits</a:t>
                      </a:r>
                    </a:p>
                  </a:txBody>
                  <a:tcPr marL="0" marR="0" marT="0" marB="0" anchor="ctr">
                    <a:lnL>
                      <a:noFill/>
                    </a:lnL>
                    <a:lnR>
                      <a:noFill/>
                    </a:lnR>
                    <a:lnT>
                      <a:noFill/>
                    </a:lnT>
                    <a:lnB>
                      <a:noFill/>
                    </a:lnB>
                  </a:tcPr>
                </a:tc>
                <a:tc>
                  <a:txBody>
                    <a:bodyPr/>
                    <a:lstStyle/>
                    <a:p>
                      <a:pPr algn="ctr" fontAlgn="ctr"/>
                      <a:r>
                        <a:rPr lang="en-GB" sz="1000" b="1" i="0" u="none" strike="noStrike" dirty="0">
                          <a:solidFill>
                            <a:srgbClr val="000000"/>
                          </a:solidFill>
                          <a:effectLst/>
                          <a:latin typeface="Garamond" panose="02020404030301010803" pitchFamily="18" charset="0"/>
                        </a:rPr>
                        <a:t>Other Stakeholders collaborations mentioned</a:t>
                      </a:r>
                    </a:p>
                  </a:txBody>
                  <a:tcPr marL="0" marR="0" marT="0" marB="0" anchor="ctr">
                    <a:lnL>
                      <a:noFill/>
                    </a:lnL>
                    <a:lnR>
                      <a:noFill/>
                    </a:lnR>
                    <a:lnT>
                      <a:noFill/>
                    </a:lnT>
                    <a:lnB>
                      <a:noFill/>
                    </a:lnB>
                  </a:tcPr>
                </a:tc>
                <a:extLst>
                  <a:ext uri="{0D108BD9-81ED-4DB2-BD59-A6C34878D82A}">
                    <a16:rowId xmlns:a16="http://schemas.microsoft.com/office/drawing/2014/main" val="732147987"/>
                  </a:ext>
                </a:extLst>
              </a:tr>
              <a:tr h="127246">
                <a:tc>
                  <a:txBody>
                    <a:bodyPr/>
                    <a:lstStyle/>
                    <a:p>
                      <a:pPr algn="l" fontAlgn="ctr"/>
                      <a:r>
                        <a:rPr lang="en-GB" sz="900" b="1" i="0" u="none" strike="noStrike" dirty="0">
                          <a:solidFill>
                            <a:srgbClr val="000000"/>
                          </a:solidFill>
                          <a:effectLst/>
                          <a:latin typeface="Garamond" panose="02020404030301010803" pitchFamily="18" charset="0"/>
                        </a:rPr>
                        <a:t>BNP Paribas</a:t>
                      </a:r>
                    </a:p>
                  </a:txBody>
                  <a:tcPr marL="0" marR="0" marT="0" marB="0" anchor="ctr">
                    <a:lnL>
                      <a:noFill/>
                    </a:lnL>
                    <a:lnR>
                      <a:noFill/>
                    </a:lnR>
                    <a:lnT>
                      <a:noFill/>
                    </a:lnT>
                    <a:lnB>
                      <a:noFill/>
                    </a:lnB>
                  </a:tcPr>
                </a:tc>
                <a:tc>
                  <a:txBody>
                    <a:bodyPr/>
                    <a:lstStyle/>
                    <a:p>
                      <a:pPr algn="ctr" fontAlgn="ctr"/>
                      <a:r>
                        <a:rPr lang="en-GB" sz="700" b="1" i="0" u="none" strike="noStrike" dirty="0">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dirty="0">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dirty="0">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dirty="0">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572689626"/>
                  </a:ext>
                </a:extLst>
              </a:tr>
              <a:tr h="127246">
                <a:tc>
                  <a:txBody>
                    <a:bodyPr/>
                    <a:lstStyle/>
                    <a:p>
                      <a:pPr algn="l" fontAlgn="ctr"/>
                      <a:r>
                        <a:rPr lang="en-GB" sz="900" b="1" i="0" u="none" strike="noStrike" dirty="0">
                          <a:solidFill>
                            <a:srgbClr val="000000"/>
                          </a:solidFill>
                          <a:effectLst/>
                          <a:latin typeface="Garamond" panose="02020404030301010803" pitchFamily="18" charset="0"/>
                        </a:rPr>
                        <a:t>Deutsche Telekom</a:t>
                      </a:r>
                    </a:p>
                  </a:txBody>
                  <a:tcPr marL="0" marR="0" marT="0" marB="0" anchor="ctr">
                    <a:lnL>
                      <a:noFill/>
                    </a:lnL>
                    <a:lnR>
                      <a:noFill/>
                    </a:lnR>
                    <a:lnT>
                      <a:noFill/>
                    </a:lnT>
                    <a:lnB>
                      <a:noFill/>
                    </a:lnB>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2906803698"/>
                  </a:ext>
                </a:extLst>
              </a:tr>
              <a:tr h="127246">
                <a:tc>
                  <a:txBody>
                    <a:bodyPr/>
                    <a:lstStyle/>
                    <a:p>
                      <a:pPr algn="l" fontAlgn="ctr"/>
                      <a:r>
                        <a:rPr lang="en-GB" sz="900" b="1" i="0" u="none" strike="noStrike" dirty="0">
                          <a:solidFill>
                            <a:srgbClr val="000000"/>
                          </a:solidFill>
                          <a:effectLst/>
                          <a:latin typeface="Garamond" panose="02020404030301010803" pitchFamily="18" charset="0"/>
                        </a:rPr>
                        <a:t>PSA</a:t>
                      </a:r>
                    </a:p>
                  </a:txBody>
                  <a:tcPr marL="0" marR="0" marT="0" marB="0" anchor="ctr">
                    <a:lnL>
                      <a:noFill/>
                    </a:lnL>
                    <a:lnR>
                      <a:noFill/>
                    </a:lnR>
                    <a:lnT>
                      <a:noFill/>
                    </a:lnT>
                    <a:lnB>
                      <a:noFill/>
                    </a:lnB>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4213239316"/>
                  </a:ext>
                </a:extLst>
              </a:tr>
              <a:tr h="254493">
                <a:tc>
                  <a:txBody>
                    <a:bodyPr/>
                    <a:lstStyle/>
                    <a:p>
                      <a:pPr algn="l" fontAlgn="ctr"/>
                      <a:r>
                        <a:rPr lang="en-GB" sz="900" b="1" i="0" u="none" strike="noStrike" dirty="0">
                          <a:solidFill>
                            <a:srgbClr val="000000"/>
                          </a:solidFill>
                          <a:effectLst/>
                          <a:latin typeface="Garamond" panose="02020404030301010803" pitchFamily="18" charset="0"/>
                        </a:rPr>
                        <a:t>EXOR Group (FCA)</a:t>
                      </a:r>
                    </a:p>
                  </a:txBody>
                  <a:tcPr marL="0" marR="0" marT="0" marB="0" anchor="ctr">
                    <a:lnL>
                      <a:noFill/>
                    </a:lnL>
                    <a:lnR>
                      <a:noFill/>
                    </a:lnR>
                    <a:lnT>
                      <a:noFill/>
                    </a:lnT>
                    <a:lnB>
                      <a:noFill/>
                    </a:lnB>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4173490698"/>
                  </a:ext>
                </a:extLst>
              </a:tr>
              <a:tr h="127246">
                <a:tc>
                  <a:txBody>
                    <a:bodyPr/>
                    <a:lstStyle/>
                    <a:p>
                      <a:pPr algn="l" fontAlgn="ctr"/>
                      <a:r>
                        <a:rPr lang="en-GB" sz="900" b="1" i="0" u="none" strike="noStrike" dirty="0">
                          <a:solidFill>
                            <a:srgbClr val="000000"/>
                          </a:solidFill>
                          <a:effectLst/>
                          <a:latin typeface="Garamond" panose="02020404030301010803" pitchFamily="18" charset="0"/>
                        </a:rPr>
                        <a:t>Carrefour</a:t>
                      </a:r>
                    </a:p>
                  </a:txBody>
                  <a:tcPr marL="0" marR="0" marT="0" marB="0" anchor="ctr">
                    <a:lnL>
                      <a:noFill/>
                    </a:lnL>
                    <a:lnR>
                      <a:noFill/>
                    </a:lnR>
                    <a:lnT>
                      <a:noFill/>
                    </a:lnT>
                    <a:lnB>
                      <a:noFill/>
                    </a:lnB>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3875297809"/>
                  </a:ext>
                </a:extLst>
              </a:tr>
              <a:tr h="127246">
                <a:tc>
                  <a:txBody>
                    <a:bodyPr/>
                    <a:lstStyle/>
                    <a:p>
                      <a:pPr algn="l" fontAlgn="ctr"/>
                      <a:r>
                        <a:rPr lang="en-GB" sz="900" b="1" i="0" u="none" strike="noStrike" dirty="0">
                          <a:solidFill>
                            <a:srgbClr val="000000"/>
                          </a:solidFill>
                          <a:effectLst/>
                          <a:latin typeface="Garamond" panose="02020404030301010803" pitchFamily="18" charset="0"/>
                        </a:rPr>
                        <a:t>Enel</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351351382"/>
                  </a:ext>
                </a:extLst>
              </a:tr>
              <a:tr h="127246">
                <a:tc>
                  <a:txBody>
                    <a:bodyPr/>
                    <a:lstStyle/>
                    <a:p>
                      <a:pPr algn="l" fontAlgn="ctr"/>
                      <a:r>
                        <a:rPr lang="en-GB" sz="900" b="1" i="0" u="none" strike="noStrike" dirty="0">
                          <a:solidFill>
                            <a:srgbClr val="000000"/>
                          </a:solidFill>
                          <a:effectLst/>
                          <a:latin typeface="Garamond" panose="02020404030301010803" pitchFamily="18" charset="0"/>
                        </a:rPr>
                        <a:t>Tesco</a:t>
                      </a:r>
                    </a:p>
                  </a:txBody>
                  <a:tcPr marL="0" marR="0" marT="0" marB="0" anchor="ctr">
                    <a:lnL>
                      <a:noFill/>
                    </a:lnL>
                    <a:lnR>
                      <a:noFill/>
                    </a:lnR>
                    <a:lnT>
                      <a:noFill/>
                    </a:lnT>
                    <a:lnB>
                      <a:noFill/>
                    </a:lnB>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777796157"/>
                  </a:ext>
                </a:extLst>
              </a:tr>
              <a:tr h="127246">
                <a:tc>
                  <a:txBody>
                    <a:bodyPr/>
                    <a:lstStyle/>
                    <a:p>
                      <a:pPr algn="l" fontAlgn="ctr"/>
                      <a:r>
                        <a:rPr lang="en-GB" sz="900" b="1" i="0" u="none" strike="noStrike" dirty="0">
                          <a:solidFill>
                            <a:srgbClr val="000000"/>
                          </a:solidFill>
                          <a:effectLst/>
                          <a:latin typeface="Garamond" panose="02020404030301010803" pitchFamily="18" charset="0"/>
                        </a:rPr>
                        <a:t>BMW Group</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1947734034"/>
                  </a:ext>
                </a:extLst>
              </a:tr>
              <a:tr h="127246">
                <a:tc>
                  <a:txBody>
                    <a:bodyPr/>
                    <a:lstStyle/>
                    <a:p>
                      <a:pPr algn="l" fontAlgn="ctr"/>
                      <a:r>
                        <a:rPr lang="en-GB" sz="900" b="1" i="0" u="none" strike="noStrike" dirty="0">
                          <a:solidFill>
                            <a:srgbClr val="000000"/>
                          </a:solidFill>
                          <a:effectLst/>
                          <a:latin typeface="Garamond" panose="02020404030301010803" pitchFamily="18" charset="0"/>
                        </a:rPr>
                        <a:t>Bosch Group</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3474751015"/>
                  </a:ext>
                </a:extLst>
              </a:tr>
              <a:tr h="127246">
                <a:tc>
                  <a:txBody>
                    <a:bodyPr/>
                    <a:lstStyle/>
                    <a:p>
                      <a:pPr algn="l" fontAlgn="ctr"/>
                      <a:r>
                        <a:rPr lang="en-GB" sz="900" b="1" i="0" u="none" strike="noStrike" dirty="0">
                          <a:solidFill>
                            <a:srgbClr val="000000"/>
                          </a:solidFill>
                          <a:effectLst/>
                          <a:latin typeface="Garamond" panose="02020404030301010803" pitchFamily="18" charset="0"/>
                        </a:rPr>
                        <a:t>Volkswagen AG</a:t>
                      </a:r>
                    </a:p>
                  </a:txBody>
                  <a:tcPr marL="0" marR="0" marT="0" marB="0" anchor="ctr">
                    <a:lnL>
                      <a:noFill/>
                    </a:lnL>
                    <a:lnR>
                      <a:noFill/>
                    </a:lnR>
                    <a:lnT>
                      <a:noFill/>
                    </a:lnT>
                    <a:lnB>
                      <a:noFill/>
                    </a:lnB>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3602724707"/>
                  </a:ext>
                </a:extLst>
              </a:tr>
              <a:tr h="127246">
                <a:tc>
                  <a:txBody>
                    <a:bodyPr/>
                    <a:lstStyle/>
                    <a:p>
                      <a:pPr algn="l" fontAlgn="ctr"/>
                      <a:r>
                        <a:rPr lang="en-GB" sz="900" b="1" i="0" u="none" strike="noStrike" dirty="0">
                          <a:solidFill>
                            <a:srgbClr val="000000"/>
                          </a:solidFill>
                          <a:effectLst/>
                          <a:latin typeface="Garamond" panose="02020404030301010803" pitchFamily="18" charset="0"/>
                        </a:rPr>
                        <a:t>Siemens</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306731914"/>
                  </a:ext>
                </a:extLst>
              </a:tr>
              <a:tr h="127246">
                <a:tc>
                  <a:txBody>
                    <a:bodyPr/>
                    <a:lstStyle/>
                    <a:p>
                      <a:pPr algn="l" fontAlgn="ctr"/>
                      <a:r>
                        <a:rPr lang="en-GB" sz="900" b="1" i="0" u="none" strike="noStrike" dirty="0">
                          <a:solidFill>
                            <a:srgbClr val="000000"/>
                          </a:solidFill>
                          <a:effectLst/>
                          <a:latin typeface="Garamond" panose="02020404030301010803" pitchFamily="18" charset="0"/>
                        </a:rPr>
                        <a:t>Royal Dutch Shell</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1935550597"/>
                  </a:ext>
                </a:extLst>
              </a:tr>
              <a:tr h="127246">
                <a:tc>
                  <a:txBody>
                    <a:bodyPr/>
                    <a:lstStyle/>
                    <a:p>
                      <a:pPr algn="l" fontAlgn="ctr"/>
                      <a:r>
                        <a:rPr lang="en-GB" sz="900" b="1" i="0" u="none" strike="noStrike" dirty="0">
                          <a:solidFill>
                            <a:srgbClr val="000000"/>
                          </a:solidFill>
                          <a:effectLst/>
                          <a:latin typeface="Garamond" panose="02020404030301010803" pitchFamily="18" charset="0"/>
                        </a:rPr>
                        <a:t>Daimler</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1838339060"/>
                  </a:ext>
                </a:extLst>
              </a:tr>
              <a:tr h="127246">
                <a:tc>
                  <a:txBody>
                    <a:bodyPr/>
                    <a:lstStyle/>
                    <a:p>
                      <a:pPr algn="l" fontAlgn="ctr"/>
                      <a:r>
                        <a:rPr lang="en-GB" sz="900" b="1" i="0" u="none" strike="noStrike" dirty="0">
                          <a:solidFill>
                            <a:srgbClr val="000000"/>
                          </a:solidFill>
                          <a:effectLst/>
                          <a:latin typeface="Garamond" panose="02020404030301010803" pitchFamily="18" charset="0"/>
                        </a:rPr>
                        <a:t>Prudential</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1325954469"/>
                  </a:ext>
                </a:extLst>
              </a:tr>
              <a:tr h="127246">
                <a:tc>
                  <a:txBody>
                    <a:bodyPr/>
                    <a:lstStyle/>
                    <a:p>
                      <a:pPr algn="l" fontAlgn="ctr"/>
                      <a:r>
                        <a:rPr lang="en-GB" sz="900" b="1" i="0" u="none" strike="noStrike" dirty="0" err="1">
                          <a:solidFill>
                            <a:srgbClr val="000000"/>
                          </a:solidFill>
                          <a:effectLst/>
                          <a:latin typeface="Garamond" panose="02020404030301010803" pitchFamily="18" charset="0"/>
                        </a:rPr>
                        <a:t>Uniper</a:t>
                      </a:r>
                      <a:endParaRPr lang="en-GB" sz="900" b="1" i="0" u="none" strike="noStrike" dirty="0">
                        <a:solidFill>
                          <a:srgbClr val="000000"/>
                        </a:solidFill>
                        <a:effectLst/>
                        <a:latin typeface="Garamond" panose="02020404030301010803" pitchFamily="18" charset="0"/>
                      </a:endParaRP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1920999196"/>
                  </a:ext>
                </a:extLst>
              </a:tr>
              <a:tr h="127246">
                <a:tc>
                  <a:txBody>
                    <a:bodyPr/>
                    <a:lstStyle/>
                    <a:p>
                      <a:pPr algn="l" fontAlgn="ctr"/>
                      <a:r>
                        <a:rPr lang="en-GB" sz="900" b="1" i="0" u="none" strike="noStrike" dirty="0">
                          <a:solidFill>
                            <a:srgbClr val="000000"/>
                          </a:solidFill>
                          <a:effectLst/>
                          <a:latin typeface="Garamond" panose="02020404030301010803" pitchFamily="18" charset="0"/>
                        </a:rPr>
                        <a:t>EDF</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553179337"/>
                  </a:ext>
                </a:extLst>
              </a:tr>
              <a:tr h="127246">
                <a:tc>
                  <a:txBody>
                    <a:bodyPr/>
                    <a:lstStyle/>
                    <a:p>
                      <a:pPr algn="l" fontAlgn="ctr"/>
                      <a:r>
                        <a:rPr lang="en-GB" sz="900" b="1" i="0" u="none" strike="noStrike" dirty="0">
                          <a:solidFill>
                            <a:srgbClr val="000000"/>
                          </a:solidFill>
                          <a:effectLst/>
                          <a:latin typeface="Garamond" panose="02020404030301010803" pitchFamily="18" charset="0"/>
                        </a:rPr>
                        <a:t>BP plc</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1998678403"/>
                  </a:ext>
                </a:extLst>
              </a:tr>
              <a:tr h="127246">
                <a:tc>
                  <a:txBody>
                    <a:bodyPr/>
                    <a:lstStyle/>
                    <a:p>
                      <a:pPr algn="l" fontAlgn="ctr"/>
                      <a:r>
                        <a:rPr lang="en-GB" sz="900" b="1" i="0" u="none" strike="noStrike" dirty="0">
                          <a:solidFill>
                            <a:srgbClr val="000000"/>
                          </a:solidFill>
                          <a:effectLst/>
                          <a:latin typeface="Garamond" panose="02020404030301010803" pitchFamily="18" charset="0"/>
                        </a:rPr>
                        <a:t>Total</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2928792796"/>
                  </a:ext>
                </a:extLst>
              </a:tr>
              <a:tr h="127246">
                <a:tc>
                  <a:txBody>
                    <a:bodyPr/>
                    <a:lstStyle/>
                    <a:p>
                      <a:pPr algn="l" fontAlgn="ctr"/>
                      <a:r>
                        <a:rPr lang="en-GB" sz="900" b="1" i="0" u="none" strike="noStrike" dirty="0">
                          <a:solidFill>
                            <a:srgbClr val="000000"/>
                          </a:solidFill>
                          <a:effectLst/>
                          <a:latin typeface="Garamond" panose="02020404030301010803" pitchFamily="18" charset="0"/>
                        </a:rPr>
                        <a:t>Allianz</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699864036"/>
                  </a:ext>
                </a:extLst>
              </a:tr>
              <a:tr h="127246">
                <a:tc>
                  <a:txBody>
                    <a:bodyPr/>
                    <a:lstStyle/>
                    <a:p>
                      <a:pPr algn="l" fontAlgn="ctr"/>
                      <a:r>
                        <a:rPr lang="en-GB" sz="900" b="1" i="0" u="none" strike="noStrike" dirty="0">
                          <a:solidFill>
                            <a:srgbClr val="000000"/>
                          </a:solidFill>
                          <a:effectLst/>
                          <a:latin typeface="Garamond" panose="02020404030301010803" pitchFamily="18" charset="0"/>
                        </a:rPr>
                        <a:t>Banco Santander</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1340184806"/>
                  </a:ext>
                </a:extLst>
              </a:tr>
              <a:tr h="127246">
                <a:tc>
                  <a:txBody>
                    <a:bodyPr/>
                    <a:lstStyle/>
                    <a:p>
                      <a:pPr algn="l" fontAlgn="ctr"/>
                      <a:r>
                        <a:rPr lang="en-GB" sz="900" b="1" i="0" u="none" strike="noStrike" dirty="0">
                          <a:solidFill>
                            <a:srgbClr val="000000"/>
                          </a:solidFill>
                          <a:effectLst/>
                          <a:latin typeface="Garamond" panose="02020404030301010803" pitchFamily="18" charset="0"/>
                        </a:rPr>
                        <a:t>HSBC</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424481495"/>
                  </a:ext>
                </a:extLst>
              </a:tr>
              <a:tr h="127246">
                <a:tc>
                  <a:txBody>
                    <a:bodyPr/>
                    <a:lstStyle/>
                    <a:p>
                      <a:pPr algn="l" fontAlgn="ctr"/>
                      <a:r>
                        <a:rPr lang="en-GB" sz="900" b="1" i="0" u="none" strike="noStrike" dirty="0">
                          <a:solidFill>
                            <a:srgbClr val="000000"/>
                          </a:solidFill>
                          <a:effectLst/>
                          <a:latin typeface="Garamond" panose="02020404030301010803" pitchFamily="18" charset="0"/>
                        </a:rPr>
                        <a:t>Eni</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944783833"/>
                  </a:ext>
                </a:extLst>
              </a:tr>
              <a:tr h="127246">
                <a:tc>
                  <a:txBody>
                    <a:bodyPr/>
                    <a:lstStyle/>
                    <a:p>
                      <a:pPr algn="l" fontAlgn="ctr"/>
                      <a:r>
                        <a:rPr lang="en-GB" sz="900" b="1" i="0" u="none" strike="noStrike" dirty="0">
                          <a:solidFill>
                            <a:srgbClr val="000000"/>
                          </a:solidFill>
                          <a:effectLst/>
                          <a:latin typeface="Garamond" panose="02020404030301010803" pitchFamily="18" charset="0"/>
                        </a:rPr>
                        <a:t>AXA</a:t>
                      </a: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dirty="0">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2187578407"/>
                  </a:ext>
                </a:extLst>
              </a:tr>
              <a:tr h="254493">
                <a:tc>
                  <a:txBody>
                    <a:bodyPr/>
                    <a:lstStyle/>
                    <a:p>
                      <a:pPr algn="l" fontAlgn="ctr"/>
                      <a:r>
                        <a:rPr lang="en-GB" sz="900" b="1" i="0" u="none" strike="noStrike" dirty="0" err="1">
                          <a:solidFill>
                            <a:srgbClr val="000000"/>
                          </a:solidFill>
                          <a:effectLst/>
                          <a:latin typeface="Garamond" panose="02020404030301010803" pitchFamily="18" charset="0"/>
                        </a:rPr>
                        <a:t>Assicurazioni</a:t>
                      </a:r>
                      <a:r>
                        <a:rPr lang="en-GB" sz="900" b="1" i="0" u="none" strike="noStrike" dirty="0">
                          <a:solidFill>
                            <a:srgbClr val="000000"/>
                          </a:solidFill>
                          <a:effectLst/>
                          <a:latin typeface="Garamond" panose="02020404030301010803" pitchFamily="18" charset="0"/>
                        </a:rPr>
                        <a:t> </a:t>
                      </a:r>
                      <a:r>
                        <a:rPr lang="en-GB" sz="900" b="1" i="0" u="none" strike="noStrike" dirty="0" err="1">
                          <a:solidFill>
                            <a:srgbClr val="000000"/>
                          </a:solidFill>
                          <a:effectLst/>
                          <a:latin typeface="Garamond" panose="02020404030301010803" pitchFamily="18" charset="0"/>
                        </a:rPr>
                        <a:t>Generali</a:t>
                      </a:r>
                      <a:endParaRPr lang="en-GB" sz="900" b="1" i="0" u="none" strike="noStrike" dirty="0">
                        <a:solidFill>
                          <a:srgbClr val="000000"/>
                        </a:solidFill>
                        <a:effectLst/>
                        <a:latin typeface="Garamond" panose="02020404030301010803" pitchFamily="18" charset="0"/>
                      </a:endParaRPr>
                    </a:p>
                  </a:txBody>
                  <a:tcPr marL="0" marR="0" marT="0" marB="0" anchor="ctr">
                    <a:lnL>
                      <a:noFill/>
                    </a:lnL>
                    <a:lnR>
                      <a:noFill/>
                    </a:lnR>
                    <a:lnT>
                      <a:noFill/>
                    </a:lnT>
                    <a:lnB>
                      <a:noFill/>
                    </a:lnB>
                  </a:tcPr>
                </a:tc>
                <a:tc>
                  <a:txBody>
                    <a:bodyPr/>
                    <a:lstStyle/>
                    <a:p>
                      <a:pPr algn="ctr" fontAlgn="ctr"/>
                      <a:r>
                        <a:rPr lang="en-GB" sz="700" b="0" i="0" u="none" strike="noStrike" dirty="0">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4119539986"/>
                  </a:ext>
                </a:extLst>
              </a:tr>
              <a:tr h="127246">
                <a:tc>
                  <a:txBody>
                    <a:bodyPr/>
                    <a:lstStyle/>
                    <a:p>
                      <a:pPr algn="l" fontAlgn="ctr"/>
                      <a:r>
                        <a:rPr lang="en-GB" sz="900" b="1" i="0" u="none" strike="noStrike" dirty="0">
                          <a:solidFill>
                            <a:srgbClr val="000000"/>
                          </a:solidFill>
                          <a:effectLst/>
                          <a:latin typeface="Garamond" panose="02020404030301010803" pitchFamily="18" charset="0"/>
                        </a:rPr>
                        <a:t>Credit </a:t>
                      </a:r>
                      <a:r>
                        <a:rPr lang="en-GB" sz="900" b="1" i="0" u="none" strike="noStrike" dirty="0" err="1">
                          <a:solidFill>
                            <a:srgbClr val="000000"/>
                          </a:solidFill>
                          <a:effectLst/>
                          <a:latin typeface="Garamond" panose="02020404030301010803" pitchFamily="18" charset="0"/>
                        </a:rPr>
                        <a:t>Agricole</a:t>
                      </a:r>
                      <a:endParaRPr lang="en-GB" sz="900" b="1" i="0" u="none" strike="noStrike" dirty="0">
                        <a:solidFill>
                          <a:srgbClr val="000000"/>
                        </a:solidFill>
                        <a:effectLst/>
                        <a:latin typeface="Garamond" panose="02020404030301010803" pitchFamily="18" charset="0"/>
                      </a:endParaRPr>
                    </a:p>
                  </a:txBody>
                  <a:tcPr marL="0" marR="0" marT="0" marB="0" anchor="ctr">
                    <a:lnL>
                      <a:noFill/>
                    </a:lnL>
                    <a:lnR>
                      <a:noFill/>
                    </a:lnR>
                    <a:lnT>
                      <a:noFill/>
                    </a:lnT>
                    <a:lnB>
                      <a:noFill/>
                    </a:lnB>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0" i="0" u="none" strike="noStrike">
                          <a:solidFill>
                            <a:srgbClr val="000000"/>
                          </a:solidFill>
                          <a:effectLst/>
                          <a:latin typeface="Garamond" panose="02020404030301010803" pitchFamily="18" charset="0"/>
                        </a:rPr>
                        <a:t>No</a:t>
                      </a:r>
                    </a:p>
                  </a:txBody>
                  <a:tcPr marL="0" marR="0" marT="0" marB="0" anchor="ctr">
                    <a:lnL>
                      <a:noFill/>
                    </a:lnL>
                    <a:lnR>
                      <a:noFill/>
                    </a:lnR>
                    <a:lnT>
                      <a:noFill/>
                    </a:lnT>
                    <a:lnB>
                      <a:noFill/>
                    </a:lnB>
                    <a:solidFill>
                      <a:srgbClr val="F4B084"/>
                    </a:solidFill>
                  </a:tcPr>
                </a:tc>
                <a:tc>
                  <a:txBody>
                    <a:bodyPr/>
                    <a:lstStyle/>
                    <a:p>
                      <a:pPr algn="ctr" fontAlgn="ctr"/>
                      <a:r>
                        <a:rPr lang="en-GB" sz="700" b="1" i="0" u="none" strike="noStrike" dirty="0">
                          <a:solidFill>
                            <a:srgbClr val="000000"/>
                          </a:solidFill>
                          <a:effectLst/>
                          <a:latin typeface="Garamond" panose="02020404030301010803" pitchFamily="18" charset="0"/>
                        </a:rPr>
                        <a:t>Yes</a:t>
                      </a:r>
                    </a:p>
                  </a:txBody>
                  <a:tcPr marL="0" marR="0" marT="0" marB="0" anchor="ctr">
                    <a:lnL>
                      <a:noFill/>
                    </a:lnL>
                    <a:lnR>
                      <a:noFill/>
                    </a:lnR>
                    <a:lnT>
                      <a:noFill/>
                    </a:lnT>
                    <a:lnB>
                      <a:noFill/>
                    </a:lnB>
                    <a:solidFill>
                      <a:srgbClr val="92D050"/>
                    </a:solidFill>
                  </a:tcPr>
                </a:tc>
                <a:extLst>
                  <a:ext uri="{0D108BD9-81ED-4DB2-BD59-A6C34878D82A}">
                    <a16:rowId xmlns:a16="http://schemas.microsoft.com/office/drawing/2014/main" val="3814465924"/>
                  </a:ext>
                </a:extLst>
              </a:tr>
              <a:tr h="138093">
                <a:tc>
                  <a:txBody>
                    <a:bodyPr/>
                    <a:lstStyle/>
                    <a:p>
                      <a:pPr algn="l" fontAlgn="ctr"/>
                      <a:r>
                        <a:rPr lang="en-GB" sz="800" b="0" i="0" u="none" strike="noStrike" dirty="0">
                          <a:solidFill>
                            <a:srgbClr val="000000"/>
                          </a:solidFill>
                          <a:effectLst/>
                          <a:latin typeface="Garamond" panose="02020404030301010803" pitchFamily="18" charset="0"/>
                        </a:rPr>
                        <a:t>Total</a:t>
                      </a:r>
                    </a:p>
                  </a:txBody>
                  <a:tcPr marL="0" marR="0" marT="0" marB="0" anchor="ctr">
                    <a:lnL>
                      <a:noFill/>
                    </a:lnL>
                    <a:lnR>
                      <a:noFill/>
                    </a:lnR>
                    <a:lnT>
                      <a:noFill/>
                    </a:lnT>
                    <a:lnB>
                      <a:noFill/>
                    </a:lnB>
                    <a:solidFill>
                      <a:srgbClr val="FFFF00"/>
                    </a:solidFill>
                  </a:tcPr>
                </a:tc>
                <a:tc>
                  <a:txBody>
                    <a:bodyPr/>
                    <a:lstStyle/>
                    <a:p>
                      <a:pPr algn="ctr" fontAlgn="ctr"/>
                      <a:r>
                        <a:rPr lang="en-GB" sz="800" b="1" i="0" u="none" strike="noStrike">
                          <a:solidFill>
                            <a:srgbClr val="000000"/>
                          </a:solidFill>
                          <a:effectLst/>
                          <a:latin typeface="Garamond" panose="02020404030301010803" pitchFamily="18" charset="0"/>
                        </a:rPr>
                        <a:t>7</a:t>
                      </a:r>
                    </a:p>
                  </a:txBody>
                  <a:tcPr marL="0" marR="0" marT="0" marB="0" anchor="ctr">
                    <a:lnL>
                      <a:noFill/>
                    </a:lnL>
                    <a:lnR>
                      <a:noFill/>
                    </a:lnR>
                    <a:lnT>
                      <a:noFill/>
                    </a:lnT>
                    <a:lnB>
                      <a:noFill/>
                    </a:lnB>
                    <a:solidFill>
                      <a:srgbClr val="FFFF00"/>
                    </a:solidFill>
                  </a:tcPr>
                </a:tc>
                <a:tc>
                  <a:txBody>
                    <a:bodyPr/>
                    <a:lstStyle/>
                    <a:p>
                      <a:pPr algn="ctr" fontAlgn="ctr"/>
                      <a:r>
                        <a:rPr lang="en-GB" sz="800" b="1" i="0" u="none" strike="noStrike">
                          <a:solidFill>
                            <a:srgbClr val="000000"/>
                          </a:solidFill>
                          <a:effectLst/>
                          <a:latin typeface="Garamond" panose="02020404030301010803" pitchFamily="18" charset="0"/>
                        </a:rPr>
                        <a:t>9</a:t>
                      </a:r>
                    </a:p>
                  </a:txBody>
                  <a:tcPr marL="0" marR="0" marT="0" marB="0" anchor="ctr">
                    <a:lnL>
                      <a:noFill/>
                    </a:lnL>
                    <a:lnR>
                      <a:noFill/>
                    </a:lnR>
                    <a:lnT>
                      <a:noFill/>
                    </a:lnT>
                    <a:lnB>
                      <a:noFill/>
                    </a:lnB>
                    <a:solidFill>
                      <a:srgbClr val="FFFF00"/>
                    </a:solidFill>
                  </a:tcPr>
                </a:tc>
                <a:tc>
                  <a:txBody>
                    <a:bodyPr/>
                    <a:lstStyle/>
                    <a:p>
                      <a:pPr algn="ctr" fontAlgn="ctr"/>
                      <a:r>
                        <a:rPr lang="en-GB" sz="800" b="1" i="0" u="none" strike="noStrike">
                          <a:solidFill>
                            <a:srgbClr val="000000"/>
                          </a:solidFill>
                          <a:effectLst/>
                          <a:latin typeface="Garamond" panose="02020404030301010803" pitchFamily="18" charset="0"/>
                        </a:rPr>
                        <a:t>9</a:t>
                      </a:r>
                    </a:p>
                  </a:txBody>
                  <a:tcPr marL="0" marR="0" marT="0" marB="0" anchor="ctr">
                    <a:lnL>
                      <a:noFill/>
                    </a:lnL>
                    <a:lnR>
                      <a:noFill/>
                    </a:lnR>
                    <a:lnT>
                      <a:noFill/>
                    </a:lnT>
                    <a:lnB>
                      <a:noFill/>
                    </a:lnB>
                    <a:solidFill>
                      <a:srgbClr val="FFFF00"/>
                    </a:solidFill>
                  </a:tcPr>
                </a:tc>
                <a:tc>
                  <a:txBody>
                    <a:bodyPr/>
                    <a:lstStyle/>
                    <a:p>
                      <a:pPr algn="ctr" fontAlgn="ctr"/>
                      <a:r>
                        <a:rPr lang="en-GB" sz="800" b="1" i="0" u="none" strike="noStrike">
                          <a:solidFill>
                            <a:srgbClr val="000000"/>
                          </a:solidFill>
                          <a:effectLst/>
                          <a:latin typeface="Garamond" panose="02020404030301010803" pitchFamily="18" charset="0"/>
                        </a:rPr>
                        <a:t>9</a:t>
                      </a:r>
                    </a:p>
                  </a:txBody>
                  <a:tcPr marL="0" marR="0" marT="0" marB="0" anchor="ctr">
                    <a:lnL>
                      <a:noFill/>
                    </a:lnL>
                    <a:lnR>
                      <a:noFill/>
                    </a:lnR>
                    <a:lnT>
                      <a:noFill/>
                    </a:lnT>
                    <a:lnB>
                      <a:noFill/>
                    </a:lnB>
                    <a:solidFill>
                      <a:srgbClr val="FFFF00"/>
                    </a:solidFill>
                  </a:tcPr>
                </a:tc>
                <a:tc>
                  <a:txBody>
                    <a:bodyPr/>
                    <a:lstStyle/>
                    <a:p>
                      <a:pPr algn="ctr" fontAlgn="ctr"/>
                      <a:r>
                        <a:rPr lang="en-GB" sz="800" b="1" i="0" u="none" strike="noStrike">
                          <a:solidFill>
                            <a:srgbClr val="000000"/>
                          </a:solidFill>
                          <a:effectLst/>
                          <a:latin typeface="Garamond" panose="02020404030301010803" pitchFamily="18" charset="0"/>
                        </a:rPr>
                        <a:t>14</a:t>
                      </a:r>
                    </a:p>
                  </a:txBody>
                  <a:tcPr marL="0" marR="0" marT="0" marB="0" anchor="ctr">
                    <a:lnL>
                      <a:noFill/>
                    </a:lnL>
                    <a:lnR>
                      <a:noFill/>
                    </a:lnR>
                    <a:lnT>
                      <a:noFill/>
                    </a:lnT>
                    <a:lnB>
                      <a:noFill/>
                    </a:lnB>
                    <a:solidFill>
                      <a:srgbClr val="FFFF00"/>
                    </a:solidFill>
                  </a:tcPr>
                </a:tc>
                <a:tc>
                  <a:txBody>
                    <a:bodyPr/>
                    <a:lstStyle/>
                    <a:p>
                      <a:pPr algn="ctr" fontAlgn="ctr"/>
                      <a:r>
                        <a:rPr lang="en-GB" sz="800" b="1" i="0" u="none" strike="noStrike">
                          <a:solidFill>
                            <a:srgbClr val="000000"/>
                          </a:solidFill>
                          <a:effectLst/>
                          <a:latin typeface="Garamond" panose="02020404030301010803" pitchFamily="18" charset="0"/>
                        </a:rPr>
                        <a:t>22</a:t>
                      </a:r>
                    </a:p>
                  </a:txBody>
                  <a:tcPr marL="0" marR="0" marT="0" marB="0" anchor="ctr">
                    <a:lnL>
                      <a:noFill/>
                    </a:lnL>
                    <a:lnR>
                      <a:noFill/>
                    </a:lnR>
                    <a:lnT>
                      <a:noFill/>
                    </a:lnT>
                    <a:lnB>
                      <a:noFill/>
                    </a:lnB>
                    <a:solidFill>
                      <a:srgbClr val="FFFF00"/>
                    </a:solidFill>
                  </a:tcPr>
                </a:tc>
                <a:tc>
                  <a:txBody>
                    <a:bodyPr/>
                    <a:lstStyle/>
                    <a:p>
                      <a:pPr algn="ctr" fontAlgn="ctr"/>
                      <a:r>
                        <a:rPr lang="en-GB" sz="800" b="1" i="0" u="none" strike="noStrike" dirty="0">
                          <a:solidFill>
                            <a:srgbClr val="000000"/>
                          </a:solidFill>
                          <a:effectLst/>
                          <a:latin typeface="Garamond" panose="02020404030301010803" pitchFamily="18" charset="0"/>
                        </a:rPr>
                        <a:t>25</a:t>
                      </a:r>
                    </a:p>
                  </a:txBody>
                  <a:tcPr marL="0" marR="0" marT="0" marB="0" anchor="ctr">
                    <a:lnL>
                      <a:noFill/>
                    </a:lnL>
                    <a:lnR>
                      <a:noFill/>
                    </a:lnR>
                    <a:lnT>
                      <a:noFill/>
                    </a:lnT>
                    <a:lnB>
                      <a:noFill/>
                    </a:lnB>
                    <a:solidFill>
                      <a:srgbClr val="FFFF00"/>
                    </a:solidFill>
                  </a:tcPr>
                </a:tc>
                <a:extLst>
                  <a:ext uri="{0D108BD9-81ED-4DB2-BD59-A6C34878D82A}">
                    <a16:rowId xmlns:a16="http://schemas.microsoft.com/office/drawing/2014/main" val="900614833"/>
                  </a:ext>
                </a:extLst>
              </a:tr>
            </a:tbl>
          </a:graphicData>
        </a:graphic>
      </p:graphicFrame>
      <p:sp>
        <p:nvSpPr>
          <p:cNvPr id="8" name="Rounded Rectangle 7"/>
          <p:cNvSpPr/>
          <p:nvPr/>
        </p:nvSpPr>
        <p:spPr bwMode="auto">
          <a:xfrm>
            <a:off x="547456" y="2724218"/>
            <a:ext cx="8399896" cy="1280846"/>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UOS Stephenson" pitchFamily="-128" charset="0"/>
            </a:endParaRPr>
          </a:p>
        </p:txBody>
      </p:sp>
    </p:spTree>
    <p:extLst>
      <p:ext uri="{BB962C8B-B14F-4D97-AF65-F5344CB8AC3E}">
        <p14:creationId xmlns:p14="http://schemas.microsoft.com/office/powerpoint/2010/main" val="254319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371600"/>
            <a:ext cx="9723040" cy="762000"/>
          </a:xfrm>
        </p:spPr>
        <p:txBody>
          <a:bodyPr/>
          <a:lstStyle/>
          <a:p>
            <a:r>
              <a:rPr lang="en-GB" dirty="0" smtClean="0"/>
              <a:t>SC </a:t>
            </a:r>
            <a:r>
              <a:rPr lang="en-GB" dirty="0"/>
              <a:t>integration </a:t>
            </a:r>
            <a:r>
              <a:rPr lang="en-GB" dirty="0" smtClean="0"/>
              <a:t>vs adoption</a:t>
            </a:r>
            <a:endParaRPr lang="en-GB" dirty="0"/>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smtClean="0"/>
              <a:t>© The University of Sheffield</a:t>
            </a:r>
            <a:endParaRPr lang="en-GB" altLang="en-US">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25</a:t>
            </a:fld>
            <a:endParaRPr lang="en-GB" alt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3" name="Content Placeholder 2"/>
          <p:cNvSpPr>
            <a:spLocks noGrp="1"/>
          </p:cNvSpPr>
          <p:nvPr>
            <p:ph idx="1"/>
          </p:nvPr>
        </p:nvSpPr>
        <p:spPr/>
        <p:txBody>
          <a:bodyPr/>
          <a:lstStyle/>
          <a:p>
            <a:r>
              <a:rPr lang="en-GB" sz="2800" dirty="0"/>
              <a:t>Higher SC integration seems to be beneficial for CE practices adoption</a:t>
            </a:r>
          </a:p>
          <a:p>
            <a:r>
              <a:rPr lang="en-GB" sz="2800" dirty="0" smtClean="0"/>
              <a:t>The </a:t>
            </a:r>
            <a:r>
              <a:rPr lang="en-GB" sz="2800" dirty="0"/>
              <a:t>8 most integrated organisations </a:t>
            </a:r>
            <a:r>
              <a:rPr lang="en-GB" sz="2800" dirty="0" smtClean="0"/>
              <a:t>report a higher CE score compared to the remaining ones</a:t>
            </a:r>
          </a:p>
          <a:p>
            <a:pPr lvl="1"/>
            <a:r>
              <a:rPr lang="en-GB" dirty="0" smtClean="0"/>
              <a:t>16,8 vs 11</a:t>
            </a:r>
            <a:endParaRPr lang="en-GB" dirty="0"/>
          </a:p>
          <a:p>
            <a:r>
              <a:rPr lang="en-GB" sz="2800" dirty="0"/>
              <a:t>The relation among the two should be investigated </a:t>
            </a:r>
            <a:r>
              <a:rPr lang="en-GB" sz="2800" dirty="0" smtClean="0"/>
              <a:t>in a deeper way</a:t>
            </a:r>
            <a:endParaRPr lang="en-GB" sz="2800" dirty="0"/>
          </a:p>
        </p:txBody>
      </p:sp>
    </p:spTree>
    <p:extLst>
      <p:ext uri="{BB962C8B-B14F-4D97-AF65-F5344CB8AC3E}">
        <p14:creationId xmlns:p14="http://schemas.microsoft.com/office/powerpoint/2010/main" val="30053838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Possible Theoretical Lens</a:t>
            </a:r>
            <a:endParaRPr lang="en-GB" dirty="0"/>
          </a:p>
        </p:txBody>
      </p:sp>
      <p:sp>
        <p:nvSpPr>
          <p:cNvPr id="3" name="Content Placeholder 2"/>
          <p:cNvSpPr>
            <a:spLocks noGrp="1"/>
          </p:cNvSpPr>
          <p:nvPr>
            <p:ph idx="1"/>
          </p:nvPr>
        </p:nvSpPr>
        <p:spPr/>
        <p:txBody>
          <a:bodyPr/>
          <a:lstStyle/>
          <a:p>
            <a:r>
              <a:rPr lang="en-GB" dirty="0" smtClean="0"/>
              <a:t>Adoption of CE practices through Institutional Theory and Isomorphism</a:t>
            </a:r>
          </a:p>
          <a:p>
            <a:pPr lvl="1"/>
            <a:r>
              <a:rPr lang="en-GB" sz="2400" dirty="0" smtClean="0"/>
              <a:t>Memetic (e.g., financial </a:t>
            </a:r>
            <a:r>
              <a:rPr lang="en-GB" sz="2400" dirty="0"/>
              <a:t>institutions: divesting from coal and investing in renewable energy solutions and </a:t>
            </a:r>
            <a:r>
              <a:rPr lang="en-GB" sz="2400" dirty="0" smtClean="0"/>
              <a:t>products)</a:t>
            </a:r>
            <a:endParaRPr lang="en-GB" sz="2400" dirty="0"/>
          </a:p>
          <a:p>
            <a:pPr lvl="1"/>
            <a:r>
              <a:rPr lang="en-GB" sz="2400" dirty="0" smtClean="0"/>
              <a:t>Normative (e.g., Automotive</a:t>
            </a:r>
            <a:r>
              <a:rPr lang="en-GB" sz="2400" dirty="0"/>
              <a:t>: </a:t>
            </a:r>
            <a:r>
              <a:rPr lang="en-GB" sz="2400" dirty="0" smtClean="0"/>
              <a:t>industry standards in closing </a:t>
            </a:r>
            <a:r>
              <a:rPr lang="en-GB" sz="2400" dirty="0"/>
              <a:t>the loop for </a:t>
            </a:r>
            <a:r>
              <a:rPr lang="en-GB" sz="2400" dirty="0" smtClean="0"/>
              <a:t>Aluminium)</a:t>
            </a:r>
            <a:endParaRPr lang="en-GB" sz="2400" dirty="0"/>
          </a:p>
          <a:p>
            <a:pPr lvl="1"/>
            <a:r>
              <a:rPr lang="en-GB" sz="2400" dirty="0" smtClean="0"/>
              <a:t>Coercive (e.g., French strong legislation on food waste; EU directives on </a:t>
            </a:r>
            <a:r>
              <a:rPr lang="en-GB" sz="2400" dirty="0" err="1" smtClean="0"/>
              <a:t>EoL</a:t>
            </a:r>
            <a:r>
              <a:rPr lang="en-GB" sz="2400" dirty="0" smtClean="0"/>
              <a:t> for automotive)</a:t>
            </a:r>
            <a:endParaRPr lang="en-GB" sz="2400" dirty="0"/>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smtClean="0"/>
              <a:t>© The University of Sheffield</a:t>
            </a:r>
            <a:endParaRPr lang="en-GB" altLang="en-US">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26</a:t>
            </a:fld>
            <a:endParaRPr lang="en-GB" alt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Tree>
    <p:extLst>
      <p:ext uri="{BB962C8B-B14F-4D97-AF65-F5344CB8AC3E}">
        <p14:creationId xmlns:p14="http://schemas.microsoft.com/office/powerpoint/2010/main" val="21310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5" name="Content Placeholder 2"/>
          <p:cNvSpPr>
            <a:spLocks noGrp="1"/>
          </p:cNvSpPr>
          <p:nvPr>
            <p:ph idx="1"/>
          </p:nvPr>
        </p:nvSpPr>
        <p:spPr>
          <a:xfrm>
            <a:off x="663575" y="2362200"/>
            <a:ext cx="8229600" cy="3733800"/>
          </a:xfrm>
        </p:spPr>
        <p:txBody>
          <a:bodyPr/>
          <a:lstStyle/>
          <a:p>
            <a:r>
              <a:rPr lang="en-GB" sz="2400" dirty="0" smtClean="0"/>
              <a:t>The main drivers behind the adoption of CE interventions, seems to be economic and environmental</a:t>
            </a:r>
          </a:p>
          <a:p>
            <a:r>
              <a:rPr lang="en-GB" sz="2400" dirty="0" smtClean="0"/>
              <a:t>Popularity of Reduce &amp; Recycle practices</a:t>
            </a:r>
          </a:p>
          <a:p>
            <a:pPr lvl="1"/>
            <a:r>
              <a:rPr lang="en-GB" sz="2000" dirty="0" smtClean="0"/>
              <a:t>Reuse is almost not contemplated</a:t>
            </a:r>
          </a:p>
          <a:p>
            <a:r>
              <a:rPr lang="en-GB" sz="2400" dirty="0" smtClean="0"/>
              <a:t>Limited</a:t>
            </a:r>
            <a:r>
              <a:rPr lang="en-GB" sz="2400" dirty="0"/>
              <a:t> </a:t>
            </a:r>
            <a:r>
              <a:rPr lang="en-GB" sz="2400" dirty="0" smtClean="0"/>
              <a:t>impact - far from conditioning the overall business performance</a:t>
            </a:r>
          </a:p>
          <a:p>
            <a:pPr lvl="1"/>
            <a:r>
              <a:rPr lang="en-GB" sz="2000" dirty="0" smtClean="0"/>
              <a:t>Abundance of “Efficiency” KPIs. Do they really measure circularity?</a:t>
            </a:r>
          </a:p>
          <a:p>
            <a:pPr lvl="1"/>
            <a:r>
              <a:rPr lang="en-GB" sz="2000" dirty="0" smtClean="0"/>
              <a:t>Lack </a:t>
            </a:r>
            <a:r>
              <a:rPr lang="en-GB" sz="2000" dirty="0"/>
              <a:t>of reflection on social </a:t>
            </a:r>
            <a:r>
              <a:rPr lang="en-GB" sz="2000" dirty="0" smtClean="0"/>
              <a:t>impacts</a:t>
            </a:r>
          </a:p>
          <a:p>
            <a:r>
              <a:rPr lang="en-GB" sz="2400" dirty="0" smtClean="0"/>
              <a:t>SCI seems to be beneficial to CE practices adoption</a:t>
            </a:r>
            <a:endParaRPr lang="en-GB" sz="2400" dirty="0"/>
          </a:p>
          <a:p>
            <a:endParaRPr lang="en-GB" sz="2400" dirty="0" smtClean="0"/>
          </a:p>
        </p:txBody>
      </p:sp>
      <p:sp>
        <p:nvSpPr>
          <p:cNvPr id="6" name="Title 1"/>
          <p:cNvSpPr>
            <a:spLocks noGrp="1"/>
          </p:cNvSpPr>
          <p:nvPr>
            <p:ph type="title"/>
          </p:nvPr>
        </p:nvSpPr>
        <p:spPr>
          <a:xfrm>
            <a:off x="609600" y="1371600"/>
            <a:ext cx="8229600" cy="762000"/>
          </a:xfrm>
        </p:spPr>
        <p:txBody>
          <a:bodyPr/>
          <a:lstStyle/>
          <a:p>
            <a:r>
              <a:rPr lang="en-GB" dirty="0" smtClean="0"/>
              <a:t>Conclusions</a:t>
            </a:r>
            <a:endParaRPr lang="en-GB" dirty="0"/>
          </a:p>
        </p:txBody>
      </p:sp>
    </p:spTree>
    <p:extLst>
      <p:ext uri="{BB962C8B-B14F-4D97-AF65-F5344CB8AC3E}">
        <p14:creationId xmlns:p14="http://schemas.microsoft.com/office/powerpoint/2010/main" val="2981978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5" name="Content Placeholder 2"/>
          <p:cNvSpPr>
            <a:spLocks noGrp="1"/>
          </p:cNvSpPr>
          <p:nvPr>
            <p:ph idx="1"/>
          </p:nvPr>
        </p:nvSpPr>
        <p:spPr>
          <a:xfrm>
            <a:off x="663575" y="2362200"/>
            <a:ext cx="8229600" cy="3733800"/>
          </a:xfrm>
        </p:spPr>
        <p:txBody>
          <a:bodyPr/>
          <a:lstStyle/>
          <a:p>
            <a:r>
              <a:rPr lang="en-GB" sz="2600" dirty="0" smtClean="0"/>
              <a:t>Increasing the sample (Top-100)</a:t>
            </a:r>
          </a:p>
          <a:p>
            <a:pPr lvl="1"/>
            <a:r>
              <a:rPr lang="en-GB" sz="2200" dirty="0" smtClean="0"/>
              <a:t>Find the relationship between practices and impacts; between Supply Chain Integration </a:t>
            </a:r>
            <a:r>
              <a:rPr lang="en-GB" sz="2200" dirty="0"/>
              <a:t>and </a:t>
            </a:r>
            <a:r>
              <a:rPr lang="en-GB" sz="2200" dirty="0" smtClean="0"/>
              <a:t>practices </a:t>
            </a:r>
            <a:r>
              <a:rPr lang="en-GB" sz="2200" dirty="0" smtClean="0"/>
              <a:t>adoption</a:t>
            </a:r>
          </a:p>
          <a:p>
            <a:r>
              <a:rPr lang="it-IT" sz="2600" dirty="0" smtClean="0"/>
              <a:t>Is </a:t>
            </a:r>
            <a:r>
              <a:rPr lang="it-IT" sz="2600" dirty="0" smtClean="0"/>
              <a:t>CE a disruptive model? </a:t>
            </a:r>
            <a:endParaRPr lang="it-IT" sz="2600" dirty="0"/>
          </a:p>
          <a:p>
            <a:pPr lvl="1"/>
            <a:r>
              <a:rPr lang="en-GB" sz="2200" dirty="0"/>
              <a:t>Critical Discourse Analysis</a:t>
            </a:r>
          </a:p>
          <a:p>
            <a:pPr marL="1200150" lvl="2" indent="-285750">
              <a:buFont typeface="Arial" panose="020B0604020202020204" pitchFamily="34" charset="0"/>
              <a:buChar char="•"/>
            </a:pPr>
            <a:r>
              <a:rPr lang="en-GB" sz="1800" dirty="0"/>
              <a:t>How is the discourse being built? </a:t>
            </a:r>
          </a:p>
          <a:p>
            <a:pPr marL="1200150" lvl="2" indent="-285750">
              <a:buFont typeface="Arial" panose="020B0604020202020204" pitchFamily="34" charset="0"/>
              <a:buChar char="•"/>
            </a:pPr>
            <a:r>
              <a:rPr lang="en-GB" sz="1800" dirty="0"/>
              <a:t>Who is pushing forward the Circular Economy agenda? </a:t>
            </a:r>
          </a:p>
          <a:p>
            <a:pPr marL="1200150" lvl="2" indent="-285750">
              <a:buFont typeface="Arial" panose="020B0604020202020204" pitchFamily="34" charset="0"/>
              <a:buChar char="•"/>
            </a:pPr>
            <a:r>
              <a:rPr lang="en-GB" sz="1800" dirty="0"/>
              <a:t>Who owns the hegemony of the definition of what CE means?</a:t>
            </a:r>
            <a:endParaRPr lang="en-GB" sz="2200" dirty="0" smtClean="0"/>
          </a:p>
        </p:txBody>
      </p:sp>
      <p:sp>
        <p:nvSpPr>
          <p:cNvPr id="6" name="Title 1"/>
          <p:cNvSpPr>
            <a:spLocks noGrp="1"/>
          </p:cNvSpPr>
          <p:nvPr>
            <p:ph type="title"/>
          </p:nvPr>
        </p:nvSpPr>
        <p:spPr>
          <a:xfrm>
            <a:off x="609600" y="1371600"/>
            <a:ext cx="8229600" cy="762000"/>
          </a:xfrm>
        </p:spPr>
        <p:txBody>
          <a:bodyPr/>
          <a:lstStyle/>
          <a:p>
            <a:r>
              <a:rPr lang="en-GB" smtClean="0"/>
              <a:t>Further Researches</a:t>
            </a:r>
            <a:endParaRPr lang="en-GB" dirty="0"/>
          </a:p>
        </p:txBody>
      </p:sp>
    </p:spTree>
    <p:extLst>
      <p:ext uri="{BB962C8B-B14F-4D97-AF65-F5344CB8AC3E}">
        <p14:creationId xmlns:p14="http://schemas.microsoft.com/office/powerpoint/2010/main" val="3769176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5" name="Content Placeholder 2"/>
          <p:cNvSpPr>
            <a:spLocks noGrp="1"/>
          </p:cNvSpPr>
          <p:nvPr>
            <p:ph idx="1"/>
          </p:nvPr>
        </p:nvSpPr>
        <p:spPr>
          <a:xfrm>
            <a:off x="663575" y="2431504"/>
            <a:ext cx="4124449" cy="3733800"/>
          </a:xfrm>
        </p:spPr>
        <p:txBody>
          <a:bodyPr/>
          <a:lstStyle/>
          <a:p>
            <a:r>
              <a:rPr lang="it-IT" sz="2800" dirty="0" smtClean="0"/>
              <a:t>CE practices might be happening </a:t>
            </a:r>
            <a:r>
              <a:rPr lang="it-IT" sz="2800" i="1" dirty="0" smtClean="0"/>
              <a:t>quietly</a:t>
            </a:r>
            <a:r>
              <a:rPr lang="it-IT" sz="2800" dirty="0" smtClean="0"/>
              <a:t> in presence of competitive advantage (inverse phenomena)</a:t>
            </a:r>
          </a:p>
          <a:p>
            <a:r>
              <a:rPr lang="it-IT" sz="2800" dirty="0" smtClean="0"/>
              <a:t>Same for SC integration</a:t>
            </a:r>
            <a:endParaRPr lang="it-IT" sz="2800" dirty="0"/>
          </a:p>
        </p:txBody>
      </p:sp>
      <p:sp>
        <p:nvSpPr>
          <p:cNvPr id="6" name="Title 1"/>
          <p:cNvSpPr>
            <a:spLocks noGrp="1"/>
          </p:cNvSpPr>
          <p:nvPr>
            <p:ph type="title"/>
          </p:nvPr>
        </p:nvSpPr>
        <p:spPr>
          <a:xfrm>
            <a:off x="609600" y="1371600"/>
            <a:ext cx="8229600" cy="762000"/>
          </a:xfrm>
        </p:spPr>
        <p:txBody>
          <a:bodyPr/>
          <a:lstStyle/>
          <a:p>
            <a:r>
              <a:rPr lang="en-GB" dirty="0"/>
              <a:t>Limitations</a:t>
            </a:r>
          </a:p>
        </p:txBody>
      </p:sp>
      <p:pic>
        <p:nvPicPr>
          <p:cNvPr id="2" name="Picture 1"/>
          <p:cNvPicPr>
            <a:picLocks noChangeAspect="1"/>
          </p:cNvPicPr>
          <p:nvPr/>
        </p:nvPicPr>
        <p:blipFill>
          <a:blip r:embed="rId3"/>
          <a:stretch>
            <a:fillRect/>
          </a:stretch>
        </p:blipFill>
        <p:spPr>
          <a:xfrm>
            <a:off x="5039479" y="2551866"/>
            <a:ext cx="3799721" cy="3220020"/>
          </a:xfrm>
          <a:prstGeom prst="rect">
            <a:avLst/>
          </a:prstGeom>
        </p:spPr>
      </p:pic>
    </p:spTree>
    <p:extLst>
      <p:ext uri="{BB962C8B-B14F-4D97-AF65-F5344CB8AC3E}">
        <p14:creationId xmlns:p14="http://schemas.microsoft.com/office/powerpoint/2010/main" val="26567312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GB" dirty="0"/>
          </a:p>
        </p:txBody>
      </p:sp>
      <p:sp>
        <p:nvSpPr>
          <p:cNvPr id="3" name="Content Placeholder 2"/>
          <p:cNvSpPr>
            <a:spLocks noGrp="1"/>
          </p:cNvSpPr>
          <p:nvPr>
            <p:ph idx="1"/>
          </p:nvPr>
        </p:nvSpPr>
        <p:spPr>
          <a:xfrm>
            <a:off x="547514" y="2359496"/>
            <a:ext cx="5464646" cy="3733800"/>
          </a:xfrm>
        </p:spPr>
        <p:txBody>
          <a:bodyPr/>
          <a:lstStyle/>
          <a:p>
            <a:pPr marL="400050"/>
            <a:r>
              <a:rPr lang="en-GB" sz="2400" dirty="0" smtClean="0"/>
              <a:t>A small number (</a:t>
            </a:r>
            <a:r>
              <a:rPr lang="en-GB" sz="2400" dirty="0"/>
              <a:t>100</a:t>
            </a:r>
            <a:r>
              <a:rPr lang="en-GB" sz="2400" dirty="0" smtClean="0"/>
              <a:t>) </a:t>
            </a:r>
            <a:r>
              <a:rPr lang="en-GB" sz="2400" dirty="0"/>
              <a:t>of </a:t>
            </a:r>
            <a:r>
              <a:rPr lang="en-GB" sz="2400" dirty="0" smtClean="0"/>
              <a:t>companies responsible of </a:t>
            </a:r>
            <a:r>
              <a:rPr lang="en-GB" sz="2400" dirty="0"/>
              <a:t>more than 70% of the world’s </a:t>
            </a:r>
            <a:r>
              <a:rPr lang="en-GB" sz="2400" dirty="0" smtClean="0"/>
              <a:t>GHG emissions </a:t>
            </a:r>
            <a:r>
              <a:rPr lang="en-GB" sz="2400" dirty="0"/>
              <a:t>since 1988 </a:t>
            </a:r>
            <a:endParaRPr lang="en-GB" sz="2400" dirty="0" smtClean="0"/>
          </a:p>
          <a:p>
            <a:pPr marL="400050"/>
            <a:r>
              <a:rPr lang="en-US" sz="2400" dirty="0" smtClean="0"/>
              <a:t>Organizations </a:t>
            </a:r>
            <a:r>
              <a:rPr lang="en-US" sz="2400" dirty="0"/>
              <a:t>are increasingly accounted for their environmental and social </a:t>
            </a:r>
            <a:r>
              <a:rPr lang="en-US" sz="2400" dirty="0" smtClean="0"/>
              <a:t>impacts</a:t>
            </a:r>
          </a:p>
          <a:p>
            <a:pPr marL="800100" lvl="1"/>
            <a:r>
              <a:rPr lang="en-MY" sz="1800" dirty="0" smtClean="0"/>
              <a:t>Increased usage </a:t>
            </a:r>
            <a:r>
              <a:rPr lang="en-MY" sz="1800" dirty="0"/>
              <a:t>of scarce </a:t>
            </a:r>
            <a:r>
              <a:rPr lang="en-MY" sz="1800" dirty="0" smtClean="0"/>
              <a:t>natural resources</a:t>
            </a:r>
            <a:endParaRPr lang="en-MY" sz="1800" dirty="0"/>
          </a:p>
          <a:p>
            <a:pPr marL="800100" lvl="1"/>
            <a:r>
              <a:rPr lang="en-MY" sz="1800" dirty="0"/>
              <a:t>Increased generation of waste materials </a:t>
            </a:r>
          </a:p>
          <a:p>
            <a:pPr marL="514350" lvl="1" indent="0">
              <a:buNone/>
            </a:pPr>
            <a:endParaRPr lang="en-GB" sz="1600" dirty="0" smtClean="0"/>
          </a:p>
          <a:p>
            <a:pPr marL="114300" indent="0">
              <a:buNone/>
            </a:pPr>
            <a:endParaRPr lang="en-MY" sz="1400" dirty="0" smtClean="0"/>
          </a:p>
          <a:p>
            <a:pPr marL="800100" lvl="1"/>
            <a:endParaRPr lang="en-GB" sz="1600" dirty="0"/>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dirty="0" smtClean="0"/>
              <a:t>© The University of Sheffield</a:t>
            </a:r>
            <a:endParaRPr lang="en-GB" altLang="en-US" dirty="0">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3</a:t>
            </a:fld>
            <a:endParaRPr lang="en-GB" alt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pic>
        <p:nvPicPr>
          <p:cNvPr id="8" name="Picture 7"/>
          <p:cNvPicPr>
            <a:picLocks noChangeAspect="1"/>
          </p:cNvPicPr>
          <p:nvPr/>
        </p:nvPicPr>
        <p:blipFill>
          <a:blip r:embed="rId4"/>
          <a:stretch>
            <a:fillRect/>
          </a:stretch>
        </p:blipFill>
        <p:spPr>
          <a:xfrm>
            <a:off x="6221309" y="2349047"/>
            <a:ext cx="2760389" cy="1646470"/>
          </a:xfrm>
          <a:prstGeom prst="rect">
            <a:avLst/>
          </a:prstGeom>
        </p:spPr>
      </p:pic>
      <p:pic>
        <p:nvPicPr>
          <p:cNvPr id="9" name="Picture 8"/>
          <p:cNvPicPr>
            <a:picLocks noChangeAspect="1"/>
          </p:cNvPicPr>
          <p:nvPr/>
        </p:nvPicPr>
        <p:blipFill>
          <a:blip r:embed="rId5"/>
          <a:stretch>
            <a:fillRect/>
          </a:stretch>
        </p:blipFill>
        <p:spPr>
          <a:xfrm>
            <a:off x="6212891" y="4263136"/>
            <a:ext cx="2751597" cy="1659834"/>
          </a:xfrm>
          <a:prstGeom prst="rect">
            <a:avLst/>
          </a:prstGeom>
        </p:spPr>
      </p:pic>
      <p:sp>
        <p:nvSpPr>
          <p:cNvPr id="11" name="Rectangle 10"/>
          <p:cNvSpPr/>
          <p:nvPr/>
        </p:nvSpPr>
        <p:spPr>
          <a:xfrm>
            <a:off x="6675031" y="5944180"/>
            <a:ext cx="1852943" cy="276999"/>
          </a:xfrm>
          <a:prstGeom prst="rect">
            <a:avLst/>
          </a:prstGeom>
        </p:spPr>
        <p:txBody>
          <a:bodyPr wrap="none">
            <a:spAutoFit/>
          </a:bodyPr>
          <a:lstStyle/>
          <a:p>
            <a:pPr marL="114300" indent="0">
              <a:buNone/>
            </a:pPr>
            <a:r>
              <a:rPr lang="en-MY" sz="1200" dirty="0">
                <a:solidFill>
                  <a:srgbClr val="000000"/>
                </a:solidFill>
                <a:latin typeface="+mn-lt"/>
              </a:rPr>
              <a:t>Sources: The Guardian</a:t>
            </a:r>
          </a:p>
        </p:txBody>
      </p:sp>
    </p:spTree>
    <p:extLst>
      <p:ext uri="{BB962C8B-B14F-4D97-AF65-F5344CB8AC3E}">
        <p14:creationId xmlns:p14="http://schemas.microsoft.com/office/powerpoint/2010/main" val="17933492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5" name="Content Placeholder 2"/>
          <p:cNvSpPr>
            <a:spLocks noGrp="1"/>
          </p:cNvSpPr>
          <p:nvPr>
            <p:ph idx="1"/>
          </p:nvPr>
        </p:nvSpPr>
        <p:spPr>
          <a:xfrm>
            <a:off x="663575" y="2362200"/>
            <a:ext cx="4124449" cy="3733800"/>
          </a:xfrm>
        </p:spPr>
        <p:txBody>
          <a:bodyPr/>
          <a:lstStyle/>
          <a:p>
            <a:r>
              <a:rPr lang="it-IT" sz="2800" dirty="0" smtClean="0"/>
              <a:t>Questions?</a:t>
            </a:r>
          </a:p>
          <a:p>
            <a:r>
              <a:rPr lang="it-IT" sz="2800" dirty="0" smtClean="0"/>
              <a:t>Comments?</a:t>
            </a:r>
            <a:endParaRPr lang="it-IT" sz="2800" dirty="0"/>
          </a:p>
        </p:txBody>
      </p:sp>
      <p:sp>
        <p:nvSpPr>
          <p:cNvPr id="6" name="Title 1"/>
          <p:cNvSpPr>
            <a:spLocks noGrp="1"/>
          </p:cNvSpPr>
          <p:nvPr>
            <p:ph type="title"/>
          </p:nvPr>
        </p:nvSpPr>
        <p:spPr>
          <a:xfrm>
            <a:off x="609600" y="1371600"/>
            <a:ext cx="8229600" cy="762000"/>
          </a:xfrm>
        </p:spPr>
        <p:txBody>
          <a:bodyPr/>
          <a:lstStyle/>
          <a:p>
            <a:r>
              <a:rPr lang="en-GB" dirty="0" smtClean="0"/>
              <a:t>Thank You!</a:t>
            </a:r>
            <a:endParaRPr lang="en-GB" dirty="0"/>
          </a:p>
        </p:txBody>
      </p:sp>
    </p:spTree>
    <p:extLst>
      <p:ext uri="{BB962C8B-B14F-4D97-AF65-F5344CB8AC3E}">
        <p14:creationId xmlns:p14="http://schemas.microsoft.com/office/powerpoint/2010/main" val="31292293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US" sz="2400" b="1" dirty="0">
                <a:solidFill>
                  <a:srgbClr val="002060"/>
                </a:solidFill>
              </a:rPr>
              <a:t>H2020-MSCA-ITN-2018</a:t>
            </a:r>
            <a:r>
              <a:rPr lang="en-US" sz="2400" dirty="0">
                <a:solidFill>
                  <a:srgbClr val="002060"/>
                </a:solidFill>
              </a:rPr>
              <a:t> project (€4M</a:t>
            </a:r>
            <a:r>
              <a:rPr lang="en-US" sz="2400" dirty="0" smtClean="0">
                <a:solidFill>
                  <a:srgbClr val="002060"/>
                </a:solidFill>
              </a:rPr>
              <a:t>)</a:t>
            </a:r>
          </a:p>
          <a:p>
            <a:pPr marL="285750" indent="-285750">
              <a:buFont typeface="Arial" panose="020B0604020202020204" pitchFamily="34" charset="0"/>
              <a:buChar char="•"/>
            </a:pPr>
            <a:r>
              <a:rPr lang="en-US" sz="2400" dirty="0" smtClean="0">
                <a:solidFill>
                  <a:srgbClr val="002060"/>
                </a:solidFill>
              </a:rPr>
              <a:t>Led by the </a:t>
            </a:r>
            <a:r>
              <a:rPr lang="en-US" sz="2400" b="1" dirty="0" smtClean="0">
                <a:solidFill>
                  <a:srgbClr val="002060"/>
                </a:solidFill>
              </a:rPr>
              <a:t>University of Sheffield</a:t>
            </a:r>
            <a:endParaRPr lang="en-US" sz="2400" b="1" dirty="0">
              <a:solidFill>
                <a:srgbClr val="002060"/>
              </a:solidFill>
            </a:endParaRPr>
          </a:p>
          <a:p>
            <a:r>
              <a:rPr lang="en-US" sz="2400" b="1" dirty="0">
                <a:solidFill>
                  <a:srgbClr val="002060"/>
                </a:solidFill>
              </a:rPr>
              <a:t>15 ESRs</a:t>
            </a:r>
            <a:r>
              <a:rPr lang="en-US" sz="2400" dirty="0">
                <a:solidFill>
                  <a:srgbClr val="002060"/>
                </a:solidFill>
              </a:rPr>
              <a:t> have been hired across Europe</a:t>
            </a:r>
          </a:p>
          <a:p>
            <a:pPr marL="285750" indent="-285750">
              <a:buFont typeface="Arial" panose="020B0604020202020204" pitchFamily="34" charset="0"/>
              <a:buChar char="•"/>
            </a:pPr>
            <a:r>
              <a:rPr lang="en-US" sz="2400" b="1" dirty="0">
                <a:solidFill>
                  <a:srgbClr val="002060"/>
                </a:solidFill>
              </a:rPr>
              <a:t>Aim:</a:t>
            </a:r>
            <a:r>
              <a:rPr lang="en-US" sz="2400" dirty="0">
                <a:solidFill>
                  <a:srgbClr val="002060"/>
                </a:solidFill>
              </a:rPr>
              <a:t> </a:t>
            </a:r>
            <a:r>
              <a:rPr lang="en-US" sz="2400" dirty="0"/>
              <a:t>To support the implementation of European Commission’s Circular Economy strategy</a:t>
            </a:r>
          </a:p>
          <a:p>
            <a:pPr marL="285750" indent="-285750">
              <a:buFont typeface="Arial" panose="020B0604020202020204" pitchFamily="34" charset="0"/>
              <a:buChar char="•"/>
            </a:pPr>
            <a:r>
              <a:rPr lang="en-US" sz="2400" b="1" dirty="0"/>
              <a:t>Winter </a:t>
            </a:r>
            <a:r>
              <a:rPr lang="en-US" sz="2400" b="1" dirty="0" err="1"/>
              <a:t>ReTraCE</a:t>
            </a:r>
            <a:r>
              <a:rPr lang="en-US" sz="2400" b="1" dirty="0"/>
              <a:t> Network School</a:t>
            </a:r>
            <a:r>
              <a:rPr lang="en-US" sz="2400" dirty="0"/>
              <a:t>, Napoli, </a:t>
            </a:r>
            <a:r>
              <a:rPr lang="en-US" sz="2400" dirty="0" smtClean="0"/>
              <a:t>9</a:t>
            </a:r>
            <a:r>
              <a:rPr lang="en-US" sz="2400" baseline="30000" dirty="0" smtClean="0"/>
              <a:t>th</a:t>
            </a:r>
            <a:r>
              <a:rPr lang="en-US" sz="2400" dirty="0" smtClean="0"/>
              <a:t>-14</a:t>
            </a:r>
            <a:r>
              <a:rPr lang="en-US" sz="2400" baseline="30000" dirty="0" smtClean="0"/>
              <a:t>th</a:t>
            </a:r>
            <a:r>
              <a:rPr lang="en-US" sz="2400" dirty="0" smtClean="0"/>
              <a:t> </a:t>
            </a:r>
            <a:r>
              <a:rPr lang="en-US" sz="2400" dirty="0"/>
              <a:t>December, </a:t>
            </a:r>
            <a:r>
              <a:rPr lang="en-US" sz="2400" i="1" dirty="0"/>
              <a:t>“</a:t>
            </a:r>
            <a:r>
              <a:rPr lang="en-US" sz="2400" i="1" dirty="0" err="1"/>
              <a:t>Analysing</a:t>
            </a:r>
            <a:r>
              <a:rPr lang="en-US" sz="2400" i="1" dirty="0"/>
              <a:t> and Evaluating the CE”</a:t>
            </a:r>
          </a:p>
          <a:p>
            <a:pPr marL="285750" indent="-285750">
              <a:buFont typeface="Arial" panose="020B0604020202020204" pitchFamily="34" charset="0"/>
              <a:buChar char="•"/>
            </a:pPr>
            <a:r>
              <a:rPr lang="en-US" sz="2400" dirty="0"/>
              <a:t>Visit www.retrace-itn.eu</a:t>
            </a:r>
          </a:p>
          <a:p>
            <a:endParaRPr lang="en-GB" sz="2400" dirty="0"/>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smtClean="0"/>
              <a:t>© The University of Sheffield</a:t>
            </a:r>
            <a:endParaRPr lang="en-GB" altLang="en-US">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31</a:t>
            </a:fld>
            <a:endParaRPr lang="en-GB" altLang="en-US"/>
          </a:p>
        </p:txBody>
      </p:sp>
      <p:pic>
        <p:nvPicPr>
          <p:cNvPr id="7" name="Picture 6">
            <a:extLst>
              <a:ext uri="{FF2B5EF4-FFF2-40B4-BE49-F238E27FC236}">
                <a16:creationId xmlns:a16="http://schemas.microsoft.com/office/drawing/2014/main" id="{5BAF3082-CBD3-B14A-8F06-AFDB6000E2FE}"/>
              </a:ext>
            </a:extLst>
          </p:cNvPr>
          <p:cNvPicPr>
            <a:picLocks noChangeAspect="1"/>
          </p:cNvPicPr>
          <p:nvPr/>
        </p:nvPicPr>
        <p:blipFill rotWithShape="1">
          <a:blip r:embed="rId2"/>
          <a:srcRect l="11664" t="33659" r="12389" b="31349"/>
          <a:stretch/>
        </p:blipFill>
        <p:spPr>
          <a:xfrm>
            <a:off x="573985" y="1239788"/>
            <a:ext cx="3096344" cy="100811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Tree>
    <p:extLst>
      <p:ext uri="{BB962C8B-B14F-4D97-AF65-F5344CB8AC3E}">
        <p14:creationId xmlns:p14="http://schemas.microsoft.com/office/powerpoint/2010/main" val="17447127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6" name="Title 1"/>
          <p:cNvSpPr>
            <a:spLocks noGrp="1"/>
          </p:cNvSpPr>
          <p:nvPr>
            <p:ph type="title"/>
          </p:nvPr>
        </p:nvSpPr>
        <p:spPr>
          <a:xfrm>
            <a:off x="609600" y="1371600"/>
            <a:ext cx="8229600" cy="762000"/>
          </a:xfrm>
        </p:spPr>
        <p:txBody>
          <a:bodyPr/>
          <a:lstStyle/>
          <a:p>
            <a:r>
              <a:rPr lang="en-GB" dirty="0"/>
              <a:t>CE Practices - </a:t>
            </a:r>
            <a:r>
              <a:rPr lang="en-GB" dirty="0" smtClean="0"/>
              <a:t>Energy</a:t>
            </a:r>
            <a:endParaRPr lang="en-GB" dirty="0"/>
          </a:p>
        </p:txBody>
      </p:sp>
      <p:sp>
        <p:nvSpPr>
          <p:cNvPr id="7" name="Content Placeholder 2"/>
          <p:cNvSpPr txBox="1">
            <a:spLocks/>
          </p:cNvSpPr>
          <p:nvPr/>
        </p:nvSpPr>
        <p:spPr bwMode="auto">
          <a:xfrm>
            <a:off x="3572644" y="2193347"/>
            <a:ext cx="2065040" cy="97763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57150" indent="0">
              <a:lnSpc>
                <a:spcPct val="114000"/>
              </a:lnSpc>
              <a:buNone/>
            </a:pPr>
            <a:r>
              <a:rPr lang="en-GB" sz="1600" b="1" kern="0" dirty="0" smtClean="0"/>
              <a:t>Reduction </a:t>
            </a:r>
            <a:br>
              <a:rPr lang="en-GB" sz="1600" b="1" kern="0" dirty="0" smtClean="0"/>
            </a:br>
            <a:r>
              <a:rPr lang="en-GB" sz="1600" b="1" kern="0" dirty="0" smtClean="0"/>
              <a:t>and </a:t>
            </a:r>
            <a:br>
              <a:rPr lang="en-GB" sz="1600" b="1" kern="0" dirty="0" smtClean="0"/>
            </a:br>
            <a:r>
              <a:rPr lang="en-GB" sz="1600" b="1" kern="0" dirty="0" smtClean="0"/>
              <a:t>Prevention</a:t>
            </a:r>
            <a:endParaRPr lang="en-GB" sz="1600" b="1" kern="0" dirty="0"/>
          </a:p>
        </p:txBody>
      </p:sp>
      <p:sp>
        <p:nvSpPr>
          <p:cNvPr id="10" name="Content Placeholder 2"/>
          <p:cNvSpPr txBox="1">
            <a:spLocks/>
          </p:cNvSpPr>
          <p:nvPr/>
        </p:nvSpPr>
        <p:spPr bwMode="auto">
          <a:xfrm>
            <a:off x="3580892" y="3170980"/>
            <a:ext cx="2056792" cy="7432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57150" indent="0">
              <a:lnSpc>
                <a:spcPct val="114000"/>
              </a:lnSpc>
              <a:buNone/>
            </a:pPr>
            <a:r>
              <a:rPr lang="en-GB" sz="1600" b="1" kern="0" dirty="0"/>
              <a:t>Recycle</a:t>
            </a:r>
          </a:p>
        </p:txBody>
      </p:sp>
      <p:sp>
        <p:nvSpPr>
          <p:cNvPr id="11" name="Content Placeholder 2"/>
          <p:cNvSpPr txBox="1">
            <a:spLocks/>
          </p:cNvSpPr>
          <p:nvPr/>
        </p:nvSpPr>
        <p:spPr bwMode="auto">
          <a:xfrm>
            <a:off x="3580892" y="3914244"/>
            <a:ext cx="2056792" cy="210704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57150" indent="0">
              <a:lnSpc>
                <a:spcPct val="114000"/>
              </a:lnSpc>
              <a:buNone/>
            </a:pPr>
            <a:r>
              <a:rPr lang="en-GB" sz="1600" b="1" kern="0" dirty="0"/>
              <a:t>Renewable </a:t>
            </a:r>
            <a:br>
              <a:rPr lang="en-GB" sz="1600" b="1" kern="0" dirty="0"/>
            </a:br>
            <a:r>
              <a:rPr lang="en-GB" sz="1600" b="1" kern="0" dirty="0" smtClean="0"/>
              <a:t>Energy </a:t>
            </a:r>
            <a:r>
              <a:rPr lang="en-GB" sz="1600" b="1" kern="0" dirty="0"/>
              <a:t>&amp; Resource Efficiency</a:t>
            </a:r>
          </a:p>
        </p:txBody>
      </p:sp>
      <p:sp>
        <p:nvSpPr>
          <p:cNvPr id="13" name="Content Placeholder 2"/>
          <p:cNvSpPr txBox="1">
            <a:spLocks/>
          </p:cNvSpPr>
          <p:nvPr/>
        </p:nvSpPr>
        <p:spPr bwMode="auto">
          <a:xfrm>
            <a:off x="5637684" y="2193347"/>
            <a:ext cx="3201516" cy="97763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lvl="1">
              <a:lnSpc>
                <a:spcPct val="114000"/>
              </a:lnSpc>
            </a:pPr>
            <a:r>
              <a:rPr lang="en-GB" sz="1600" kern="0" dirty="0"/>
              <a:t>(EI) Redesign packaging </a:t>
            </a:r>
          </a:p>
        </p:txBody>
      </p:sp>
      <p:sp>
        <p:nvSpPr>
          <p:cNvPr id="15" name="Content Placeholder 2"/>
          <p:cNvSpPr txBox="1">
            <a:spLocks/>
          </p:cNvSpPr>
          <p:nvPr/>
        </p:nvSpPr>
        <p:spPr bwMode="auto">
          <a:xfrm>
            <a:off x="5637684" y="3170979"/>
            <a:ext cx="3201516" cy="74326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lvl="1">
              <a:lnSpc>
                <a:spcPct val="114000"/>
              </a:lnSpc>
            </a:pPr>
            <a:r>
              <a:rPr lang="en-GB" sz="1600" kern="0" dirty="0"/>
              <a:t>(CI) Investments in recycling technologies </a:t>
            </a:r>
          </a:p>
        </p:txBody>
      </p:sp>
      <p:sp>
        <p:nvSpPr>
          <p:cNvPr id="16" name="Content Placeholder 2"/>
          <p:cNvSpPr txBox="1">
            <a:spLocks/>
          </p:cNvSpPr>
          <p:nvPr/>
        </p:nvSpPr>
        <p:spPr bwMode="auto">
          <a:xfrm>
            <a:off x="5637684" y="3914243"/>
            <a:ext cx="3201516" cy="210704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lvl="1">
              <a:lnSpc>
                <a:spcPct val="114000"/>
              </a:lnSpc>
            </a:pPr>
            <a:r>
              <a:rPr lang="en-GB" sz="1600" kern="0" dirty="0" smtClean="0"/>
              <a:t>(CI) On-site generation of Renewable Energy </a:t>
            </a:r>
          </a:p>
          <a:p>
            <a:pPr lvl="1">
              <a:lnSpc>
                <a:spcPct val="114000"/>
              </a:lnSpc>
            </a:pPr>
            <a:r>
              <a:rPr lang="en-GB" sz="1600" kern="0" dirty="0" smtClean="0"/>
              <a:t>(CI) Energy sourcing from Renewable Energy</a:t>
            </a:r>
          </a:p>
          <a:p>
            <a:pPr lvl="1">
              <a:lnSpc>
                <a:spcPct val="114000"/>
              </a:lnSpc>
            </a:pPr>
            <a:r>
              <a:rPr lang="en-GB" sz="1600" kern="0" dirty="0" smtClean="0"/>
              <a:t>(CI) Improve production systems efficiency</a:t>
            </a:r>
            <a:endParaRPr lang="en-GB" sz="1600" kern="0" dirty="0"/>
          </a:p>
        </p:txBody>
      </p:sp>
      <p:pic>
        <p:nvPicPr>
          <p:cNvPr id="9218" name="Picture 2" descr="Image result for energy produc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3352" y="2193347"/>
            <a:ext cx="2676138" cy="1505328"/>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Risultati immagini per onsite gener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400" y="4077071"/>
            <a:ext cx="2672090" cy="1781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8280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0"/>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1"/>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animBg="1"/>
      <p:bldP spid="10" grpId="1" animBg="1"/>
      <p:bldP spid="11" grpId="0" animBg="1"/>
      <p:bldP spid="11" grpId="1" animBg="1"/>
      <p:bldP spid="13" grpId="0" animBg="1"/>
      <p:bldP spid="13" grpId="1" animBg="1"/>
      <p:bldP spid="15" grpId="0" animBg="1"/>
      <p:bldP spid="15" grpId="1" animBg="1"/>
      <p:bldP spid="16" grpId="0" animBg="1"/>
      <p:bldP spid="16"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6" name="Title 1"/>
          <p:cNvSpPr>
            <a:spLocks noGrp="1"/>
          </p:cNvSpPr>
          <p:nvPr>
            <p:ph type="title"/>
          </p:nvPr>
        </p:nvSpPr>
        <p:spPr>
          <a:xfrm>
            <a:off x="609600" y="1371600"/>
            <a:ext cx="8229600" cy="762000"/>
          </a:xfrm>
        </p:spPr>
        <p:txBody>
          <a:bodyPr/>
          <a:lstStyle/>
          <a:p>
            <a:r>
              <a:rPr lang="en-GB" dirty="0"/>
              <a:t>CE Practices - </a:t>
            </a:r>
            <a:r>
              <a:rPr lang="en-GB" dirty="0" smtClean="0"/>
              <a:t>Services</a:t>
            </a:r>
            <a:endParaRPr lang="en-GB" dirty="0"/>
          </a:p>
        </p:txBody>
      </p:sp>
      <p:sp>
        <p:nvSpPr>
          <p:cNvPr id="7" name="Content Placeholder 2"/>
          <p:cNvSpPr txBox="1">
            <a:spLocks/>
          </p:cNvSpPr>
          <p:nvPr/>
        </p:nvSpPr>
        <p:spPr bwMode="auto">
          <a:xfrm>
            <a:off x="3471052" y="2133600"/>
            <a:ext cx="1660008" cy="1583432"/>
          </a:xfrm>
          <a:prstGeom prst="rect">
            <a:avLst/>
          </a:prstGeom>
          <a:noFill/>
          <a:ln>
            <a:solidFill>
              <a:srgbClr val="000000"/>
            </a:solid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57150" indent="0">
              <a:lnSpc>
                <a:spcPct val="114000"/>
              </a:lnSpc>
              <a:buNone/>
            </a:pPr>
            <a:r>
              <a:rPr lang="en-GB" sz="1600" b="1" kern="0" dirty="0" smtClean="0"/>
              <a:t/>
            </a:r>
            <a:br>
              <a:rPr lang="en-GB" sz="1600" b="1" kern="0" dirty="0" smtClean="0"/>
            </a:br>
            <a:r>
              <a:rPr lang="en-GB" sz="1600" b="1" kern="0" dirty="0" smtClean="0"/>
              <a:t>Reduction </a:t>
            </a:r>
            <a:br>
              <a:rPr lang="en-GB" sz="1600" b="1" kern="0" dirty="0" smtClean="0"/>
            </a:br>
            <a:r>
              <a:rPr lang="en-GB" sz="1600" b="1" kern="0" dirty="0" smtClean="0"/>
              <a:t>and  </a:t>
            </a:r>
            <a:r>
              <a:rPr lang="en-GB" sz="1600" b="1" kern="0" dirty="0"/>
              <a:t>Prevention</a:t>
            </a:r>
          </a:p>
        </p:txBody>
      </p:sp>
      <p:sp>
        <p:nvSpPr>
          <p:cNvPr id="11" name="Content Placeholder 2"/>
          <p:cNvSpPr txBox="1">
            <a:spLocks/>
          </p:cNvSpPr>
          <p:nvPr/>
        </p:nvSpPr>
        <p:spPr bwMode="auto">
          <a:xfrm>
            <a:off x="3471052" y="3717032"/>
            <a:ext cx="1660008" cy="23762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marL="57150" indent="0">
              <a:lnSpc>
                <a:spcPct val="114000"/>
              </a:lnSpc>
              <a:buNone/>
            </a:pPr>
            <a:r>
              <a:rPr lang="en-GB" sz="1600" b="1" kern="0" dirty="0" smtClean="0"/>
              <a:t/>
            </a:r>
            <a:br>
              <a:rPr lang="en-GB" sz="1600" b="1" kern="0" dirty="0" smtClean="0"/>
            </a:br>
            <a:r>
              <a:rPr lang="en-GB" sz="1600" b="1" kern="0" dirty="0" smtClean="0"/>
              <a:t/>
            </a:r>
            <a:br>
              <a:rPr lang="en-GB" sz="1600" b="1" kern="0" dirty="0" smtClean="0"/>
            </a:br>
            <a:r>
              <a:rPr lang="en-GB" sz="1600" b="1" kern="0" dirty="0" smtClean="0"/>
              <a:t>Renewable </a:t>
            </a:r>
            <a:r>
              <a:rPr lang="en-GB" sz="1600" b="1" kern="0" dirty="0"/>
              <a:t>Energy </a:t>
            </a:r>
            <a:r>
              <a:rPr lang="en-GB" sz="1600" b="1" kern="0" dirty="0" smtClean="0"/>
              <a:t>&amp; </a:t>
            </a:r>
            <a:br>
              <a:rPr lang="en-GB" sz="1600" b="1" kern="0" dirty="0" smtClean="0"/>
            </a:br>
            <a:r>
              <a:rPr lang="en-GB" sz="1600" b="1" kern="0" dirty="0" smtClean="0"/>
              <a:t>Resource </a:t>
            </a:r>
            <a:r>
              <a:rPr lang="en-GB" sz="1600" b="1" kern="0" dirty="0"/>
              <a:t>Efficiency</a:t>
            </a:r>
          </a:p>
        </p:txBody>
      </p:sp>
      <p:sp>
        <p:nvSpPr>
          <p:cNvPr id="13" name="Content Placeholder 2"/>
          <p:cNvSpPr txBox="1">
            <a:spLocks/>
          </p:cNvSpPr>
          <p:nvPr/>
        </p:nvSpPr>
        <p:spPr bwMode="auto">
          <a:xfrm>
            <a:off x="5131060" y="2133600"/>
            <a:ext cx="3816424" cy="158343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lvl="1">
              <a:lnSpc>
                <a:spcPct val="114000"/>
              </a:lnSpc>
            </a:pPr>
            <a:r>
              <a:rPr lang="en-GB" sz="1600" kern="0" dirty="0"/>
              <a:t>(CI) Disinvesting from coal </a:t>
            </a:r>
            <a:r>
              <a:rPr lang="en-GB" sz="1600" kern="0" dirty="0" smtClean="0"/>
              <a:t>and oil energy </a:t>
            </a:r>
            <a:r>
              <a:rPr lang="en-GB" sz="1600" kern="0" dirty="0"/>
              <a:t>sources</a:t>
            </a:r>
          </a:p>
          <a:p>
            <a:pPr lvl="1">
              <a:lnSpc>
                <a:spcPct val="114000"/>
              </a:lnSpc>
            </a:pPr>
            <a:r>
              <a:rPr lang="en-GB" sz="1600" kern="0" dirty="0"/>
              <a:t>(CI) Investments in sustainable solutions</a:t>
            </a:r>
          </a:p>
          <a:p>
            <a:pPr lvl="1">
              <a:lnSpc>
                <a:spcPct val="114000"/>
              </a:lnSpc>
            </a:pPr>
            <a:r>
              <a:rPr lang="en-GB" sz="1600" kern="0" dirty="0"/>
              <a:t>(CI) Design of "green" </a:t>
            </a:r>
            <a:r>
              <a:rPr lang="en-GB" sz="1600" kern="0" dirty="0" smtClean="0"/>
              <a:t>services</a:t>
            </a:r>
            <a:endParaRPr lang="en-GB" sz="1600" kern="0" dirty="0"/>
          </a:p>
        </p:txBody>
      </p:sp>
      <p:sp>
        <p:nvSpPr>
          <p:cNvPr id="16" name="Content Placeholder 2"/>
          <p:cNvSpPr txBox="1">
            <a:spLocks/>
          </p:cNvSpPr>
          <p:nvPr/>
        </p:nvSpPr>
        <p:spPr bwMode="auto">
          <a:xfrm>
            <a:off x="5131060" y="3717032"/>
            <a:ext cx="3816424" cy="23762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pPr lvl="1">
              <a:lnSpc>
                <a:spcPct val="114000"/>
              </a:lnSpc>
            </a:pPr>
            <a:r>
              <a:rPr lang="en-GB" sz="1600" kern="0" dirty="0"/>
              <a:t>(CI) Investments in Renewable Energy companies</a:t>
            </a:r>
          </a:p>
          <a:p>
            <a:pPr lvl="1">
              <a:lnSpc>
                <a:spcPct val="114000"/>
              </a:lnSpc>
            </a:pPr>
            <a:r>
              <a:rPr lang="en-GB" sz="1600" kern="0" dirty="0"/>
              <a:t>(CI) Energy sourcing from Renewable Energy </a:t>
            </a:r>
          </a:p>
          <a:p>
            <a:pPr lvl="1">
              <a:lnSpc>
                <a:spcPct val="114000"/>
              </a:lnSpc>
            </a:pPr>
            <a:r>
              <a:rPr lang="en-GB" sz="1600" kern="0" dirty="0"/>
              <a:t>(CI) Promoting Resource Efficiency of businesses and households</a:t>
            </a:r>
          </a:p>
        </p:txBody>
      </p:sp>
      <p:pic>
        <p:nvPicPr>
          <p:cNvPr id="3074" name="Picture 2" descr="Risultati immagini per divesting co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2154888"/>
            <a:ext cx="2779095" cy="156214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Risultati immagini per building energy efficienc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536" y="4214917"/>
            <a:ext cx="2851103" cy="1518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779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1" grpId="0" animBg="1"/>
      <p:bldP spid="11" grpId="1" animBg="1"/>
      <p:bldP spid="13" grpId="0" animBg="1"/>
      <p:bldP spid="13" grpId="1" animBg="1"/>
      <p:bldP spid="16" grpId="0" animBg="1"/>
      <p:bldP spid="16"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sdg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3850218"/>
            <a:ext cx="2785922" cy="16974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smtClean="0"/>
              <a:t>Background</a:t>
            </a:r>
            <a:endParaRPr lang="en-GB" dirty="0"/>
          </a:p>
        </p:txBody>
      </p:sp>
      <p:sp>
        <p:nvSpPr>
          <p:cNvPr id="3" name="Content Placeholder 2"/>
          <p:cNvSpPr>
            <a:spLocks noGrp="1"/>
          </p:cNvSpPr>
          <p:nvPr>
            <p:ph idx="1"/>
          </p:nvPr>
        </p:nvSpPr>
        <p:spPr>
          <a:xfrm>
            <a:off x="3494847" y="2306515"/>
            <a:ext cx="5564609" cy="3733800"/>
          </a:xfrm>
        </p:spPr>
        <p:txBody>
          <a:bodyPr/>
          <a:lstStyle/>
          <a:p>
            <a:pPr marL="400050"/>
            <a:r>
              <a:rPr lang="en-US" sz="2000" dirty="0"/>
              <a:t>Increasing interest of policy makers </a:t>
            </a:r>
            <a:r>
              <a:rPr lang="en-GB" sz="2000" dirty="0"/>
              <a:t>in promoting sustainable development in production and consumption systems</a:t>
            </a:r>
          </a:p>
          <a:p>
            <a:pPr marL="800100" lvl="1"/>
            <a:r>
              <a:rPr lang="en-GB" sz="1600" dirty="0" smtClean="0"/>
              <a:t>EC </a:t>
            </a:r>
            <a:r>
              <a:rPr lang="en-GB" sz="1600" dirty="0"/>
              <a:t>CE Package </a:t>
            </a:r>
            <a:endParaRPr lang="en-GB" sz="1600" dirty="0" smtClean="0"/>
          </a:p>
          <a:p>
            <a:pPr marL="800100" lvl="1"/>
            <a:r>
              <a:rPr lang="en-GB" sz="1600" dirty="0" smtClean="0"/>
              <a:t>EC CE </a:t>
            </a:r>
            <a:r>
              <a:rPr lang="en-GB" sz="1600" dirty="0"/>
              <a:t>Action </a:t>
            </a:r>
            <a:r>
              <a:rPr lang="en-GB" sz="1600" dirty="0" smtClean="0"/>
              <a:t>Plan</a:t>
            </a:r>
            <a:endParaRPr lang="en-US" sz="2400" dirty="0"/>
          </a:p>
          <a:p>
            <a:pPr marL="400050"/>
            <a:r>
              <a:rPr lang="en-MY" sz="2000" dirty="0" smtClean="0"/>
              <a:t>A key strategy for:</a:t>
            </a:r>
          </a:p>
          <a:p>
            <a:pPr marL="800100" lvl="1"/>
            <a:r>
              <a:rPr lang="en-MY" sz="1600" dirty="0" smtClean="0"/>
              <a:t>Tackling climate change and achieving SDGs</a:t>
            </a:r>
          </a:p>
          <a:p>
            <a:pPr marL="800100" lvl="1"/>
            <a:r>
              <a:rPr lang="en-MY" sz="1600" dirty="0" smtClean="0"/>
              <a:t>Decoupling </a:t>
            </a:r>
            <a:r>
              <a:rPr lang="en-MY" sz="1600" dirty="0"/>
              <a:t>growth from resource </a:t>
            </a:r>
            <a:r>
              <a:rPr lang="en-MY" sz="1600" dirty="0" smtClean="0"/>
              <a:t>consumption</a:t>
            </a:r>
            <a:endParaRPr lang="en-MY" sz="1400" dirty="0" smtClean="0"/>
          </a:p>
          <a:p>
            <a:pPr marL="514350" lvl="1" indent="0">
              <a:buNone/>
            </a:pPr>
            <a:endParaRPr lang="en-MY" sz="1400" dirty="0" smtClean="0"/>
          </a:p>
          <a:p>
            <a:pPr marL="514350" lvl="1" indent="0">
              <a:buNone/>
            </a:pPr>
            <a:endParaRPr lang="en-MY" sz="1400" dirty="0"/>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dirty="0" smtClean="0"/>
              <a:t>© The University of Sheffield</a:t>
            </a:r>
            <a:endParaRPr lang="en-GB" altLang="en-US" dirty="0">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4</a:t>
            </a:fld>
            <a:endParaRPr lang="en-GB" altLang="en-US"/>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pic>
        <p:nvPicPr>
          <p:cNvPr id="7172" name="Picture 4" descr="Image result for circular economy europ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552" y="2296028"/>
            <a:ext cx="2785922" cy="140206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90510" y="5610269"/>
            <a:ext cx="2419380" cy="307777"/>
          </a:xfrm>
          <a:prstGeom prst="rect">
            <a:avLst/>
          </a:prstGeom>
        </p:spPr>
        <p:txBody>
          <a:bodyPr wrap="none">
            <a:spAutoFit/>
          </a:bodyPr>
          <a:lstStyle/>
          <a:p>
            <a:pPr marL="514350" lvl="1" indent="0">
              <a:buNone/>
            </a:pPr>
            <a:r>
              <a:rPr lang="en-MY" sz="1400" dirty="0">
                <a:solidFill>
                  <a:srgbClr val="000000"/>
                </a:solidFill>
                <a:latin typeface="+mn-lt"/>
              </a:rPr>
              <a:t>Sources: WBCSD, </a:t>
            </a:r>
            <a:r>
              <a:rPr lang="en-MY" sz="1400" dirty="0" smtClean="0">
                <a:solidFill>
                  <a:srgbClr val="000000"/>
                </a:solidFill>
                <a:latin typeface="+mn-lt"/>
              </a:rPr>
              <a:t>UN</a:t>
            </a:r>
            <a:endParaRPr lang="en-MY" sz="1400" dirty="0">
              <a:solidFill>
                <a:srgbClr val="000000"/>
              </a:solidFill>
              <a:latin typeface="+mn-lt"/>
            </a:endParaRPr>
          </a:p>
        </p:txBody>
      </p:sp>
    </p:spTree>
    <p:extLst>
      <p:ext uri="{BB962C8B-B14F-4D97-AF65-F5344CB8AC3E}">
        <p14:creationId xmlns:p14="http://schemas.microsoft.com/office/powerpoint/2010/main" val="15768948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fld id="{F1025EE7-C69D-40DF-8D52-9C1A6D2A5A39}" type="datetime1">
              <a:rPr lang="en-GB" altLang="en-US" sz="1000"/>
              <a:pPr>
                <a:spcBef>
                  <a:spcPct val="0"/>
                </a:spcBef>
                <a:buFontTx/>
                <a:buNone/>
              </a:pPr>
              <a:t>21/11/2019</a:t>
            </a:fld>
            <a:endParaRPr lang="en-GB" altLang="en-US" sz="1000">
              <a:solidFill>
                <a:srgbClr val="FFFFFF"/>
              </a:solidFill>
            </a:endParaRPr>
          </a:p>
        </p:txBody>
      </p:sp>
      <p:sp>
        <p:nvSpPr>
          <p:cNvPr id="512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r>
              <a:rPr lang="en-GB" altLang="en-US" sz="1000"/>
              <a:t>© The University of Sheffield</a:t>
            </a:r>
            <a:endParaRPr lang="en-GB" altLang="en-US" sz="1000">
              <a:solidFill>
                <a:srgbClr val="FFFFFF"/>
              </a:solidFill>
            </a:endParaRPr>
          </a:p>
        </p:txBody>
      </p:sp>
      <p:sp>
        <p:nvSpPr>
          <p:cNvPr id="512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fld id="{0CAFD3E5-F232-44AE-8B1E-ADB37CE449FF}" type="slidenum">
              <a:rPr lang="en-GB" altLang="en-US" sz="1800">
                <a:latin typeface="TUOS Stephenson" panose="02070503080000020004" pitchFamily="18" charset="0"/>
              </a:rPr>
              <a:pPr>
                <a:spcBef>
                  <a:spcPct val="0"/>
                </a:spcBef>
                <a:buFontTx/>
                <a:buNone/>
              </a:pPr>
              <a:t>5</a:t>
            </a:fld>
            <a:endParaRPr lang="en-GB" altLang="en-US" sz="1800">
              <a:latin typeface="TUOS Stephenson" panose="020705030800000200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2" name="Title 1"/>
          <p:cNvSpPr>
            <a:spLocks noGrp="1"/>
          </p:cNvSpPr>
          <p:nvPr>
            <p:ph type="title"/>
          </p:nvPr>
        </p:nvSpPr>
        <p:spPr/>
        <p:txBody>
          <a:bodyPr/>
          <a:lstStyle/>
          <a:p>
            <a:r>
              <a:rPr lang="en-US" altLang="en-US" dirty="0" smtClean="0"/>
              <a:t>Circular Economy: A definition</a:t>
            </a:r>
            <a:endParaRPr lang="en-GB" dirty="0"/>
          </a:p>
        </p:txBody>
      </p:sp>
      <p:sp>
        <p:nvSpPr>
          <p:cNvPr id="3" name="Content Placeholder 2"/>
          <p:cNvSpPr>
            <a:spLocks noGrp="1"/>
          </p:cNvSpPr>
          <p:nvPr>
            <p:ph idx="1"/>
          </p:nvPr>
        </p:nvSpPr>
        <p:spPr/>
        <p:txBody>
          <a:bodyPr/>
          <a:lstStyle/>
          <a:p>
            <a:pPr marL="0" indent="0" algn="ctr">
              <a:buNone/>
            </a:pPr>
            <a:endParaRPr lang="en-GB" sz="2000" i="1" dirty="0" smtClean="0"/>
          </a:p>
          <a:p>
            <a:pPr marL="0" indent="0" algn="ctr">
              <a:buNone/>
            </a:pPr>
            <a:r>
              <a:rPr lang="en-GB" sz="2000" i="1" dirty="0" smtClean="0"/>
              <a:t>“CE </a:t>
            </a:r>
            <a:r>
              <a:rPr lang="en-GB" sz="2000" i="1" dirty="0"/>
              <a:t>is a sustainable development initiative with the objective of </a:t>
            </a:r>
            <a:r>
              <a:rPr lang="en-GB" sz="2000" i="1" dirty="0">
                <a:solidFill>
                  <a:srgbClr val="FF0000"/>
                </a:solidFill>
              </a:rPr>
              <a:t>reducing </a:t>
            </a:r>
            <a:r>
              <a:rPr lang="en-GB" sz="2000" i="1" dirty="0"/>
              <a:t>the societal production-consumption systems</a:t>
            </a:r>
            <a:r>
              <a:rPr lang="en-GB" sz="2000" i="1" dirty="0">
                <a:solidFill>
                  <a:srgbClr val="FF0000"/>
                </a:solidFill>
              </a:rPr>
              <a:t>'</a:t>
            </a:r>
            <a:r>
              <a:rPr lang="en-GB" sz="2000" i="1" dirty="0"/>
              <a:t> </a:t>
            </a:r>
            <a:r>
              <a:rPr lang="en-GB" sz="2000" i="1" dirty="0">
                <a:solidFill>
                  <a:srgbClr val="FF0000"/>
                </a:solidFill>
              </a:rPr>
              <a:t>linear material and energy throughput flows </a:t>
            </a:r>
            <a:r>
              <a:rPr lang="en-GB" sz="2000" i="1" dirty="0"/>
              <a:t>by applying </a:t>
            </a:r>
            <a:r>
              <a:rPr lang="en-GB" sz="2000" i="1" dirty="0">
                <a:solidFill>
                  <a:srgbClr val="FF0000"/>
                </a:solidFill>
              </a:rPr>
              <a:t>materials cycles, renewable and cascade-type energy flows to the linear system</a:t>
            </a:r>
            <a:r>
              <a:rPr lang="en-GB" sz="2000" i="1" dirty="0"/>
              <a:t>. CE promotes high value material cycles alongside more traditional recycling and develops systems approaches to the cooperation of producers, consumers and other societal actors in sustainable development work</a:t>
            </a:r>
            <a:r>
              <a:rPr lang="en-MY" sz="2000" i="1" dirty="0" smtClean="0"/>
              <a:t> </a:t>
            </a:r>
            <a:r>
              <a:rPr lang="en-MY" sz="2000" dirty="0" smtClean="0"/>
              <a:t>[</a:t>
            </a:r>
            <a:r>
              <a:rPr lang="en-MY" sz="2200" dirty="0" smtClean="0"/>
              <a:t>…]</a:t>
            </a:r>
            <a:r>
              <a:rPr lang="en-MY" sz="2200" i="1" dirty="0" smtClean="0"/>
              <a:t> “ </a:t>
            </a:r>
          </a:p>
          <a:p>
            <a:pPr marL="0" indent="0" algn="ctr">
              <a:buNone/>
            </a:pPr>
            <a:r>
              <a:rPr lang="en-MY" sz="2200" dirty="0" err="1" smtClean="0"/>
              <a:t>Korhonen</a:t>
            </a:r>
            <a:r>
              <a:rPr lang="en-MY" sz="2200" dirty="0" smtClean="0"/>
              <a:t> et al. </a:t>
            </a:r>
            <a:r>
              <a:rPr lang="en-MY" sz="2200" dirty="0"/>
              <a:t>(2017</a:t>
            </a:r>
            <a:r>
              <a:rPr lang="en-MY" sz="2200" dirty="0" smtClean="0"/>
              <a:t>)</a:t>
            </a:r>
            <a:endParaRPr lang="en-MY" sz="2200" i="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fld id="{F1025EE7-C69D-40DF-8D52-9C1A6D2A5A39}" type="datetime1">
              <a:rPr lang="en-GB" altLang="en-US" sz="1000"/>
              <a:pPr>
                <a:spcBef>
                  <a:spcPct val="0"/>
                </a:spcBef>
                <a:buFontTx/>
                <a:buNone/>
              </a:pPr>
              <a:t>21/11/2019</a:t>
            </a:fld>
            <a:endParaRPr lang="en-GB" altLang="en-US" sz="1000">
              <a:solidFill>
                <a:srgbClr val="FFFFFF"/>
              </a:solidFill>
            </a:endParaRPr>
          </a:p>
        </p:txBody>
      </p:sp>
      <p:sp>
        <p:nvSpPr>
          <p:cNvPr id="512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r>
              <a:rPr lang="en-GB" altLang="en-US" sz="1000"/>
              <a:t>© The University of Sheffield</a:t>
            </a:r>
            <a:endParaRPr lang="en-GB" altLang="en-US" sz="1000">
              <a:solidFill>
                <a:srgbClr val="FFFFFF"/>
              </a:solidFill>
            </a:endParaRPr>
          </a:p>
        </p:txBody>
      </p:sp>
      <p:sp>
        <p:nvSpPr>
          <p:cNvPr id="512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fld id="{0CAFD3E5-F232-44AE-8B1E-ADB37CE449FF}" type="slidenum">
              <a:rPr lang="en-GB" altLang="en-US" sz="1800">
                <a:latin typeface="TUOS Stephenson" panose="02070503080000020004" pitchFamily="18" charset="0"/>
              </a:rPr>
              <a:pPr>
                <a:spcBef>
                  <a:spcPct val="0"/>
                </a:spcBef>
                <a:buFontTx/>
                <a:buNone/>
              </a:pPr>
              <a:t>6</a:t>
            </a:fld>
            <a:endParaRPr lang="en-GB" altLang="en-US" sz="1800">
              <a:latin typeface="TUOS Stephenson" panose="020705030800000200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2" name="Title 1"/>
          <p:cNvSpPr>
            <a:spLocks noGrp="1"/>
          </p:cNvSpPr>
          <p:nvPr>
            <p:ph type="title"/>
          </p:nvPr>
        </p:nvSpPr>
        <p:spPr/>
        <p:txBody>
          <a:bodyPr/>
          <a:lstStyle/>
          <a:p>
            <a:r>
              <a:rPr lang="en-US" altLang="en-US" dirty="0" smtClean="0"/>
              <a:t>Circular Supply Chains</a:t>
            </a:r>
            <a:endParaRPr lang="en-GB" dirty="0"/>
          </a:p>
        </p:txBody>
      </p:sp>
      <p:pic>
        <p:nvPicPr>
          <p:cNvPr id="3076" name="Picture 4" descr="https://www.swinter.com/party-walls/wp-content/uploads/sites/2/2017/10/circular-supply-chai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2308652"/>
            <a:ext cx="2952328" cy="356862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p:cNvSpPr>
            <a:spLocks noGrp="1"/>
          </p:cNvSpPr>
          <p:nvPr>
            <p:ph idx="1"/>
          </p:nvPr>
        </p:nvSpPr>
        <p:spPr>
          <a:xfrm>
            <a:off x="3866187" y="2362200"/>
            <a:ext cx="5026987" cy="3733800"/>
          </a:xfrm>
        </p:spPr>
        <p:txBody>
          <a:bodyPr/>
          <a:lstStyle/>
          <a:p>
            <a:pPr lvl="1">
              <a:lnSpc>
                <a:spcPct val="114000"/>
              </a:lnSpc>
            </a:pPr>
            <a:r>
              <a:rPr lang="en-GB" sz="2000" dirty="0" smtClean="0"/>
              <a:t>Include a </a:t>
            </a:r>
            <a:r>
              <a:rPr lang="en-GB" sz="2000" dirty="0"/>
              <a:t>reverse </a:t>
            </a:r>
            <a:r>
              <a:rPr lang="en-GB" sz="2000" dirty="0" smtClean="0"/>
              <a:t>element, </a:t>
            </a:r>
            <a:r>
              <a:rPr lang="en-GB" sz="2000" dirty="0"/>
              <a:t>commonly known as </a:t>
            </a:r>
            <a:r>
              <a:rPr lang="en-GB" sz="2000" dirty="0" smtClean="0"/>
              <a:t>reverse </a:t>
            </a:r>
            <a:r>
              <a:rPr lang="en-GB" sz="2000" dirty="0"/>
              <a:t>supply chain </a:t>
            </a:r>
            <a:endParaRPr lang="en-MY" sz="2000" dirty="0" smtClean="0"/>
          </a:p>
          <a:p>
            <a:pPr lvl="1">
              <a:lnSpc>
                <a:spcPct val="114000"/>
              </a:lnSpc>
            </a:pPr>
            <a:r>
              <a:rPr lang="en-MY" sz="2000" dirty="0"/>
              <a:t>A</a:t>
            </a:r>
            <a:r>
              <a:rPr lang="en-MY" sz="2000" dirty="0" smtClean="0"/>
              <a:t>re able to emphasise </a:t>
            </a:r>
            <a:r>
              <a:rPr lang="en-MY" sz="2000" dirty="0"/>
              <a:t>products and materials </a:t>
            </a:r>
            <a:r>
              <a:rPr lang="en-MY" sz="2000" dirty="0" smtClean="0"/>
              <a:t>remanufacturing, reuse </a:t>
            </a:r>
            <a:r>
              <a:rPr lang="en-MY" sz="2000" dirty="0"/>
              <a:t>and recycle, integrating renewable </a:t>
            </a:r>
            <a:r>
              <a:rPr lang="en-MY" sz="2000" dirty="0" smtClean="0"/>
              <a:t>resources and </a:t>
            </a:r>
            <a:r>
              <a:rPr lang="en-MY" sz="2000" dirty="0"/>
              <a:t>reducing the waste </a:t>
            </a:r>
            <a:endParaRPr lang="en-MY" sz="2000" dirty="0" smtClean="0"/>
          </a:p>
          <a:p>
            <a:pPr lvl="1">
              <a:lnSpc>
                <a:spcPct val="114000"/>
              </a:lnSpc>
            </a:pPr>
            <a:r>
              <a:rPr lang="en-MY" sz="2000" dirty="0" smtClean="0"/>
              <a:t>Create value by keeping products and materials in use after their end-of-life</a:t>
            </a:r>
            <a:endParaRPr lang="en-GB" sz="2000" dirty="0"/>
          </a:p>
        </p:txBody>
      </p:sp>
      <p:sp>
        <p:nvSpPr>
          <p:cNvPr id="3" name="Rectangle 2"/>
          <p:cNvSpPr/>
          <p:nvPr/>
        </p:nvSpPr>
        <p:spPr>
          <a:xfrm>
            <a:off x="895325" y="5938597"/>
            <a:ext cx="2720745" cy="349519"/>
          </a:xfrm>
          <a:prstGeom prst="rect">
            <a:avLst/>
          </a:prstGeom>
        </p:spPr>
        <p:txBody>
          <a:bodyPr wrap="none">
            <a:spAutoFit/>
          </a:bodyPr>
          <a:lstStyle/>
          <a:p>
            <a:pPr lvl="1" algn="ctr">
              <a:lnSpc>
                <a:spcPct val="114000"/>
              </a:lnSpc>
            </a:pPr>
            <a:r>
              <a:rPr lang="en-MY" sz="1600" dirty="0">
                <a:solidFill>
                  <a:srgbClr val="000000"/>
                </a:solidFill>
                <a:latin typeface="+mn-lt"/>
              </a:rPr>
              <a:t>(</a:t>
            </a:r>
            <a:r>
              <a:rPr lang="en-MY" sz="1600" dirty="0" err="1">
                <a:solidFill>
                  <a:srgbClr val="000000"/>
                </a:solidFill>
                <a:latin typeface="+mn-lt"/>
              </a:rPr>
              <a:t>Korhonen</a:t>
            </a:r>
            <a:r>
              <a:rPr lang="en-MY" sz="1600" dirty="0">
                <a:solidFill>
                  <a:srgbClr val="000000"/>
                </a:solidFill>
                <a:latin typeface="+mn-lt"/>
              </a:rPr>
              <a:t> et al., 2017) </a:t>
            </a:r>
            <a:endParaRPr lang="en-US" sz="1600" dirty="0">
              <a:solidFill>
                <a:srgbClr val="000000"/>
              </a:solidFill>
              <a:latin typeface="+mn-lt"/>
            </a:endParaRPr>
          </a:p>
        </p:txBody>
      </p:sp>
    </p:spTree>
    <p:extLst>
      <p:ext uri="{BB962C8B-B14F-4D97-AF65-F5344CB8AC3E}">
        <p14:creationId xmlns:p14="http://schemas.microsoft.com/office/powerpoint/2010/main" val="2864374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Current Gaps</a:t>
            </a:r>
            <a:endParaRPr lang="en-GB" dirty="0"/>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smtClean="0"/>
              <a:t>© The University of Sheffield</a:t>
            </a:r>
            <a:endParaRPr lang="en-GB" altLang="en-US">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7</a:t>
            </a:fld>
            <a:endParaRPr lang="en-GB" alt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8" name="Content Placeholder 2"/>
          <p:cNvSpPr>
            <a:spLocks noGrp="1"/>
          </p:cNvSpPr>
          <p:nvPr>
            <p:ph idx="1"/>
          </p:nvPr>
        </p:nvSpPr>
        <p:spPr>
          <a:xfrm>
            <a:off x="663575" y="2362200"/>
            <a:ext cx="8229600" cy="3733800"/>
          </a:xfrm>
        </p:spPr>
        <p:txBody>
          <a:bodyPr/>
          <a:lstStyle/>
          <a:p>
            <a:pPr marL="400050"/>
            <a:r>
              <a:rPr lang="en-GB" sz="2000" dirty="0" smtClean="0"/>
              <a:t>European </a:t>
            </a:r>
            <a:r>
              <a:rPr lang="en-GB" sz="2000" dirty="0"/>
              <a:t>directives openly recognise a very important role for bottom-up initiatives</a:t>
            </a:r>
          </a:p>
          <a:p>
            <a:pPr marL="400050"/>
            <a:r>
              <a:rPr lang="en-GB" sz="2000" dirty="0" smtClean="0"/>
              <a:t>The </a:t>
            </a:r>
            <a:r>
              <a:rPr lang="en-GB" sz="2000" dirty="0"/>
              <a:t>actual extent to which Circular Economy principles are operationalised at this level has still to be verified </a:t>
            </a:r>
          </a:p>
          <a:p>
            <a:pPr marL="400050"/>
            <a:r>
              <a:rPr lang="en-GB" sz="2000" dirty="0" smtClean="0"/>
              <a:t>The </a:t>
            </a:r>
            <a:r>
              <a:rPr lang="en-GB" sz="2000" dirty="0"/>
              <a:t>real impact of legislation changes on companies has yet to be investigated </a:t>
            </a:r>
            <a:endParaRPr lang="en-GB" sz="2000" dirty="0" smtClean="0"/>
          </a:p>
          <a:p>
            <a:pPr marL="800100" lvl="1"/>
            <a:r>
              <a:rPr lang="en-GB" sz="1600" dirty="0"/>
              <a:t>L</a:t>
            </a:r>
            <a:r>
              <a:rPr lang="en-GB" sz="1600" dirty="0" smtClean="0"/>
              <a:t>ack </a:t>
            </a:r>
            <a:r>
              <a:rPr lang="en-GB" sz="1600" dirty="0"/>
              <a:t>of a clear review of the state-of-the-practice </a:t>
            </a:r>
            <a:endParaRPr lang="en-GB" sz="1600" dirty="0" smtClean="0"/>
          </a:p>
          <a:p>
            <a:pPr marL="800100" lvl="1"/>
            <a:r>
              <a:rPr lang="en-GB" sz="1600" dirty="0"/>
              <a:t>W</a:t>
            </a:r>
            <a:r>
              <a:rPr lang="en-GB" sz="1600" dirty="0" smtClean="0"/>
              <a:t>hich </a:t>
            </a:r>
            <a:r>
              <a:rPr lang="en-GB" sz="1600" dirty="0"/>
              <a:t>are the dominant implementation </a:t>
            </a:r>
            <a:r>
              <a:rPr lang="en-GB" sz="1600" dirty="0" smtClean="0"/>
              <a:t>approaches? </a:t>
            </a:r>
          </a:p>
          <a:p>
            <a:pPr marL="800100" lvl="1"/>
            <a:r>
              <a:rPr lang="en-GB" sz="1600" dirty="0" smtClean="0"/>
              <a:t>What are the </a:t>
            </a:r>
            <a:r>
              <a:rPr lang="en-GB" sz="1600" dirty="0"/>
              <a:t>main drivers for the </a:t>
            </a:r>
            <a:r>
              <a:rPr lang="en-GB" sz="1600" dirty="0" smtClean="0"/>
              <a:t>adoption?</a:t>
            </a:r>
          </a:p>
        </p:txBody>
      </p:sp>
    </p:spTree>
    <p:extLst>
      <p:ext uri="{BB962C8B-B14F-4D97-AF65-F5344CB8AC3E}">
        <p14:creationId xmlns:p14="http://schemas.microsoft.com/office/powerpoint/2010/main" val="40167323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fld id="{F1025EE7-C69D-40DF-8D52-9C1A6D2A5A39}" type="datetime1">
              <a:rPr lang="en-GB" altLang="en-US" sz="1000"/>
              <a:pPr>
                <a:spcBef>
                  <a:spcPct val="0"/>
                </a:spcBef>
                <a:buFontTx/>
                <a:buNone/>
              </a:pPr>
              <a:t>21/11/2019</a:t>
            </a:fld>
            <a:endParaRPr lang="en-GB" altLang="en-US" sz="1000">
              <a:solidFill>
                <a:srgbClr val="FFFFFF"/>
              </a:solidFill>
            </a:endParaRPr>
          </a:p>
        </p:txBody>
      </p:sp>
      <p:sp>
        <p:nvSpPr>
          <p:cNvPr id="512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r>
              <a:rPr lang="en-GB" altLang="en-US" sz="1000"/>
              <a:t>© The University of Sheffield</a:t>
            </a:r>
            <a:endParaRPr lang="en-GB" altLang="en-US" sz="1000">
              <a:solidFill>
                <a:srgbClr val="FFFFFF"/>
              </a:solidFill>
            </a:endParaRPr>
          </a:p>
        </p:txBody>
      </p:sp>
      <p:sp>
        <p:nvSpPr>
          <p:cNvPr id="512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3200">
                <a:solidFill>
                  <a:srgbClr val="2A196F"/>
                </a:solidFill>
                <a:latin typeface="TUOS Blake" panose="020B0503040000020004" pitchFamily="34" charset="0"/>
                <a:ea typeface="MS PGothic" panose="020B0600070205080204" pitchFamily="34" charset="-128"/>
              </a:defRPr>
            </a:lvl1pPr>
            <a:lvl2pPr marL="742950" indent="-285750" eaLnBrk="0" hangingPunct="0">
              <a:spcBef>
                <a:spcPct val="30000"/>
              </a:spcBef>
              <a:buFont typeface="TUOS Stephenson" panose="02070503080000020004" pitchFamily="18" charset="0"/>
              <a:buChar char="•"/>
              <a:defRPr sz="2800">
                <a:solidFill>
                  <a:srgbClr val="2A196F"/>
                </a:solidFill>
                <a:latin typeface="TUOS Blake" panose="020B0503040000020004" pitchFamily="34" charset="0"/>
                <a:ea typeface="MS PGothic" panose="020B0600070205080204" pitchFamily="34" charset="-128"/>
              </a:defRPr>
            </a:lvl2pPr>
            <a:lvl3pPr marL="1143000" indent="-228600" eaLnBrk="0" hangingPunct="0">
              <a:spcBef>
                <a:spcPct val="20000"/>
              </a:spcBef>
              <a:defRPr sz="2400">
                <a:solidFill>
                  <a:srgbClr val="2A196F"/>
                </a:solidFill>
                <a:latin typeface="TUOS Blake" panose="020B0503040000020004" pitchFamily="34" charset="0"/>
                <a:ea typeface="MS PGothic" panose="020B0600070205080204" pitchFamily="34" charset="-128"/>
              </a:defRPr>
            </a:lvl3pPr>
            <a:lvl4pPr marL="1600200" indent="-228600" eaLnBrk="0" hangingPunct="0">
              <a:lnSpc>
                <a:spcPct val="120000"/>
              </a:lnSpc>
              <a:spcBef>
                <a:spcPct val="20000"/>
              </a:spcBef>
              <a:buFont typeface="TUOS Stephenson" panose="02070503080000020004" pitchFamily="18" charset="0"/>
              <a:defRPr sz="1400">
                <a:solidFill>
                  <a:srgbClr val="2A196F"/>
                </a:solidFill>
                <a:latin typeface="TUOS Blake" panose="020B0503040000020004" pitchFamily="34" charset="0"/>
                <a:ea typeface="MS PGothic" panose="020B0600070205080204" pitchFamily="34" charset="-128"/>
              </a:defRPr>
            </a:lvl4pPr>
            <a:lvl5pPr marL="2057400" indent="-228600" eaLnBrk="0" hangingPunct="0">
              <a:lnSpc>
                <a:spcPct val="140000"/>
              </a:lnSpc>
              <a:spcBef>
                <a:spcPct val="20000"/>
              </a:spcBef>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5pPr>
            <a:lvl6pPr marL="25146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6pPr>
            <a:lvl7pPr marL="29718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7pPr>
            <a:lvl8pPr marL="34290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8pPr>
            <a:lvl9pPr marL="3886200" indent="-22860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TUOS Blake" panose="020B0503040000020004" pitchFamily="34" charset="0"/>
                <a:ea typeface="MS PGothic" panose="020B0600070205080204" pitchFamily="34" charset="-128"/>
              </a:defRPr>
            </a:lvl9pPr>
          </a:lstStyle>
          <a:p>
            <a:pPr>
              <a:spcBef>
                <a:spcPct val="0"/>
              </a:spcBef>
              <a:buFontTx/>
              <a:buNone/>
            </a:pPr>
            <a:fld id="{0CAFD3E5-F232-44AE-8B1E-ADB37CE449FF}" type="slidenum">
              <a:rPr lang="en-GB" altLang="en-US" sz="1800">
                <a:latin typeface="TUOS Stephenson" panose="02070503080000020004" pitchFamily="18" charset="0"/>
              </a:rPr>
              <a:pPr>
                <a:spcBef>
                  <a:spcPct val="0"/>
                </a:spcBef>
                <a:buFontTx/>
                <a:buNone/>
              </a:pPr>
              <a:t>8</a:t>
            </a:fld>
            <a:endParaRPr lang="en-GB" altLang="en-US" sz="1800">
              <a:latin typeface="TUOS Stephenson" panose="020705030800000200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sp>
        <p:nvSpPr>
          <p:cNvPr id="9" name="Title 1"/>
          <p:cNvSpPr txBox="1">
            <a:spLocks/>
          </p:cNvSpPr>
          <p:nvPr/>
        </p:nvSpPr>
        <p:spPr bwMode="auto">
          <a:xfrm>
            <a:off x="609600" y="13716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83000"/>
              </a:lnSpc>
              <a:spcBef>
                <a:spcPct val="0"/>
              </a:spcBef>
              <a:spcAft>
                <a:spcPct val="0"/>
              </a:spcAft>
              <a:defRPr sz="4400">
                <a:solidFill>
                  <a:srgbClr val="2A196F"/>
                </a:solidFill>
                <a:latin typeface="+mj-lt"/>
                <a:ea typeface="MS PGothic" pitchFamily="34" charset="-128"/>
                <a:cs typeface="ＭＳ Ｐゴシック" charset="0"/>
              </a:defRPr>
            </a:lvl1pPr>
            <a:lvl2pPr algn="l" rtl="0" eaLnBrk="0" fontAlgn="base" hangingPunct="0">
              <a:lnSpc>
                <a:spcPct val="83000"/>
              </a:lnSpc>
              <a:spcBef>
                <a:spcPct val="0"/>
              </a:spcBef>
              <a:spcAft>
                <a:spcPct val="0"/>
              </a:spcAft>
              <a:defRPr sz="4400">
                <a:solidFill>
                  <a:srgbClr val="2A196F"/>
                </a:solidFill>
                <a:latin typeface="TUOS Stephenson" pitchFamily="-128" charset="0"/>
                <a:ea typeface="MS PGothic" pitchFamily="34" charset="-128"/>
                <a:cs typeface="ＭＳ Ｐゴシック" charset="0"/>
              </a:defRPr>
            </a:lvl2pPr>
            <a:lvl3pPr algn="l" rtl="0" eaLnBrk="0" fontAlgn="base" hangingPunct="0">
              <a:lnSpc>
                <a:spcPct val="83000"/>
              </a:lnSpc>
              <a:spcBef>
                <a:spcPct val="0"/>
              </a:spcBef>
              <a:spcAft>
                <a:spcPct val="0"/>
              </a:spcAft>
              <a:defRPr sz="4400">
                <a:solidFill>
                  <a:srgbClr val="2A196F"/>
                </a:solidFill>
                <a:latin typeface="TUOS Stephenson" pitchFamily="-128" charset="0"/>
                <a:ea typeface="MS PGothic" pitchFamily="34" charset="-128"/>
                <a:cs typeface="ＭＳ Ｐゴシック" charset="0"/>
              </a:defRPr>
            </a:lvl3pPr>
            <a:lvl4pPr algn="l" rtl="0" eaLnBrk="0" fontAlgn="base" hangingPunct="0">
              <a:lnSpc>
                <a:spcPct val="83000"/>
              </a:lnSpc>
              <a:spcBef>
                <a:spcPct val="0"/>
              </a:spcBef>
              <a:spcAft>
                <a:spcPct val="0"/>
              </a:spcAft>
              <a:defRPr sz="4400">
                <a:solidFill>
                  <a:srgbClr val="2A196F"/>
                </a:solidFill>
                <a:latin typeface="TUOS Stephenson" pitchFamily="-128" charset="0"/>
                <a:ea typeface="MS PGothic" pitchFamily="34" charset="-128"/>
                <a:cs typeface="ＭＳ Ｐゴシック" charset="0"/>
              </a:defRPr>
            </a:lvl4pPr>
            <a:lvl5pPr algn="l" rtl="0" eaLnBrk="0" fontAlgn="base" hangingPunct="0">
              <a:lnSpc>
                <a:spcPct val="83000"/>
              </a:lnSpc>
              <a:spcBef>
                <a:spcPct val="0"/>
              </a:spcBef>
              <a:spcAft>
                <a:spcPct val="0"/>
              </a:spcAft>
              <a:defRPr sz="4400">
                <a:solidFill>
                  <a:srgbClr val="2A196F"/>
                </a:solidFill>
                <a:latin typeface="TUOS Stephenson" pitchFamily="-128" charset="0"/>
                <a:ea typeface="MS PGothic" pitchFamily="34" charset="-128"/>
                <a:cs typeface="ＭＳ Ｐゴシック" charset="0"/>
              </a:defRPr>
            </a:lvl5pPr>
            <a:lvl6pPr marL="457200" algn="l" rtl="0" eaLnBrk="1" fontAlgn="base" hangingPunct="1">
              <a:lnSpc>
                <a:spcPct val="83000"/>
              </a:lnSpc>
              <a:spcBef>
                <a:spcPct val="0"/>
              </a:spcBef>
              <a:spcAft>
                <a:spcPct val="0"/>
              </a:spcAft>
              <a:defRPr sz="4400">
                <a:solidFill>
                  <a:srgbClr val="2A196F"/>
                </a:solidFill>
                <a:latin typeface="TUOS Stephenson" pitchFamily="-128" charset="0"/>
              </a:defRPr>
            </a:lvl6pPr>
            <a:lvl7pPr marL="914400" algn="l" rtl="0" eaLnBrk="1" fontAlgn="base" hangingPunct="1">
              <a:lnSpc>
                <a:spcPct val="83000"/>
              </a:lnSpc>
              <a:spcBef>
                <a:spcPct val="0"/>
              </a:spcBef>
              <a:spcAft>
                <a:spcPct val="0"/>
              </a:spcAft>
              <a:defRPr sz="4400">
                <a:solidFill>
                  <a:srgbClr val="2A196F"/>
                </a:solidFill>
                <a:latin typeface="TUOS Stephenson" pitchFamily="-128" charset="0"/>
              </a:defRPr>
            </a:lvl7pPr>
            <a:lvl8pPr marL="1371600" algn="l" rtl="0" eaLnBrk="1" fontAlgn="base" hangingPunct="1">
              <a:lnSpc>
                <a:spcPct val="83000"/>
              </a:lnSpc>
              <a:spcBef>
                <a:spcPct val="0"/>
              </a:spcBef>
              <a:spcAft>
                <a:spcPct val="0"/>
              </a:spcAft>
              <a:defRPr sz="4400">
                <a:solidFill>
                  <a:srgbClr val="2A196F"/>
                </a:solidFill>
                <a:latin typeface="TUOS Stephenson" pitchFamily="-128" charset="0"/>
              </a:defRPr>
            </a:lvl8pPr>
            <a:lvl9pPr marL="1828800" algn="l" rtl="0" eaLnBrk="1" fontAlgn="base" hangingPunct="1">
              <a:lnSpc>
                <a:spcPct val="83000"/>
              </a:lnSpc>
              <a:spcBef>
                <a:spcPct val="0"/>
              </a:spcBef>
              <a:spcAft>
                <a:spcPct val="0"/>
              </a:spcAft>
              <a:defRPr sz="4400">
                <a:solidFill>
                  <a:srgbClr val="2A196F"/>
                </a:solidFill>
                <a:latin typeface="TUOS Stephenson" pitchFamily="-128" charset="0"/>
              </a:defRPr>
            </a:lvl9pPr>
          </a:lstStyle>
          <a:p>
            <a:r>
              <a:rPr lang="en-GB" kern="0" dirty="0" smtClean="0"/>
              <a:t>Research Questions</a:t>
            </a:r>
            <a:endParaRPr lang="en-GB" kern="0" dirty="0"/>
          </a:p>
        </p:txBody>
      </p:sp>
      <p:sp>
        <p:nvSpPr>
          <p:cNvPr id="3" name="Content Placeholder 2"/>
          <p:cNvSpPr>
            <a:spLocks noGrp="1"/>
          </p:cNvSpPr>
          <p:nvPr>
            <p:ph idx="1"/>
          </p:nvPr>
        </p:nvSpPr>
        <p:spPr/>
        <p:txBody>
          <a:bodyPr/>
          <a:lstStyle/>
          <a:p>
            <a:pPr marL="514350" indent="-514350">
              <a:buAutoNum type="arabicPeriod"/>
            </a:pPr>
            <a:r>
              <a:rPr lang="en-GB" sz="2400" dirty="0" smtClean="0"/>
              <a:t>To </a:t>
            </a:r>
            <a:r>
              <a:rPr lang="en-GB" sz="2400" dirty="0"/>
              <a:t>what extent </a:t>
            </a:r>
            <a:r>
              <a:rPr lang="en-GB" sz="2400" dirty="0" smtClean="0"/>
              <a:t>do European MNEs </a:t>
            </a:r>
            <a:r>
              <a:rPr lang="en-GB" sz="2400" dirty="0"/>
              <a:t>introduce CE principles in their CS reports</a:t>
            </a:r>
            <a:r>
              <a:rPr lang="en-GB" sz="2400" dirty="0" smtClean="0"/>
              <a:t>?</a:t>
            </a:r>
          </a:p>
          <a:p>
            <a:pPr marL="914400" lvl="1" indent="-514350">
              <a:buFont typeface="Arial" panose="020B0604020202020204" pitchFamily="34" charset="0"/>
              <a:buChar char="•"/>
            </a:pPr>
            <a:r>
              <a:rPr lang="en-GB" sz="2000" dirty="0"/>
              <a:t>Has the degree of implementation of CE practices increased in the last three years? </a:t>
            </a:r>
          </a:p>
          <a:p>
            <a:pPr marL="514350" indent="-514350">
              <a:buAutoNum type="arabicPeriod"/>
            </a:pPr>
            <a:r>
              <a:rPr lang="en-GB" sz="2400" dirty="0" smtClean="0"/>
              <a:t>What </a:t>
            </a:r>
            <a:r>
              <a:rPr lang="en-GB" sz="2400" dirty="0"/>
              <a:t>CE practices are implemented by companies? </a:t>
            </a:r>
          </a:p>
        </p:txBody>
      </p:sp>
    </p:spTree>
    <p:extLst>
      <p:ext uri="{BB962C8B-B14F-4D97-AF65-F5344CB8AC3E}">
        <p14:creationId xmlns:p14="http://schemas.microsoft.com/office/powerpoint/2010/main" val="17801598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4392611" y="2193032"/>
            <a:ext cx="4321175" cy="3733800"/>
          </a:xfrm>
        </p:spPr>
        <p:txBody>
          <a:bodyPr/>
          <a:lstStyle/>
          <a:p>
            <a:r>
              <a:rPr lang="en-GB" sz="2000" dirty="0" smtClean="0"/>
              <a:t>Top-25 </a:t>
            </a:r>
            <a:r>
              <a:rPr lang="en-GB" sz="2000" dirty="0"/>
              <a:t>European companies the Global Fortune 500 list (2019 edition</a:t>
            </a:r>
            <a:r>
              <a:rPr lang="en-GB" sz="2000" dirty="0" smtClean="0"/>
              <a:t>)</a:t>
            </a:r>
          </a:p>
          <a:p>
            <a:pPr lvl="1"/>
            <a:r>
              <a:rPr lang="en-GB" sz="1600" dirty="0" smtClean="0"/>
              <a:t>Companies from different </a:t>
            </a:r>
            <a:r>
              <a:rPr lang="en-GB" sz="1600" dirty="0"/>
              <a:t>industries and regions in </a:t>
            </a:r>
            <a:r>
              <a:rPr lang="en-GB" sz="1600" dirty="0" smtClean="0"/>
              <a:t>Europe</a:t>
            </a:r>
          </a:p>
          <a:p>
            <a:r>
              <a:rPr lang="en-GB" sz="2000" dirty="0" smtClean="0"/>
              <a:t>Main Source: Sustainability </a:t>
            </a:r>
            <a:r>
              <a:rPr lang="en-GB" sz="2000" dirty="0"/>
              <a:t>Reports </a:t>
            </a:r>
            <a:r>
              <a:rPr lang="en-GB" sz="2000" dirty="0" smtClean="0"/>
              <a:t>from </a:t>
            </a:r>
            <a:r>
              <a:rPr lang="en-GB" sz="2000" dirty="0"/>
              <a:t>2016, 2017 and 2018 financial years for all the companies of the </a:t>
            </a:r>
            <a:r>
              <a:rPr lang="en-GB" sz="2000" dirty="0" smtClean="0"/>
              <a:t>subset</a:t>
            </a:r>
            <a:endParaRPr lang="en-GB" sz="2000" dirty="0"/>
          </a:p>
          <a:p>
            <a:r>
              <a:rPr lang="en-GB" sz="2000" dirty="0" smtClean="0"/>
              <a:t>Additional information retrieved from company’s websites</a:t>
            </a:r>
            <a:endParaRPr lang="en-GB" sz="2000" dirty="0"/>
          </a:p>
        </p:txBody>
      </p:sp>
      <p:sp>
        <p:nvSpPr>
          <p:cNvPr id="10" name="Content Placeholder 2"/>
          <p:cNvSpPr txBox="1">
            <a:spLocks/>
          </p:cNvSpPr>
          <p:nvPr/>
        </p:nvSpPr>
        <p:spPr bwMode="auto">
          <a:xfrm>
            <a:off x="4392611" y="2287488"/>
            <a:ext cx="4321175" cy="3733800"/>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30000"/>
              </a:spcBef>
              <a:spcAft>
                <a:spcPct val="0"/>
              </a:spcAft>
              <a:buChar char="•"/>
              <a:defRPr sz="3200">
                <a:solidFill>
                  <a:srgbClr val="2A196F"/>
                </a:solidFill>
                <a:latin typeface="+mn-lt"/>
                <a:ea typeface="MS PGothic" pitchFamily="34" charset="-128"/>
                <a:cs typeface="ＭＳ Ｐゴシック" charset="0"/>
              </a:defRPr>
            </a:lvl1pPr>
            <a:lvl2pPr marL="742950" indent="-285750" algn="l" rtl="0" eaLnBrk="0" fontAlgn="base" hangingPunct="0">
              <a:spcBef>
                <a:spcPct val="30000"/>
              </a:spcBef>
              <a:spcAft>
                <a:spcPct val="0"/>
              </a:spcAft>
              <a:buFont typeface="TUOS Stephenson" panose="02070503080000020004" pitchFamily="18" charset="0"/>
              <a:buChar char="•"/>
              <a:defRPr sz="2800">
                <a:solidFill>
                  <a:srgbClr val="2A196F"/>
                </a:solidFill>
                <a:latin typeface="+mn-lt"/>
                <a:ea typeface="MS PGothic" pitchFamily="34" charset="-128"/>
              </a:defRPr>
            </a:lvl2pPr>
            <a:lvl3pPr marL="1143000" indent="-228600" algn="l" rtl="0" eaLnBrk="0" fontAlgn="base" hangingPunct="0">
              <a:spcBef>
                <a:spcPct val="20000"/>
              </a:spcBef>
              <a:spcAft>
                <a:spcPct val="0"/>
              </a:spcAft>
              <a:defRPr sz="2400">
                <a:solidFill>
                  <a:srgbClr val="2A196F"/>
                </a:solidFill>
                <a:latin typeface="+mn-lt"/>
                <a:ea typeface="MS PGothic" pitchFamily="34" charset="-128"/>
              </a:defRPr>
            </a:lvl3pPr>
            <a:lvl4pPr marL="1600200" indent="-228600" algn="l" rtl="0" eaLnBrk="0" fontAlgn="base" hangingPunct="0">
              <a:lnSpc>
                <a:spcPct val="120000"/>
              </a:lnSpc>
              <a:spcBef>
                <a:spcPct val="20000"/>
              </a:spcBef>
              <a:spcAft>
                <a:spcPct val="0"/>
              </a:spcAft>
              <a:buFont typeface="TUOS Stephenson" panose="02070503080000020004" pitchFamily="18" charset="0"/>
              <a:defRPr sz="1400">
                <a:solidFill>
                  <a:srgbClr val="2A196F"/>
                </a:solidFill>
                <a:latin typeface="+mn-lt"/>
                <a:ea typeface="MS PGothic" pitchFamily="34" charset="-128"/>
              </a:defRPr>
            </a:lvl4pPr>
            <a:lvl5pPr marL="2057400" indent="-228600" algn="l" rtl="0" eaLnBrk="0" fontAlgn="base" hangingPunct="0">
              <a:lnSpc>
                <a:spcPct val="140000"/>
              </a:lnSpc>
              <a:spcBef>
                <a:spcPct val="20000"/>
              </a:spcBef>
              <a:spcAft>
                <a:spcPct val="0"/>
              </a:spcAft>
              <a:buFont typeface="TUOS Stephenson" panose="02070503080000020004" pitchFamily="18" charset="0"/>
              <a:buChar char="•"/>
              <a:defRPr sz="900">
                <a:solidFill>
                  <a:srgbClr val="2A196F"/>
                </a:solidFill>
                <a:latin typeface="+mn-lt"/>
                <a:ea typeface="MS PGothic" pitchFamily="34" charset="-128"/>
              </a:defRPr>
            </a:lvl5pPr>
            <a:lvl6pPr marL="25146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6pPr>
            <a:lvl7pPr marL="29718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7pPr>
            <a:lvl8pPr marL="34290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8pPr>
            <a:lvl9pPr marL="3886200" indent="-228600" algn="l" rtl="0" eaLnBrk="1" fontAlgn="base" hangingPunct="1">
              <a:lnSpc>
                <a:spcPct val="140000"/>
              </a:lnSpc>
              <a:spcBef>
                <a:spcPct val="20000"/>
              </a:spcBef>
              <a:spcAft>
                <a:spcPct val="0"/>
              </a:spcAft>
              <a:buFont typeface="TUOS Stephenson" pitchFamily="-128" charset="0"/>
              <a:buChar char="•"/>
              <a:defRPr sz="900">
                <a:solidFill>
                  <a:srgbClr val="2A196F"/>
                </a:solidFill>
                <a:latin typeface="+mn-lt"/>
              </a:defRPr>
            </a:lvl9pPr>
          </a:lstStyle>
          <a:p>
            <a:r>
              <a:rPr lang="en-GB" sz="2000" kern="0" dirty="0" smtClean="0"/>
              <a:t>Why the largest companies? </a:t>
            </a:r>
          </a:p>
          <a:p>
            <a:pPr lvl="1"/>
            <a:r>
              <a:rPr lang="en-GB" sz="1600" kern="0" dirty="0" smtClean="0"/>
              <a:t>Huge impact </a:t>
            </a:r>
          </a:p>
          <a:p>
            <a:pPr lvl="1"/>
            <a:r>
              <a:rPr lang="en-GB" sz="1600" kern="0" dirty="0" smtClean="0"/>
              <a:t>Possibility of bringing a systemic change in key sectors</a:t>
            </a:r>
          </a:p>
          <a:p>
            <a:r>
              <a:rPr lang="en-GB" sz="2000" kern="0" dirty="0" smtClean="0"/>
              <a:t>Why the CS Reports? </a:t>
            </a:r>
          </a:p>
          <a:p>
            <a:pPr lvl="1"/>
            <a:r>
              <a:rPr lang="en-GB" sz="1600" kern="0" dirty="0" smtClean="0"/>
              <a:t>Most direct statement concerning adopted sustainability practices</a:t>
            </a:r>
          </a:p>
          <a:p>
            <a:pPr lvl="1"/>
            <a:r>
              <a:rPr lang="en-GB" sz="1600" kern="0" dirty="0" smtClean="0"/>
              <a:t>Increasingly used by scholars</a:t>
            </a:r>
          </a:p>
          <a:p>
            <a:r>
              <a:rPr lang="en-GB" sz="2000" kern="0" dirty="0" smtClean="0"/>
              <a:t>Similar studies </a:t>
            </a:r>
          </a:p>
          <a:p>
            <a:pPr lvl="1"/>
            <a:r>
              <a:rPr lang="en-GB" sz="1600" kern="0" dirty="0" err="1" smtClean="0"/>
              <a:t>Bjørn</a:t>
            </a:r>
            <a:r>
              <a:rPr lang="en-GB" sz="1600" kern="0" dirty="0" smtClean="0"/>
              <a:t> et al., 2017</a:t>
            </a:r>
          </a:p>
          <a:p>
            <a:pPr lvl="1"/>
            <a:r>
              <a:rPr lang="en-GB" sz="1600" kern="0" dirty="0"/>
              <a:t>Stewart &amp; </a:t>
            </a:r>
            <a:r>
              <a:rPr lang="en-GB" sz="1600" kern="0" dirty="0" err="1"/>
              <a:t>Niero</a:t>
            </a:r>
            <a:r>
              <a:rPr lang="en-GB" sz="1600" kern="0" dirty="0"/>
              <a:t>, 2019</a:t>
            </a:r>
          </a:p>
          <a:p>
            <a:pPr lvl="1"/>
            <a:endParaRPr lang="en-GB" sz="1600" kern="0" dirty="0" smtClean="0"/>
          </a:p>
        </p:txBody>
      </p:sp>
      <p:sp>
        <p:nvSpPr>
          <p:cNvPr id="2" name="Title 1"/>
          <p:cNvSpPr>
            <a:spLocks noGrp="1"/>
          </p:cNvSpPr>
          <p:nvPr>
            <p:ph type="title"/>
          </p:nvPr>
        </p:nvSpPr>
        <p:spPr/>
        <p:txBody>
          <a:bodyPr/>
          <a:lstStyle/>
          <a:p>
            <a:r>
              <a:rPr lang="en-GB" dirty="0"/>
              <a:t>Research Method</a:t>
            </a:r>
            <a:br>
              <a:rPr lang="en-GB" dirty="0"/>
            </a:br>
            <a:endParaRPr lang="en-GB" dirty="0"/>
          </a:p>
        </p:txBody>
      </p:sp>
      <p:sp>
        <p:nvSpPr>
          <p:cNvPr id="4" name="Date Placeholder 3"/>
          <p:cNvSpPr>
            <a:spLocks noGrp="1"/>
          </p:cNvSpPr>
          <p:nvPr>
            <p:ph type="dt" sz="half" idx="10"/>
          </p:nvPr>
        </p:nvSpPr>
        <p:spPr/>
        <p:txBody>
          <a:bodyPr/>
          <a:lstStyle/>
          <a:p>
            <a:pPr>
              <a:defRPr/>
            </a:pPr>
            <a:fld id="{D2E28BBE-4E92-4B2E-9C6F-C30F1CA4714D}" type="datetime1">
              <a:rPr lang="en-GB" altLang="en-US" smtClean="0"/>
              <a:pPr>
                <a:defRPr/>
              </a:pPr>
              <a:t>21/11/2019</a:t>
            </a:fld>
            <a:endParaRPr lang="en-GB" altLang="en-US">
              <a:solidFill>
                <a:srgbClr val="FFFFFF"/>
              </a:solidFill>
            </a:endParaRPr>
          </a:p>
        </p:txBody>
      </p:sp>
      <p:sp>
        <p:nvSpPr>
          <p:cNvPr id="5" name="Footer Placeholder 4"/>
          <p:cNvSpPr>
            <a:spLocks noGrp="1"/>
          </p:cNvSpPr>
          <p:nvPr>
            <p:ph type="ftr" sz="quarter" idx="11"/>
          </p:nvPr>
        </p:nvSpPr>
        <p:spPr/>
        <p:txBody>
          <a:bodyPr/>
          <a:lstStyle/>
          <a:p>
            <a:pPr>
              <a:defRPr/>
            </a:pPr>
            <a:r>
              <a:rPr lang="en-GB" altLang="en-US" smtClean="0"/>
              <a:t>© The University of Sheffield</a:t>
            </a:r>
            <a:endParaRPr lang="en-GB" altLang="en-US">
              <a:solidFill>
                <a:srgbClr val="FFFFFF"/>
              </a:solidFill>
            </a:endParaRPr>
          </a:p>
        </p:txBody>
      </p:sp>
      <p:sp>
        <p:nvSpPr>
          <p:cNvPr id="6" name="Slide Number Placeholder 5"/>
          <p:cNvSpPr>
            <a:spLocks noGrp="1"/>
          </p:cNvSpPr>
          <p:nvPr>
            <p:ph type="sldNum" sz="quarter" idx="12"/>
          </p:nvPr>
        </p:nvSpPr>
        <p:spPr/>
        <p:txBody>
          <a:bodyPr/>
          <a:lstStyle/>
          <a:p>
            <a:fld id="{22230EF6-6C13-413D-A541-8FA2732E8850}" type="slidenum">
              <a:rPr lang="en-GB" altLang="en-US" smtClean="0"/>
              <a:pPr/>
              <a:t>9</a:t>
            </a:fld>
            <a:endParaRPr lang="en-GB" altLang="en-US"/>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188640"/>
            <a:ext cx="2039184" cy="764694"/>
          </a:xfrm>
          <a:prstGeom prst="rect">
            <a:avLst/>
          </a:prstGeom>
        </p:spPr>
      </p:pic>
      <p:pic>
        <p:nvPicPr>
          <p:cNvPr id="11" name="Picture 10"/>
          <p:cNvPicPr>
            <a:picLocks noChangeAspect="1"/>
          </p:cNvPicPr>
          <p:nvPr/>
        </p:nvPicPr>
        <p:blipFill>
          <a:blip r:embed="rId4"/>
          <a:stretch>
            <a:fillRect/>
          </a:stretch>
        </p:blipFill>
        <p:spPr>
          <a:xfrm>
            <a:off x="937770" y="2276872"/>
            <a:ext cx="2614401" cy="3816424"/>
          </a:xfrm>
          <a:prstGeom prst="rect">
            <a:avLst/>
          </a:prstGeom>
        </p:spPr>
      </p:pic>
    </p:spTree>
    <p:extLst>
      <p:ext uri="{BB962C8B-B14F-4D97-AF65-F5344CB8AC3E}">
        <p14:creationId xmlns:p14="http://schemas.microsoft.com/office/powerpoint/2010/main" val="1495985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8">
                                            <p:txEl>
                                              <p:pRg st="1" end="1"/>
                                            </p:txEl>
                                          </p:spTgt>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8">
                                            <p:txEl>
                                              <p:pRg st="2" end="2"/>
                                            </p:txEl>
                                          </p:spTgt>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8">
                                            <p:txEl>
                                              <p:pRg st="3" end="3"/>
                                            </p:txEl>
                                          </p:spTgt>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txEl>
                                              <p:pRg st="1" end="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xEl>
                                              <p:pRg st="3" end="3"/>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
                                            <p:txEl>
                                              <p:pRg st="4" end="4"/>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xEl>
                                              <p:pRg st="6" end="6"/>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
                                            <p:txEl>
                                              <p:pRg st="7" end="7"/>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8" grpId="1" uiExpand="1" build="p"/>
      <p:bldP spid="10" grpId="0" build="p" animBg="1"/>
    </p:bldLst>
  </p:timing>
</p:sld>
</file>

<file path=ppt/theme/theme1.xml><?xml version="1.0" encoding="utf-8"?>
<a:theme xmlns:a="http://schemas.openxmlformats.org/drawingml/2006/main" name="tuos_ppt_template_white">
  <a:themeElements>
    <a:clrScheme name="">
      <a:dk1>
        <a:srgbClr val="00FFFF"/>
      </a:dk1>
      <a:lt1>
        <a:srgbClr val="FFFFFF"/>
      </a:lt1>
      <a:dk2>
        <a:srgbClr val="FFFF33"/>
      </a:dk2>
      <a:lt2>
        <a:srgbClr val="FCFBE3"/>
      </a:lt2>
      <a:accent1>
        <a:srgbClr val="FFFF00"/>
      </a:accent1>
      <a:accent2>
        <a:srgbClr val="B5B5B5"/>
      </a:accent2>
      <a:accent3>
        <a:srgbClr val="FFFFFF"/>
      </a:accent3>
      <a:accent4>
        <a:srgbClr val="00DADA"/>
      </a:accent4>
      <a:accent5>
        <a:srgbClr val="FFFFAA"/>
      </a:accent5>
      <a:accent6>
        <a:srgbClr val="A4A4A4"/>
      </a:accent6>
      <a:hlink>
        <a:srgbClr val="00B4F0"/>
      </a:hlink>
      <a:folHlink>
        <a:srgbClr val="FF00AE"/>
      </a:folHlink>
    </a:clrScheme>
    <a:fontScheme name="Default Design">
      <a:majorFont>
        <a:latin typeface="TUOS Stephenson"/>
        <a:ea typeface=""/>
        <a:cs typeface=""/>
      </a:majorFont>
      <a:minorFont>
        <a:latin typeface="TUOS Blak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UOS Stephenson" pitchFamily="-12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UOS Stephenson" pitchFamily="-128" charset="0"/>
          </a:defRPr>
        </a:defPPr>
      </a:lstStyle>
    </a:lnDef>
  </a:objectDefaults>
  <a:extraClrSchemeLst>
    <a:extraClrScheme>
      <a:clrScheme name="Default Design 1">
        <a:dk1>
          <a:srgbClr val="2A196F"/>
        </a:dk1>
        <a:lt1>
          <a:srgbClr val="F9FFA2"/>
        </a:lt1>
        <a:dk2>
          <a:srgbClr val="00B3EF"/>
        </a:dk2>
        <a:lt2>
          <a:srgbClr val="FCFBE3"/>
        </a:lt2>
        <a:accent1>
          <a:srgbClr val="FFFF00"/>
        </a:accent1>
        <a:accent2>
          <a:srgbClr val="B5B5B5"/>
        </a:accent2>
        <a:accent3>
          <a:srgbClr val="FBFFCE"/>
        </a:accent3>
        <a:accent4>
          <a:srgbClr val="22145E"/>
        </a:accent4>
        <a:accent5>
          <a:srgbClr val="FFFFAA"/>
        </a:accent5>
        <a:accent6>
          <a:srgbClr val="A4A4A4"/>
        </a:accent6>
        <a:hlink>
          <a:srgbClr val="00B4F0"/>
        </a:hlink>
        <a:folHlink>
          <a:srgbClr val="FF00A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FCFBE3"/>
    </a:dk1>
    <a:lt1>
      <a:srgbClr val="FFFFFF"/>
    </a:lt1>
    <a:dk2>
      <a:srgbClr val="336699"/>
    </a:dk2>
    <a:lt2>
      <a:srgbClr val="FFFF33"/>
    </a:lt2>
    <a:accent1>
      <a:srgbClr val="FFFF00"/>
    </a:accent1>
    <a:accent2>
      <a:srgbClr val="B5B5B5"/>
    </a:accent2>
    <a:accent3>
      <a:srgbClr val="ADB8CA"/>
    </a:accent3>
    <a:accent4>
      <a:srgbClr val="DADADA"/>
    </a:accent4>
    <a:accent5>
      <a:srgbClr val="FFFFAA"/>
    </a:accent5>
    <a:accent6>
      <a:srgbClr val="A4A4A4"/>
    </a:accent6>
    <a:hlink>
      <a:srgbClr val="00B4F0"/>
    </a:hlink>
    <a:folHlink>
      <a:srgbClr val="FF00AE"/>
    </a:folHlink>
  </a:clrScheme>
</a:themeOverride>
</file>

<file path=ppt/theme/themeOverride2.xml><?xml version="1.0" encoding="utf-8"?>
<a:themeOverride xmlns:a="http://schemas.openxmlformats.org/drawingml/2006/main">
  <a:clrScheme name="">
    <a:dk1>
      <a:srgbClr val="FFFFFF"/>
    </a:dk1>
    <a:lt1>
      <a:srgbClr val="FFFFFF"/>
    </a:lt1>
    <a:dk2>
      <a:srgbClr val="FFFF33"/>
    </a:dk2>
    <a:lt2>
      <a:srgbClr val="FCFBE3"/>
    </a:lt2>
    <a:accent1>
      <a:srgbClr val="FFFF00"/>
    </a:accent1>
    <a:accent2>
      <a:srgbClr val="B5B5B5"/>
    </a:accent2>
    <a:accent3>
      <a:srgbClr val="FFFFFF"/>
    </a:accent3>
    <a:accent4>
      <a:srgbClr val="DADADA"/>
    </a:accent4>
    <a:accent5>
      <a:srgbClr val="FFFFAA"/>
    </a:accent5>
    <a:accent6>
      <a:srgbClr val="A4A4A4"/>
    </a:accent6>
    <a:hlink>
      <a:srgbClr val="00B4F0"/>
    </a:hlink>
    <a:folHlink>
      <a:srgbClr val="FF00AE"/>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tuos_ppt_template_white</Template>
  <TotalTime>12579</TotalTime>
  <Words>3066</Words>
  <Application>Microsoft Office PowerPoint</Application>
  <PresentationFormat>On-screen Show (4:3)</PresentationFormat>
  <Paragraphs>798</Paragraphs>
  <Slides>33</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MS PGothic</vt:lpstr>
      <vt:lpstr>MS PGothic</vt:lpstr>
      <vt:lpstr>Times New Roman</vt:lpstr>
      <vt:lpstr>TUOS Stephenson</vt:lpstr>
      <vt:lpstr>Garamond</vt:lpstr>
      <vt:lpstr>TUOS Blake</vt:lpstr>
      <vt:lpstr>Arial</vt:lpstr>
      <vt:lpstr>tuos_ppt_template_white</vt:lpstr>
      <vt:lpstr>Circular Economy and MNEs: A Review of the State-of-Practice</vt:lpstr>
      <vt:lpstr>Contents</vt:lpstr>
      <vt:lpstr>Background</vt:lpstr>
      <vt:lpstr>Background</vt:lpstr>
      <vt:lpstr>Circular Economy: A definition</vt:lpstr>
      <vt:lpstr>Circular Supply Chains</vt:lpstr>
      <vt:lpstr>Current Gaps</vt:lpstr>
      <vt:lpstr>PowerPoint Presentation</vt:lpstr>
      <vt:lpstr>Research Method </vt:lpstr>
      <vt:lpstr>Data Collection and Analysis</vt:lpstr>
      <vt:lpstr>The Sample</vt:lpstr>
      <vt:lpstr>Characteristics of the Sample</vt:lpstr>
      <vt:lpstr>Interest Towards CE</vt:lpstr>
      <vt:lpstr>Common narratives</vt:lpstr>
      <vt:lpstr>Adoption Drivers</vt:lpstr>
      <vt:lpstr>Practices Classification</vt:lpstr>
      <vt:lpstr>CE Practices - Manufacturing</vt:lpstr>
      <vt:lpstr>CE Practices - F&amp;D Stores</vt:lpstr>
      <vt:lpstr>Key Performance Indicators</vt:lpstr>
      <vt:lpstr>Key Performance Indicators</vt:lpstr>
      <vt:lpstr>An Initial Evaluation</vt:lpstr>
      <vt:lpstr>An Initial Evaluation</vt:lpstr>
      <vt:lpstr>SC integration</vt:lpstr>
      <vt:lpstr>SC integration</vt:lpstr>
      <vt:lpstr>SC integration vs adoption</vt:lpstr>
      <vt:lpstr>Possible Theoretical Lens</vt:lpstr>
      <vt:lpstr>Conclusions</vt:lpstr>
      <vt:lpstr>Further Researches</vt:lpstr>
      <vt:lpstr>Limitations</vt:lpstr>
      <vt:lpstr>Thank You!</vt:lpstr>
      <vt:lpstr>PowerPoint Presentation</vt:lpstr>
      <vt:lpstr>CE Practices - Energy</vt:lpstr>
      <vt:lpstr>CE Practices - Services</vt:lpstr>
    </vt:vector>
  </TitlesOfParts>
  <Manager>Design team</Manager>
  <Company>Univeristy of Sheffield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University PowerPoint Template</dc:title>
  <dc:subject>PowerPoint template</dc:subject>
  <dc:creator>Admin</dc:creator>
  <cp:keywords>tuos, sheffield, university, powerpoint, ppt, template, i-d, 2005, white, dmc</cp:keywords>
  <dc:description>Please use this template for all your screen presentation requirements - adapting as necessary to the audience and facility in which it might be seen._x000d_
_x000d_
© 2005  The Univeristy of Sheffield</dc:description>
  <cp:lastModifiedBy>Tommaso Calzolari</cp:lastModifiedBy>
  <cp:revision>371</cp:revision>
  <cp:lastPrinted>2005-02-24T11:31:10Z</cp:lastPrinted>
  <dcterms:created xsi:type="dcterms:W3CDTF">2011-12-13T16:55:01Z</dcterms:created>
  <dcterms:modified xsi:type="dcterms:W3CDTF">2019-11-21T11:23:12Z</dcterms:modified>
  <cp:category>Templates, identity</cp:category>
</cp:coreProperties>
</file>