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41" d="100"/>
          <a:sy n="41" d="100"/>
        </p:scale>
        <p:origin x="804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9E1AB-828E-42A9-9C6C-FBEE1954CB5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7C5CB-6098-4616-8C02-EC6E67431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1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1AA25-4C99-4FAC-A310-6EC7F32C4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5AE184-2F4B-4696-97BC-702942547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A052E-4CDF-4E66-8099-388631A4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1E6A6-2B61-4C2B-9D63-5A500554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CA09B-CD9C-4836-9AA5-B037CB3E4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35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D27FE-996D-4EEB-B332-C6EF722E1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C21B31-8B76-471A-BD3A-D402D2939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C3BF1-CE33-476B-8EC1-B29312D6B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BAC0E-8168-4D54-B6B5-DB830247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0FF98-7D19-486F-88F0-0F0EA490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6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D8A279-8D2E-4C36-888E-6131DC58E6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D53CA8-B3D1-4397-8B1A-230DBBE28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BBB90-9D99-4833-B3FB-19543D60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A18DD-6471-4CEC-9DC4-A81C7D7C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8CB3B-4B6F-4F30-A75A-EB0C173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1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>
            <a:extLst>
              <a:ext uri="{FF2B5EF4-FFF2-40B4-BE49-F238E27FC236}">
                <a16:creationId xmlns:a16="http://schemas.microsoft.com/office/drawing/2014/main" id="{C7F8696A-FACC-4EC6-9096-D3593044F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1"/>
            <a:ext cx="32258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KB Transparent -Student-Experience-Survey-Logo_CMYK.png">
            <a:extLst>
              <a:ext uri="{FF2B5EF4-FFF2-40B4-BE49-F238E27FC236}">
                <a16:creationId xmlns:a16="http://schemas.microsoft.com/office/drawing/2014/main" id="{BBDE7097-91E3-484A-BA1C-083A567B89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134" y="6237288"/>
            <a:ext cx="2309284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2209800"/>
            <a:ext cx="10972800" cy="1828800"/>
          </a:xfrm>
        </p:spPr>
        <p:txBody>
          <a:bodyPr anchor="ctr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12800" y="4876800"/>
            <a:ext cx="10972800" cy="1066800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623630-D7FF-4F2D-A9B7-4845039AAF9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152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</a:defRPr>
            </a:lvl1pPr>
          </a:lstStyle>
          <a:p>
            <a:fld id="{933CDAB2-1646-475A-B062-7D66EC4BA6B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8CE37939-5AD9-4BBF-833B-A2F60B0886ED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7C6C1-331F-4846-A94D-52F2A87F2732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8E44E98B-4F69-49D0-97B1-B8C39542ABA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3721204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8098C48A-655D-43C3-8748-D8F3E0E49B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BECD22C-A8A2-4AC3-9882-FA3A4169DD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UOS Blake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925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F2625526-F78D-42A8-B505-06343A0091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D623B-72BA-494D-9635-1B731F935B37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0EDD3621-281F-4676-B38F-631CB17DCF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044715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2362200"/>
            <a:ext cx="53848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2362200"/>
            <a:ext cx="53848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530DCB2-208B-4DD3-929F-435A6EFDE1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E0979-FD35-4F69-A4CA-714147863B76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C576896-A611-4186-B32F-A0BE4E098E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3163667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5DA62FB-065E-4A9A-89D5-E52F4A3C0C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98B21-832D-48D4-B20A-4F0A40EE0C10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C4BF52D1-B6BE-4C89-883A-964F516534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210799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94BF61B-4BB6-4C8A-9710-08F37FD562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0CF31-DEAB-4433-AB74-09AE5E9B1D8E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68C49D8-7BE2-4DA6-A68B-A638694AE6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933565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04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5E7446B-5858-4DD8-864E-C48D8BA253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263C0-10DA-45CF-9FCC-C047411EBCC0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2A609C4-385B-4E86-ADCE-31CDBF2B45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531829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3A0A6-0FCD-42EC-B646-31275958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F5BB0-FCA5-46CA-AA8A-D774671F7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10A2B-7990-4E86-96E0-91AF241D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1F52C-A6C4-4FF9-84EF-69F3779E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70303-9B26-497B-B201-0F7E8742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87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F71D621-88F6-4962-9D00-33EEFD27B9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F19B6-3720-4498-BABB-F6F3A0C184C2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3589264-3F94-49E0-A2A7-408525CF40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641350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2C948FBC-B72F-4F5C-989D-174BB8EF1D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06D77-D1F8-4F2D-81FE-A3FC13166D13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C50511B-C676-4991-BA25-68FCE29F59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1802997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371600"/>
            <a:ext cx="2743200" cy="4724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1371600"/>
            <a:ext cx="80264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4863CB9-831D-44F7-9EB3-E2264475B9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1C16B-C72F-4868-A899-855DB1CC562C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234BF0E-77DB-4823-A472-89B25EF7FA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2922286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371600"/>
            <a:ext cx="109728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2362200"/>
            <a:ext cx="5384800" cy="3733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2362200"/>
            <a:ext cx="5384800" cy="3733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C56D3E1-0FDC-45D6-9FE3-C250F7150D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AD021-E801-4AD7-A235-DBB272CB172C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24E68F5-B044-4214-A56D-15A20C8ED5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</p:spTree>
    <p:extLst>
      <p:ext uri="{BB962C8B-B14F-4D97-AF65-F5344CB8AC3E}">
        <p14:creationId xmlns:p14="http://schemas.microsoft.com/office/powerpoint/2010/main" val="88013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5B844-A7D3-4FC6-8082-F1289F416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C7647-B5C3-4A8F-A712-17A94C73A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851CE-4534-48A6-85FD-4E76253EF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8FA14-6D12-46F3-B6B4-977FAA37E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81F90-1357-4C38-A739-C6A37B9F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81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3A11A-811F-45A7-AE08-6460285B8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61171-6D40-47F1-821E-4E30C3F51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9E2460-6FEC-4A24-BADD-BBE5788D9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98CBF-EC91-4DB8-ACBF-A26A8864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13006D-E7D3-4275-AAB0-2179218EC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663E3-606A-4D64-9E14-A2B88C534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3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BBB4-3614-42EF-A28C-EB68EDE27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BE33F-84D2-464F-BEDC-C3AF13C4D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B8DF3-F81F-4332-A0B8-6180EBC44F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43CB7-D0BA-4AF0-9E24-32BCBEE3F4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BD9BE-2CEE-4272-B416-1B37D54004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13D0B1-91F6-4032-AAA4-8D7F39E12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422F36-3F6D-419D-9A0F-5C1124B4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54F13D-E104-43DB-B0A8-CE776607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36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DAB3A-DE83-4FD0-90F4-73F4BB76A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FE6341-9557-456D-B277-FD302648B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3C9E06-84A0-4629-86A1-9E5E8CE0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14DF01-FBD5-48C4-A7D2-3711394E3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40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FFF04F-FEA1-42E2-881C-F3C14ABDB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0271FB-1607-45B6-8847-86F6A21F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B7C10-9643-4C66-80EA-834936FB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5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AF4E5-A19D-4C70-9F31-F23792B87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AE837-14A2-45AF-904C-F43EA5396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0364-7C7E-4956-89E8-88F4338B3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8858F-6105-4DDB-BEBE-12E7220C9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58B1F1-0993-424E-8FFC-778C2B2A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E2544A-36D9-4F88-A9F2-00DEAF09E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267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71E-4DFB-4867-AC40-A4256CDE7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D0B6DF-C118-42C4-B2AE-3BA147B268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3D2C7D-11D5-4755-B0C9-4FF5F78215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8B85F-08CC-4DD9-985C-0351A4C1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4E63F-F9E9-4EF6-8A03-FE1795987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007F8-E97B-44DC-BB23-2E869CBE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38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9D0756-7CD6-40FE-B673-36F1A6717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CA19D-F4A4-4054-B65B-FDFAC98FA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A543-2E9F-4B1B-8F4F-FFECE68CB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ACC1D-8413-4D44-A7BB-D22A0527C8F0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47288-73E9-49D4-8844-6F1EB845A6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FD3F2-D88A-42FC-BFF6-4CA63AF09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E835E-509E-42C0-AF14-5660415C7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67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9D846C2-E8E1-4EAD-98F8-F55A6F22FC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371600"/>
            <a:ext cx="1097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535DC14-0247-4443-9AFA-019471CCF0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2362200"/>
            <a:ext cx="10972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EE4A851-57B9-4169-AA4C-C3B5DCCD7B7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553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TUOS Blake" pitchFamily="34" charset="0"/>
              </a:defRPr>
            </a:lvl1pPr>
          </a:lstStyle>
          <a:p>
            <a:pPr>
              <a:defRPr/>
            </a:pPr>
            <a:fld id="{4B8920C3-279F-471B-878A-C35CBAC2B0E2}" type="datetime1">
              <a:rPr lang="en-GB" altLang="en-US"/>
              <a:pPr>
                <a:defRPr/>
              </a:pPr>
              <a:t>17/05/2021</a:t>
            </a:fld>
            <a:endParaRPr lang="en-GB" altLang="en-US"/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1C58CE9F-B57F-4A95-8F8F-3E29B510B8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553200"/>
            <a:ext cx="690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  <a:latin typeface="TUOS Blake" pitchFamily="-84" charset="0"/>
              </a:defRPr>
            </a:lvl1pPr>
          </a:lstStyle>
          <a:p>
            <a:pPr>
              <a:defRPr/>
            </a:pPr>
            <a:r>
              <a:rPr lang="en-GB"/>
              <a:t>© The University of Sheffield</a:t>
            </a:r>
          </a:p>
        </p:txBody>
      </p:sp>
      <p:pic>
        <p:nvPicPr>
          <p:cNvPr id="1030" name="Picture 31">
            <a:extLst>
              <a:ext uri="{FF2B5EF4-FFF2-40B4-BE49-F238E27FC236}">
                <a16:creationId xmlns:a16="http://schemas.microsoft.com/office/drawing/2014/main" id="{2FD7559A-EC93-4A95-8778-B509F1035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1"/>
            <a:ext cx="32258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" descr="KB Transparent -Student-Experience-Survey-Logo_CMYK.png">
            <a:extLst>
              <a:ext uri="{FF2B5EF4-FFF2-40B4-BE49-F238E27FC236}">
                <a16:creationId xmlns:a16="http://schemas.microsoft.com/office/drawing/2014/main" id="{186A388F-4D96-4232-817E-966C8724D31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134" y="6237288"/>
            <a:ext cx="2309284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1191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  <a:ea typeface="MS PGothic" pitchFamily="34" charset="-128"/>
          <a:cs typeface="ＭＳ Ｐゴシック" charset="0"/>
        </a:defRPr>
      </a:lvl5pPr>
      <a:lvl6pPr marL="4572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</a:defRPr>
      </a:lvl6pPr>
      <a:lvl7pPr marL="9144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</a:defRPr>
      </a:lvl7pPr>
      <a:lvl8pPr marL="13716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</a:defRPr>
      </a:lvl8pPr>
      <a:lvl9pPr marL="18288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UOS Stephenson" pitchFamily="-128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har char="•"/>
        <a:defRPr sz="3200">
          <a:solidFill>
            <a:schemeClr val="bg2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Font typeface="TUOS Stephenson" panose="02070503080000020004" pitchFamily="18" charset="0"/>
        <a:buChar char="•"/>
        <a:defRPr sz="2800">
          <a:solidFill>
            <a:schemeClr val="bg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bg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defRPr sz="1400">
          <a:solidFill>
            <a:schemeClr val="bg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buChar char="•"/>
        <a:defRPr sz="900">
          <a:solidFill>
            <a:schemeClr val="bg2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heffield.ac.uk/polopoly_fs/1.112753!/file/Research-Ethics-Policy-Note-4.pdf" TargetMode="External"/><Relationship Id="rId2" Type="http://schemas.openxmlformats.org/officeDocument/2006/relationships/hyperlink" Target="https://www.sheffield.ac.uk/polopoly_fs/1.112749!/file/Research-Ethics-Policy-Note-2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sheffield.ac.uk/polopoly_fs/1.670949!/file/Research-Ethics-Policy-Note-13.pdf" TargetMode="External"/><Relationship Id="rId5" Type="http://schemas.openxmlformats.org/officeDocument/2006/relationships/hyperlink" Target="https://www.sheffield.ac.uk/polopoly_fs/1.670954!/file/Research-Ethics-Policy-Note-14.pdf" TargetMode="External"/><Relationship Id="rId4" Type="http://schemas.openxmlformats.org/officeDocument/2006/relationships/hyperlink" Target="https://www.sheffield.ac.uk/polopoly_fs/1.112756!/file/Research-Ethics-Policy-Note-6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9287-45A6-46FD-A812-1B77706A0A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Ethics in Qualitative Research: A UREC Perspective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2BAAD5-6DCD-4B0F-869E-B56F8CEB5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Jennifer Burr</a:t>
            </a:r>
          </a:p>
          <a:p>
            <a:r>
              <a:rPr lang="en-GB" dirty="0"/>
              <a:t>Deputy Chair University Research Ethics Committee (UREC)</a:t>
            </a:r>
          </a:p>
        </p:txBody>
      </p:sp>
    </p:spTree>
    <p:extLst>
      <p:ext uri="{BB962C8B-B14F-4D97-AF65-F5344CB8AC3E}">
        <p14:creationId xmlns:p14="http://schemas.microsoft.com/office/powerpoint/2010/main" val="53402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1E349-04A3-48B9-BE74-2F3585100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0760F-1878-4542-9A9A-145161BD2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Lay the foundation for discussion of sharing qualitative data ethically</a:t>
            </a:r>
          </a:p>
          <a:p>
            <a:r>
              <a:rPr lang="en-GB" dirty="0"/>
              <a:t>Introduce the UREC policy</a:t>
            </a:r>
          </a:p>
          <a:p>
            <a:r>
              <a:rPr lang="en-GB" b="0" dirty="0">
                <a:effectLst/>
              </a:rPr>
              <a:t>Contextual</a:t>
            </a:r>
            <a:r>
              <a:rPr lang="en-GB" dirty="0"/>
              <a:t>ise why sharing qualitative research may present particular ethical issues</a:t>
            </a:r>
            <a:endParaRPr lang="en-GB" b="0" dirty="0">
              <a:effectLst/>
            </a:endParaRPr>
          </a:p>
          <a:p>
            <a:r>
              <a:rPr lang="en-GB" dirty="0"/>
              <a:t>Provide an overview of some of the key ethical principles and their implications for sharing qualitative research.  </a:t>
            </a:r>
            <a:endParaRPr lang="en-GB" b="0" dirty="0">
              <a:effectLst/>
            </a:endParaRP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289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CB995-C0DF-4E68-9B7E-3F1834DEB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UREC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D9B4A-F647-4AAB-90BA-38E27DCF1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Principles of research ethics are recognised in international and regional treaties, as well as national laws </a:t>
            </a:r>
            <a:endParaRPr lang="en-GB" b="0" dirty="0">
              <a:effectLst/>
            </a:endParaRPr>
          </a:p>
          <a:p>
            <a:r>
              <a:rPr lang="en-GB" dirty="0"/>
              <a:t>Reflect requirements from funders and Councils</a:t>
            </a:r>
            <a:endParaRPr lang="en-GB" b="0" dirty="0">
              <a:effectLst/>
            </a:endParaRPr>
          </a:p>
          <a:p>
            <a:r>
              <a:rPr lang="en-GB" dirty="0"/>
              <a:t>Breach of these principles may, in some instances, be a civil or criminal offence, particularly as they relate to data protection, storage and sharing. </a:t>
            </a:r>
            <a:endParaRPr lang="en-GB" b="0" dirty="0">
              <a:effectLst/>
            </a:endParaRP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6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C05C3-0298-4EAC-AE1A-1E43B9EF9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Qualitative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F60F2-FAE6-4FCA-BB96-A76226FC1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990241"/>
            <a:ext cx="10972800" cy="4472552"/>
          </a:xfrm>
        </p:spPr>
        <p:txBody>
          <a:bodyPr/>
          <a:lstStyle/>
          <a:p>
            <a:r>
              <a:rPr lang="en-GB" dirty="0"/>
              <a:t>A range of methods</a:t>
            </a:r>
          </a:p>
          <a:p>
            <a:r>
              <a:rPr lang="en-GB" dirty="0"/>
              <a:t>Exploratory; providing rich data which provides context to people’s lives</a:t>
            </a:r>
          </a:p>
          <a:p>
            <a:r>
              <a:rPr lang="en-GB" dirty="0"/>
              <a:t>Raise issues of epistemology, interpretation and representation</a:t>
            </a:r>
          </a:p>
          <a:p>
            <a:r>
              <a:rPr lang="en-GB" dirty="0"/>
              <a:t>Raise ethical issues that are more complex when compared to the archiving and sharing of quantitative data.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89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D4452-C6C1-44F1-A63C-58C1EC353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616" y="411620"/>
            <a:ext cx="7944173" cy="1045221"/>
          </a:xfrm>
        </p:spPr>
        <p:txBody>
          <a:bodyPr>
            <a:normAutofit fontScale="90000"/>
          </a:bodyPr>
          <a:lstStyle/>
          <a:p>
            <a:r>
              <a:rPr lang="en-GB" dirty="0"/>
              <a:t>Participant’s rights</a:t>
            </a:r>
            <a:br>
              <a:rPr lang="en-GB" b="0" dirty="0">
                <a:effectLst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24E00-D644-4C3D-AC30-2B8FFD63C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698" y="1456841"/>
            <a:ext cx="10972800" cy="3733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Participants have a right to: </a:t>
            </a:r>
            <a:endParaRPr lang="en-GB" sz="2400" b="0" dirty="0">
              <a:effectLst/>
            </a:endParaRPr>
          </a:p>
          <a:p>
            <a:r>
              <a:rPr lang="en-GB" sz="2400" dirty="0"/>
              <a:t>be fully informed about how and why their data will be collected and used as part of a research project, and by whom; </a:t>
            </a:r>
            <a:endParaRPr lang="en-GB" sz="2400" b="0" dirty="0">
              <a:effectLst/>
            </a:endParaRPr>
          </a:p>
          <a:p>
            <a:r>
              <a:rPr lang="en-GB" sz="2400" dirty="0"/>
              <a:t>consent to participate, withdraw from, or refuse to take part in research projects;</a:t>
            </a:r>
          </a:p>
          <a:p>
            <a:r>
              <a:rPr lang="en-GB" sz="2400" dirty="0"/>
              <a:t> confidentiality: personal information or identifiable data should not be disclosed without participants’ consent; </a:t>
            </a:r>
            <a:endParaRPr lang="en-GB" sz="2400" b="0" dirty="0">
              <a:effectLst/>
            </a:endParaRPr>
          </a:p>
          <a:p>
            <a:r>
              <a:rPr lang="en-GB" sz="2400" dirty="0"/>
              <a:t>security of their data: data should be kept secure and anonymised where appropriate; </a:t>
            </a:r>
            <a:endParaRPr lang="en-GB" sz="2400" b="0" dirty="0">
              <a:effectLst/>
            </a:endParaRPr>
          </a:p>
          <a:p>
            <a:r>
              <a:rPr lang="en-GB" sz="2400" dirty="0"/>
              <a:t>safety: participants should not be exposed to unnecessary or disproportionate levels of risk.</a:t>
            </a:r>
            <a:endParaRPr lang="en-GB" sz="2400" b="0" dirty="0">
              <a:effectLst/>
            </a:endParaRPr>
          </a:p>
          <a:p>
            <a:pPr marL="0" indent="0">
              <a:buNone/>
            </a:pP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6525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7D709-685D-44E4-9A23-8E0050D46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58AFB-AF1A-41C9-A585-309A6DF4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Qualitative research raises complex ethical issues</a:t>
            </a:r>
          </a:p>
          <a:p>
            <a:r>
              <a:rPr lang="en-GB" dirty="0"/>
              <a:t>The UREC Policy reinforces the need for scrutiny across the main principles in the Policy; informed consent, confidentiality and vulnerability</a:t>
            </a:r>
          </a:p>
          <a:p>
            <a:r>
              <a:rPr lang="en-GB" dirty="0"/>
              <a:t>Just because we have the potential to share such data doesn’t mean we have to. </a:t>
            </a:r>
          </a:p>
        </p:txBody>
      </p:sp>
    </p:spTree>
    <p:extLst>
      <p:ext uri="{BB962C8B-B14F-4D97-AF65-F5344CB8AC3E}">
        <p14:creationId xmlns:p14="http://schemas.microsoft.com/office/powerpoint/2010/main" val="3368829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75AAF-856A-48EC-8903-B84702B0A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1038953"/>
            <a:ext cx="10972800" cy="762000"/>
          </a:xfrm>
        </p:spPr>
        <p:txBody>
          <a:bodyPr/>
          <a:lstStyle/>
          <a:p>
            <a:r>
              <a:rPr lang="en-GB" dirty="0"/>
              <a:t>Useful 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4C000-943E-445A-9EC5-E549726B6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FE88F-B611-4C73-B149-A5A20D877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3AD0B864-2172-4600-9AED-454159A914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1067" y="1976474"/>
            <a:ext cx="2053117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Consent: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 </a:t>
            </a:r>
            <a:r>
              <a:rPr lang="en-US" altLang="en-US" sz="20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https://www.sheffield.ac.uk/polopoly_fs/1.112749!/file/Research-Ethics-Policy-Note-2.pdf</a:t>
            </a:r>
            <a:br>
              <a:rPr lang="en-US" altLang="en-US" sz="2000" dirty="0">
                <a:solidFill>
                  <a:schemeClr val="tx1"/>
                </a:solidFill>
              </a:rPr>
            </a:br>
            <a:endParaRPr lang="en-US" altLang="en-US" sz="200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Data protection: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 </a:t>
            </a:r>
            <a:r>
              <a:rPr lang="en-US" altLang="en-US" sz="20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https://www.sheffield.ac.uk/polopoly_fs/1.112753!/file/Research-Ethics-Policy-Note-4.pdf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Vulnerable people: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 </a:t>
            </a:r>
            <a:r>
              <a:rPr lang="en-US" altLang="en-US" sz="20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https://www.sheffield.ac.uk/polopoly_fs/1.112756!/file/Research-Ethics-Policy-Note-6.pdf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Social media: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 </a:t>
            </a:r>
            <a:r>
              <a:rPr lang="en-US" altLang="en-US" sz="200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https://www.sheffield.ac.uk/polopoly_fs/1.670954!/file/Research-Ethics-Policy-Note-14.pdf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 Re-use of existing data for research: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</a:rPr>
              <a:t> </a:t>
            </a:r>
            <a:r>
              <a:rPr lang="en-US" altLang="en-US" sz="2000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https://www.sheffield.ac.uk/polopoly_fs/1.670949!/file/Research-Ethics-Policy-Note-13.pdf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lang="en-US" altLang="en-US" sz="2000" dirty="0">
                <a:solidFill>
                  <a:schemeClr val="tx1"/>
                </a:solidFill>
              </a:rPr>
            </a:br>
            <a:endParaRPr lang="en-US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23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uos_ppt_template_colour">
  <a:themeElements>
    <a:clrScheme name="">
      <a:dk1>
        <a:srgbClr val="FCFBE3"/>
      </a:dk1>
      <a:lt1>
        <a:srgbClr val="FFFFFF"/>
      </a:lt1>
      <a:dk2>
        <a:srgbClr val="336699"/>
      </a:dk2>
      <a:lt2>
        <a:srgbClr val="FFFF33"/>
      </a:lt2>
      <a:accent1>
        <a:srgbClr val="FFFF00"/>
      </a:accent1>
      <a:accent2>
        <a:srgbClr val="B5B5B5"/>
      </a:accent2>
      <a:accent3>
        <a:srgbClr val="ADB8CA"/>
      </a:accent3>
      <a:accent4>
        <a:srgbClr val="DADADA"/>
      </a:accent4>
      <a:accent5>
        <a:srgbClr val="FFFFAA"/>
      </a:accent5>
      <a:accent6>
        <a:srgbClr val="A4A4A4"/>
      </a:accent6>
      <a:hlink>
        <a:srgbClr val="00B4F0"/>
      </a:hlink>
      <a:folHlink>
        <a:srgbClr val="FF00AE"/>
      </a:folHlink>
    </a:clrScheme>
    <a:fontScheme name="Office Theme">
      <a:majorFont>
        <a:latin typeface="TUOS Stephenson"/>
        <a:ea typeface=""/>
        <a:cs typeface=""/>
      </a:majorFont>
      <a:minorFont>
        <a:latin typeface="TUOS Blak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OS Stephenson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OS Stephenson" pitchFamily="-128" charset="0"/>
          </a:defRPr>
        </a:defPPr>
      </a:lstStyle>
    </a:lnDef>
  </a:objectDefaults>
  <a:extraClrSchemeLst>
    <a:extraClrScheme>
      <a:clrScheme name="Office Theme 1">
        <a:dk1>
          <a:srgbClr val="2A196F"/>
        </a:dk1>
        <a:lt1>
          <a:srgbClr val="F9FFA2"/>
        </a:lt1>
        <a:dk2>
          <a:srgbClr val="00B3EF"/>
        </a:dk2>
        <a:lt2>
          <a:srgbClr val="FCFBE3"/>
        </a:lt2>
        <a:accent1>
          <a:srgbClr val="FFFF00"/>
        </a:accent1>
        <a:accent2>
          <a:srgbClr val="B5B5B5"/>
        </a:accent2>
        <a:accent3>
          <a:srgbClr val="FBFFCE"/>
        </a:accent3>
        <a:accent4>
          <a:srgbClr val="22145E"/>
        </a:accent4>
        <a:accent5>
          <a:srgbClr val="FFFFAA"/>
        </a:accent5>
        <a:accent6>
          <a:srgbClr val="A4A4A4"/>
        </a:accent6>
        <a:hlink>
          <a:srgbClr val="00B4F0"/>
        </a:hlink>
        <a:folHlink>
          <a:srgbClr val="FF00A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336699"/>
    </a:dk2>
    <a:lt2>
      <a:srgbClr val="FFFF33"/>
    </a:lt2>
    <a:accent1>
      <a:srgbClr val="FFFF00"/>
    </a:accent1>
    <a:accent2>
      <a:srgbClr val="B5B5B5"/>
    </a:accent2>
    <a:accent3>
      <a:srgbClr val="ADB8CA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439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TUOS Blake</vt:lpstr>
      <vt:lpstr>TUOS Stephenson</vt:lpstr>
      <vt:lpstr>Office Theme</vt:lpstr>
      <vt:lpstr>tuos_ppt_template_colour</vt:lpstr>
      <vt:lpstr>Ethics in Qualitative Research: A UREC Perspective</vt:lpstr>
      <vt:lpstr>Aims</vt:lpstr>
      <vt:lpstr>UREC Policy</vt:lpstr>
      <vt:lpstr>Qualitative Research</vt:lpstr>
      <vt:lpstr>Participant’s rights </vt:lpstr>
      <vt:lpstr>Summary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 in Qualitative Research: A UREC Perspective</dc:title>
  <dc:creator>Jennifer Burr</dc:creator>
  <cp:lastModifiedBy>Jennifer Burr</cp:lastModifiedBy>
  <cp:revision>10</cp:revision>
  <dcterms:created xsi:type="dcterms:W3CDTF">2021-05-15T10:02:20Z</dcterms:created>
  <dcterms:modified xsi:type="dcterms:W3CDTF">2021-05-17T09:17:40Z</dcterms:modified>
</cp:coreProperties>
</file>