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12192000"/>
  <p:notesSz cx="6858000" cy="9144000"/>
  <p:embeddedFontLst>
    <p:embeddedFont>
      <p:font typeface="Helvetica Neue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13FA8B2-E5D1-49D3-8592-98196E579016}">
  <a:tblStyle styleId="{113FA8B2-E5D1-49D3-8592-98196E57901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HelveticaNeue-bold.fntdata"/><Relationship Id="rId27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HelveticaNeue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HelveticaNeue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63f0bd7318_2_1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" name="Google Shape;202;g163f0bd7318_2_1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63f0bd7318_2_1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1" name="Google Shape;211;g163f0bd7318_2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63f0bd7318_2_2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9" name="Google Shape;219;g163f0bd7318_2_2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63f0bd7318_2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g163f0bd7318_2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63f0bd7318_2_2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g163f0bd7318_2_2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64f84ea8a7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1" name="Google Shape;241;g164f84ea8a7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64f84ea8a7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7" name="Google Shape;247;g164f84ea8a7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63f0bd7318_2_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g163f0bd7318_2_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63f0bd7318_2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9" name="Google Shape;279;g163f0bd7318_2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" name="Google Shape;10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63f0bd7318_2_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9" name="Google Shape;289;g163f0bd7318_2_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1" name="Google Shape;321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8" name="Google Shape;11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63f0bd7318_2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0" name="Google Shape;140;g163f0bd7318_2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63f0bd7318_2_1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9" name="Google Shape;149;g163f0bd7318_2_1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63f0bd7318_2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g163f0bd7318_2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63f0bd7318_2_1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g163f0bd7318_2_1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63f0bd7318_2_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g163f0bd7318_2_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63f0bd7318_2_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g163f0bd7318_2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1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hyperlink" Target="https://www.visualcapitalist.com/ranked-the-worlds-fastest-growing-cities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25.png"/><Relationship Id="rId5" Type="http://schemas.openxmlformats.org/officeDocument/2006/relationships/hyperlink" Target="https://labs.mapbox.com/labs/twitter-gnip/locals/#5/38.000/-95.000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hyperlink" Target="https://visionscarto.net/ceux-qui-ne-sont-jamais-arrives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jpg"/><Relationship Id="rId4" Type="http://schemas.openxmlformats.org/officeDocument/2006/relationships/hyperlink" Target="https://doi.org/10.1038/s41597-022-01556-3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doi.org/10.1038/s41597-022-01556-3" TargetMode="External"/><Relationship Id="rId4" Type="http://schemas.openxmlformats.org/officeDocument/2006/relationships/image" Target="../media/image2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hyperlink" Target="https://arxiv.org/abs/2107.02270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1.png"/><Relationship Id="rId6" Type="http://schemas.openxmlformats.org/officeDocument/2006/relationships/hyperlink" Target="https://www.elsevier.com/authors/policies-and-guidelines/artwork-and-media-instructions" TargetMode="External"/><Relationship Id="rId7" Type="http://schemas.openxmlformats.org/officeDocument/2006/relationships/hyperlink" Target="https://us.sagepub.com/en-us/nam/manuscript-submission-guidelines?_gl=1%2Aq3wdf6%2A_ga%2ANzg1MjQzMTIuMTY1NDQ5NjcxMw..%2A_ga_60R758KFDG%2AMTY2NTMzMTk2MS43LjEuMTY2NTMzMTk4My4wLjAuMA..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.png"/><Relationship Id="rId10" Type="http://schemas.openxmlformats.org/officeDocument/2006/relationships/image" Target="../media/image26.png"/><Relationship Id="rId13" Type="http://schemas.openxmlformats.org/officeDocument/2006/relationships/hyperlink" Target="https://www.visualisingdata.com/resources/" TargetMode="External"/><Relationship Id="rId12" Type="http://schemas.openxmlformats.org/officeDocument/2006/relationships/hyperlink" Target="https://www.turing.ac.uk/research/interest-groups/visualization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9.png"/><Relationship Id="rId15" Type="http://schemas.openxmlformats.org/officeDocument/2006/relationships/hyperlink" Target="https://lib.guides.umd.edu/datavisualization/publish" TargetMode="External"/><Relationship Id="rId14" Type="http://schemas.openxmlformats.org/officeDocument/2006/relationships/hyperlink" Target="https://urbaninstitute.github.io/graphics-styleguide/" TargetMode="External"/><Relationship Id="rId5" Type="http://schemas.openxmlformats.org/officeDocument/2006/relationships/image" Target="../media/image23.png"/><Relationship Id="rId6" Type="http://schemas.openxmlformats.org/officeDocument/2006/relationships/image" Target="../media/image14.png"/><Relationship Id="rId7" Type="http://schemas.openxmlformats.org/officeDocument/2006/relationships/image" Target="../media/image17.png"/><Relationship Id="rId8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hyperlink" Target="https://doi.org/10.1136/heartjnl-2017-311581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hyperlink" Target="https://doi.org/10.1136/heartjnl-2017-311581" TargetMode="External"/><Relationship Id="rId6" Type="http://schemas.openxmlformats.org/officeDocument/2006/relationships/image" Target="../media/image10.png"/><Relationship Id="rId7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hyperlink" Target="https://doi.org/10.1016/j.envsoft.2010.12.006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ctrTitle"/>
          </p:nvPr>
        </p:nvSpPr>
        <p:spPr>
          <a:xfrm>
            <a:off x="2146450" y="2565848"/>
            <a:ext cx="7899000" cy="22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ockwell"/>
              <a:buNone/>
            </a:pPr>
            <a:r>
              <a:rPr b="1" lang="en-US" sz="3200">
                <a:latin typeface="Rockwell"/>
                <a:ea typeface="Rockwell"/>
                <a:cs typeface="Rockwell"/>
                <a:sym typeface="Rockwell"/>
              </a:rPr>
              <a:t>Translating Complex Research into Effective Visuals</a:t>
            </a:r>
            <a:br>
              <a:rPr b="1" lang="en-US" sz="3200">
                <a:solidFill>
                  <a:srgbClr val="A5A5A5"/>
                </a:solidFill>
                <a:latin typeface="Rockwell"/>
                <a:ea typeface="Rockwell"/>
                <a:cs typeface="Rockwell"/>
                <a:sym typeface="Rockwell"/>
              </a:rPr>
            </a:br>
            <a:br>
              <a:rPr b="1" lang="en-US" sz="3200">
                <a:solidFill>
                  <a:srgbClr val="A5A5A5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1" i="1" lang="en-US" sz="2400">
                <a:solidFill>
                  <a:srgbClr val="A5A5A5"/>
                </a:solidFill>
                <a:latin typeface="Rockwell"/>
                <a:ea typeface="Rockwell"/>
                <a:cs typeface="Rockwell"/>
                <a:sym typeface="Rockwell"/>
              </a:rPr>
              <a:t>From Research Design to Research Output - </a:t>
            </a:r>
            <a:endParaRPr b="1" i="1" sz="2400">
              <a:solidFill>
                <a:srgbClr val="A5A5A5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ockwell"/>
              <a:buNone/>
            </a:pPr>
            <a:r>
              <a:rPr b="1" i="1" lang="en-US" sz="2400">
                <a:solidFill>
                  <a:srgbClr val="A5A5A5"/>
                </a:solidFill>
                <a:latin typeface="Rockwell"/>
                <a:ea typeface="Rockwell"/>
                <a:cs typeface="Rockwell"/>
                <a:sym typeface="Rockwell"/>
              </a:rPr>
              <a:t>The Social Science Perspective</a:t>
            </a:r>
            <a:endParaRPr b="1" i="1" sz="2400">
              <a:solidFill>
                <a:srgbClr val="A5A5A5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7419355" y="7545334"/>
            <a:ext cx="337460" cy="2462213"/>
          </a:xfrm>
          <a:prstGeom prst="rect">
            <a:avLst/>
          </a:prstGeom>
          <a:noFill/>
          <a:ln>
            <a:noFill/>
          </a:ln>
          <a:effectLst>
            <a:reflection blurRad="0" dir="5400000" dist="50800" endA="0" endPos="65000" kx="0" rotWithShape="0" algn="bl" stA="0" stPos="0" sy="-100000" ky="0"/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-US" sz="1400" u="none" cap="none" strike="noStrike">
                <a:solidFill>
                  <a:srgbClr val="7F7F7F"/>
                </a:solidFill>
                <a:latin typeface="Rockwell"/>
                <a:ea typeface="Rockwell"/>
                <a:cs typeface="Rockwell"/>
                <a:sym typeface="Rockwell"/>
              </a:rPr>
              <a:t>@jacobmac02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4"/>
          <p:cNvSpPr txBox="1"/>
          <p:nvPr>
            <p:ph idx="1" type="subTitle"/>
          </p:nvPr>
        </p:nvSpPr>
        <p:spPr>
          <a:xfrm>
            <a:off x="3787215" y="5135699"/>
            <a:ext cx="4617553" cy="694700"/>
          </a:xfrm>
          <a:prstGeom prst="rect">
            <a:avLst/>
          </a:prstGeom>
          <a:solidFill>
            <a:srgbClr val="F2F2F2"/>
          </a:solidFill>
          <a:ln cap="flat" cmpd="sng" w="28575">
            <a:solidFill>
              <a:srgbClr val="D0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 sz="2000">
                <a:latin typeface="Rockwell"/>
                <a:ea typeface="Rockwell"/>
                <a:cs typeface="Rockwell"/>
                <a:sym typeface="Rockwell"/>
              </a:rPr>
              <a:t>Dr. Jacob L. Macdonald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-US" sz="1400">
                <a:solidFill>
                  <a:srgbClr val="3F3F3F"/>
                </a:solidFill>
                <a:latin typeface="Rockwell"/>
                <a:ea typeface="Rockwell"/>
                <a:cs typeface="Rockwell"/>
                <a:sym typeface="Rockwell"/>
              </a:rPr>
              <a:t>j.macdonald@sheffield.ac.uk</a:t>
            </a:r>
            <a:endParaRPr/>
          </a:p>
        </p:txBody>
      </p:sp>
      <p:sp>
        <p:nvSpPr>
          <p:cNvPr id="95" name="Google Shape;95;p14"/>
          <p:cNvSpPr txBox="1"/>
          <p:nvPr/>
        </p:nvSpPr>
        <p:spPr>
          <a:xfrm>
            <a:off x="1842475" y="524600"/>
            <a:ext cx="9546300" cy="9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7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81751"/>
              <a:buFont typeface="Rockwell"/>
              <a:buNone/>
            </a:pPr>
            <a:r>
              <a:rPr b="1" i="0" lang="en-US" sz="3914" u="none" cap="none" strike="noStrike">
                <a:solidFill>
                  <a:srgbClr val="A5A5A5"/>
                </a:solidFill>
                <a:latin typeface="Rockwell"/>
                <a:ea typeface="Rockwell"/>
                <a:cs typeface="Rockwell"/>
                <a:sym typeface="Rockwell"/>
              </a:rPr>
              <a:t>University of Sheffield</a:t>
            </a:r>
            <a:endParaRPr b="0" i="0" sz="2114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Rockwell"/>
              <a:buNone/>
            </a:pPr>
            <a:r>
              <a:rPr b="1" lang="en-US" sz="32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DATA VISUALISATION COMMUNITY GROUP OF PRACTICE</a:t>
            </a:r>
            <a:endParaRPr b="0" i="0" sz="40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4282958" y="6063759"/>
            <a:ext cx="3626069" cy="320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595959"/>
                </a:solidFill>
                <a:latin typeface="Rockwell"/>
                <a:ea typeface="Rockwell"/>
                <a:cs typeface="Rockwell"/>
                <a:sym typeface="Rockwell"/>
              </a:rPr>
              <a:t>Oct</a:t>
            </a:r>
            <a:r>
              <a:rPr b="0" i="0" lang="en-US" sz="1600" u="none" cap="none" strike="noStrike">
                <a:solidFill>
                  <a:srgbClr val="595959"/>
                </a:solidFill>
                <a:latin typeface="Rockwell"/>
                <a:ea typeface="Rockwell"/>
                <a:cs typeface="Rockwell"/>
                <a:sym typeface="Rockwell"/>
              </a:rPr>
              <a:t>. 1</a:t>
            </a:r>
            <a:r>
              <a:rPr lang="en-US" sz="1600">
                <a:solidFill>
                  <a:srgbClr val="595959"/>
                </a:solidFill>
                <a:latin typeface="Rockwell"/>
                <a:ea typeface="Rockwell"/>
                <a:cs typeface="Rockwell"/>
                <a:sym typeface="Rockwell"/>
              </a:rPr>
              <a:t>1</a:t>
            </a:r>
            <a:r>
              <a:rPr b="0" i="0" lang="en-US" sz="1600" u="none" cap="none" strike="noStrike">
                <a:solidFill>
                  <a:srgbClr val="595959"/>
                </a:solidFill>
                <a:latin typeface="Rockwell"/>
                <a:ea typeface="Rockwell"/>
                <a:cs typeface="Rockwell"/>
                <a:sym typeface="Rockwell"/>
              </a:rPr>
              <a:t>, 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3985" r="69134" t="0"/>
          <a:stretch/>
        </p:blipFill>
        <p:spPr>
          <a:xfrm>
            <a:off x="0" y="0"/>
            <a:ext cx="184247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iversity of Sheffield Logo PNG Vector (EPS) Free Download" id="98" name="Google Shape;9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13158" y="5766808"/>
            <a:ext cx="2213742" cy="9519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99" name="Google Shape;99;p14"/>
          <p:cNvPicPr preferRelativeResize="0"/>
          <p:nvPr/>
        </p:nvPicPr>
        <p:blipFill rotWithShape="1">
          <a:blip r:embed="rId5">
            <a:alphaModFix amt="21000"/>
          </a:blip>
          <a:srcRect b="66388" l="47490" r="1976" t="33224"/>
          <a:stretch/>
        </p:blipFill>
        <p:spPr>
          <a:xfrm>
            <a:off x="1842476" y="1869971"/>
            <a:ext cx="10349524" cy="65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05" name="Google Shape;205;p23"/>
          <p:cNvSpPr txBox="1"/>
          <p:nvPr>
            <p:ph idx="1" type="body"/>
          </p:nvPr>
        </p:nvSpPr>
        <p:spPr>
          <a:xfrm>
            <a:off x="409625" y="1581150"/>
            <a:ext cx="99399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Helvetica Neue"/>
                <a:ea typeface="Helvetica Neue"/>
                <a:cs typeface="Helvetica Neue"/>
                <a:sym typeface="Helvetica Neue"/>
              </a:rPr>
              <a:t>Tells a story</a:t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Helvetica Neue"/>
                <a:ea typeface="Helvetica Neue"/>
                <a:cs typeface="Helvetica Neue"/>
                <a:sym typeface="Helvetica Neue"/>
              </a:rPr>
              <a:t>Is accessible, well presented</a:t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Helvetica Neue"/>
                <a:ea typeface="Helvetica Neue"/>
                <a:cs typeface="Helvetica Neue"/>
                <a:sym typeface="Helvetica Neue"/>
              </a:rPr>
              <a:t>Maintains the ‘human’ perspective</a:t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Helvetica Neue"/>
                <a:ea typeface="Helvetica Neue"/>
                <a:cs typeface="Helvetica Neue"/>
                <a:sym typeface="Helvetica Neue"/>
              </a:rPr>
              <a:t>Keeps it simple</a:t>
            </a:r>
            <a:endParaRPr b="1" sz="2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3">
            <a:alphaModFix amt="20000"/>
          </a:blip>
          <a:srcRect b="0" l="3983" r="69135" t="0"/>
          <a:stretch/>
        </p:blipFill>
        <p:spPr>
          <a:xfrm flipH="1">
            <a:off x="10349525" y="0"/>
            <a:ext cx="1842475" cy="685453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 txBox="1"/>
          <p:nvPr/>
        </p:nvSpPr>
        <p:spPr>
          <a:xfrm>
            <a:off x="211639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Good Scientific Visual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Description automatically generated" id="208" name="Google Shape;208;p23"/>
          <p:cNvPicPr preferRelativeResize="0"/>
          <p:nvPr/>
        </p:nvPicPr>
        <p:blipFill rotWithShape="1">
          <a:blip r:embed="rId4">
            <a:alphaModFix amt="21000"/>
          </a:blip>
          <a:srcRect b="66388" l="47491" r="1975" t="33223"/>
          <a:stretch/>
        </p:blipFill>
        <p:spPr>
          <a:xfrm>
            <a:off x="0" y="793849"/>
            <a:ext cx="10349525" cy="65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14" name="Google Shape;21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4025" y="1557575"/>
            <a:ext cx="6914449" cy="37428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5" name="Google Shape;21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400" y="119325"/>
            <a:ext cx="4293648" cy="6619351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4"/>
          <p:cNvSpPr txBox="1"/>
          <p:nvPr/>
        </p:nvSpPr>
        <p:spPr>
          <a:xfrm>
            <a:off x="5591675" y="5619000"/>
            <a:ext cx="6466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Visual Capitalist (2021)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https://www.visualcapitalist.com/ranked-the-worlds-fastest-growing-cities/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22" name="Google Shape;22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424" y="209625"/>
            <a:ext cx="5997099" cy="3138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3" name="Google Shape;22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7625" y="2556275"/>
            <a:ext cx="7905250" cy="37485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4" name="Google Shape;224;p25"/>
          <p:cNvSpPr txBox="1"/>
          <p:nvPr/>
        </p:nvSpPr>
        <p:spPr>
          <a:xfrm>
            <a:off x="6390650" y="209625"/>
            <a:ext cx="573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MapBox - Locals and Tourist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https://labs.mapbox.com/labs/twitter-gnip/locals/#5/38.000/-95.000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30" name="Google Shape;23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76451"/>
            <a:ext cx="12192000" cy="5732852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6"/>
          <p:cNvSpPr txBox="1"/>
          <p:nvPr/>
        </p:nvSpPr>
        <p:spPr>
          <a:xfrm>
            <a:off x="130400" y="6105850"/>
            <a:ext cx="573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Levi Westerveld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- Those Who Did Not Cross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https://visionscarto.net/ceux-qui-ne-sont-jamais-arrives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37" name="Google Shape;2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1988" y="152400"/>
            <a:ext cx="3593381" cy="65532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8" name="Google Shape;23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9201" y="152400"/>
            <a:ext cx="3737129" cy="6553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6450" y="152400"/>
            <a:ext cx="8559099" cy="605155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8"/>
          <p:cNvSpPr txBox="1"/>
          <p:nvPr/>
        </p:nvSpPr>
        <p:spPr>
          <a:xfrm>
            <a:off x="4419600" y="6203950"/>
            <a:ext cx="7664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Macdonald et al.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(2022)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An open source delineation and hierarchical classification of UK retail agglomerations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 txBox="1"/>
          <p:nvPr/>
        </p:nvSpPr>
        <p:spPr>
          <a:xfrm>
            <a:off x="4419600" y="6203950"/>
            <a:ext cx="7664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Macdonald et al. (2022)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An open source delineation and hierarchical classification of UK retail agglomerations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0" name="Google Shape;25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11887201" cy="5891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6" name="Google Shape;256;p30"/>
          <p:cNvSpPr txBox="1"/>
          <p:nvPr>
            <p:ph idx="1" type="body"/>
          </p:nvPr>
        </p:nvSpPr>
        <p:spPr>
          <a:xfrm>
            <a:off x="409625" y="3502000"/>
            <a:ext cx="9939900" cy="31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Still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, a well designed </a:t>
            </a:r>
            <a:r>
              <a:rPr lang="en-US" sz="1900" u="sng">
                <a:latin typeface="Helvetica Neue"/>
                <a:ea typeface="Helvetica Neue"/>
                <a:cs typeface="Helvetica Neue"/>
                <a:sym typeface="Helvetica Neue"/>
              </a:rPr>
              <a:t>2D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 (printable) representation is always good to have - for power points; presentations; academic articles; etc. 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Not every computer or display can showcase every type of visual.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Having a target set of output formats considered beforehand can go a long way towards helping you present your research and discussion. 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Having key figures and graphs already developed which are well formatted, properly labeled and with an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accessible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 format, means that you can quickly put presentations together and share ongoing project highlights.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7" name="Google Shape;257;p30"/>
          <p:cNvPicPr preferRelativeResize="0"/>
          <p:nvPr/>
        </p:nvPicPr>
        <p:blipFill rotWithShape="1">
          <a:blip r:embed="rId3">
            <a:alphaModFix amt="20000"/>
          </a:blip>
          <a:srcRect b="0" l="3985" r="69134" t="0"/>
          <a:stretch/>
        </p:blipFill>
        <p:spPr>
          <a:xfrm flipH="1">
            <a:off x="10349524" y="0"/>
            <a:ext cx="1842476" cy="685453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0"/>
          <p:cNvSpPr txBox="1"/>
          <p:nvPr/>
        </p:nvSpPr>
        <p:spPr>
          <a:xfrm>
            <a:off x="211639" y="282008"/>
            <a:ext cx="10218895" cy="5771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Output Types and Formats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Description automatically generated" id="259" name="Google Shape;259;p30"/>
          <p:cNvPicPr preferRelativeResize="0"/>
          <p:nvPr/>
        </p:nvPicPr>
        <p:blipFill rotWithShape="1">
          <a:blip r:embed="rId4">
            <a:alphaModFix amt="21000"/>
          </a:blip>
          <a:srcRect b="66388" l="47490" r="1976" t="33224"/>
          <a:stretch/>
        </p:blipFill>
        <p:spPr>
          <a:xfrm>
            <a:off x="0" y="793849"/>
            <a:ext cx="10349524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0"/>
          <p:cNvSpPr/>
          <p:nvPr/>
        </p:nvSpPr>
        <p:spPr>
          <a:xfrm>
            <a:off x="211650" y="1348750"/>
            <a:ext cx="2267100" cy="723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Video</a:t>
            </a:r>
            <a:endParaRPr b="1"/>
          </a:p>
        </p:txBody>
      </p:sp>
      <p:sp>
        <p:nvSpPr>
          <p:cNvPr id="261" name="Google Shape;261;p30"/>
          <p:cNvSpPr/>
          <p:nvPr/>
        </p:nvSpPr>
        <p:spPr>
          <a:xfrm>
            <a:off x="1571625" y="2289150"/>
            <a:ext cx="2267100" cy="723900"/>
          </a:xfrm>
          <a:prstGeom prst="ellipse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Multimedia</a:t>
            </a:r>
            <a:endParaRPr b="1"/>
          </a:p>
        </p:txBody>
      </p:sp>
      <p:sp>
        <p:nvSpPr>
          <p:cNvPr id="262" name="Google Shape;262;p30"/>
          <p:cNvSpPr/>
          <p:nvPr/>
        </p:nvSpPr>
        <p:spPr>
          <a:xfrm>
            <a:off x="5753100" y="1438275"/>
            <a:ext cx="2267100" cy="7239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</a:t>
            </a: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ashboards</a:t>
            </a:r>
            <a:endParaRPr b="1"/>
          </a:p>
        </p:txBody>
      </p:sp>
      <p:sp>
        <p:nvSpPr>
          <p:cNvPr id="263" name="Google Shape;263;p30"/>
          <p:cNvSpPr/>
          <p:nvPr/>
        </p:nvSpPr>
        <p:spPr>
          <a:xfrm>
            <a:off x="4867275" y="2389163"/>
            <a:ext cx="2267100" cy="723900"/>
          </a:xfrm>
          <a:prstGeom prst="ellipse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Interactive</a:t>
            </a:r>
            <a:endParaRPr b="1"/>
          </a:p>
        </p:txBody>
      </p:sp>
      <p:sp>
        <p:nvSpPr>
          <p:cNvPr id="264" name="Google Shape;264;p30"/>
          <p:cNvSpPr/>
          <p:nvPr/>
        </p:nvSpPr>
        <p:spPr>
          <a:xfrm>
            <a:off x="8082450" y="2253913"/>
            <a:ext cx="2352900" cy="723900"/>
          </a:xfrm>
          <a:prstGeom prst="ellipse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Augmented Reality / XR</a:t>
            </a:r>
            <a:endParaRPr b="1"/>
          </a:p>
        </p:txBody>
      </p:sp>
      <p:sp>
        <p:nvSpPr>
          <p:cNvPr id="265" name="Google Shape;265;p30"/>
          <p:cNvSpPr/>
          <p:nvPr/>
        </p:nvSpPr>
        <p:spPr>
          <a:xfrm>
            <a:off x="8082450" y="1110613"/>
            <a:ext cx="2267100" cy="7239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3D</a:t>
            </a:r>
            <a:endParaRPr b="1"/>
          </a:p>
        </p:txBody>
      </p:sp>
      <p:sp>
        <p:nvSpPr>
          <p:cNvPr id="266" name="Google Shape;266;p30"/>
          <p:cNvSpPr/>
          <p:nvPr/>
        </p:nvSpPr>
        <p:spPr>
          <a:xfrm>
            <a:off x="3114675" y="1212200"/>
            <a:ext cx="2267100" cy="723900"/>
          </a:xfrm>
          <a:prstGeom prst="ellipse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Simulations</a:t>
            </a:r>
            <a:endParaRPr b="1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2" name="Google Shape;272;p31"/>
          <p:cNvSpPr txBox="1"/>
          <p:nvPr>
            <p:ph idx="1" type="body"/>
          </p:nvPr>
        </p:nvSpPr>
        <p:spPr>
          <a:xfrm>
            <a:off x="211650" y="1245750"/>
            <a:ext cx="10075500" cy="53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Making sure that your graphics are accessible is important - especially now that much of our resources will be presented online. 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925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Helvetica Neue"/>
              <a:buChar char="-"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Accessible and distinguishable </a:t>
            </a: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colour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pallets.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925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Helvetica Neue"/>
              <a:buChar char="-"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Appropriate </a:t>
            </a: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contrast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 in boundaries, shapes, colours.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925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Helvetica Neue"/>
              <a:buChar char="-"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Appropriate and </a:t>
            </a: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legible font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 size (preferable sans serif/ without flourishes).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925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Font typeface="Helvetica Neue"/>
              <a:buChar char="-"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Provide some</a:t>
            </a: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lang="en-US" sz="1900">
                <a:latin typeface="Helvetica Neue"/>
                <a:ea typeface="Helvetica Neue"/>
                <a:cs typeface="Helvetica Neue"/>
                <a:sym typeface="Helvetica Neue"/>
              </a:rPr>
              <a:t>Alt-text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for your visuals so that you can best describe the visual outputs based on your research knowledge. 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914400" rtl="0" algn="just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You know best how to describe your research and outputs.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Consider different perspectives and how a range of people with varying visual abilities may be accessing your works and outputs.</a:t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3" name="Google Shape;273;p31"/>
          <p:cNvPicPr preferRelativeResize="0"/>
          <p:nvPr/>
        </p:nvPicPr>
        <p:blipFill rotWithShape="1">
          <a:blip r:embed="rId3">
            <a:alphaModFix amt="20000"/>
          </a:blip>
          <a:srcRect b="0" l="3983" r="69135" t="0"/>
          <a:stretch/>
        </p:blipFill>
        <p:spPr>
          <a:xfrm flipH="1">
            <a:off x="10349525" y="0"/>
            <a:ext cx="1842475" cy="685453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1"/>
          <p:cNvSpPr txBox="1"/>
          <p:nvPr/>
        </p:nvSpPr>
        <p:spPr>
          <a:xfrm>
            <a:off x="211639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Accessible Visuals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Description automatically generated" id="275" name="Google Shape;275;p31"/>
          <p:cNvPicPr preferRelativeResize="0"/>
          <p:nvPr/>
        </p:nvPicPr>
        <p:blipFill rotWithShape="1">
          <a:blip r:embed="rId4">
            <a:alphaModFix amt="21000"/>
          </a:blip>
          <a:srcRect b="66388" l="47491" r="1975" t="33223"/>
          <a:stretch/>
        </p:blipFill>
        <p:spPr>
          <a:xfrm>
            <a:off x="0" y="793849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1"/>
          <p:cNvSpPr txBox="1"/>
          <p:nvPr/>
        </p:nvSpPr>
        <p:spPr>
          <a:xfrm>
            <a:off x="7429500" y="1961950"/>
            <a:ext cx="4686000" cy="10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40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b="1" lang="en-US">
                <a:solidFill>
                  <a:srgbClr val="21212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Accessible</a:t>
            </a:r>
            <a:r>
              <a:rPr b="1" lang="en-US">
                <a:solidFill>
                  <a:srgbClr val="21212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Color Sequences for Data Visualization</a:t>
            </a:r>
            <a: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>
                <a:solidFill>
                  <a:srgbClr val="21212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(Petroff, 2021)</a:t>
            </a:r>
            <a:br>
              <a:rPr lang="en-US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https://arxiv.org/abs/2107.02270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82" name="Google Shape;282;p32"/>
          <p:cNvPicPr preferRelativeResize="0"/>
          <p:nvPr/>
        </p:nvPicPr>
        <p:blipFill rotWithShape="1">
          <a:blip r:embed="rId3">
            <a:alphaModFix amt="20000"/>
          </a:blip>
          <a:srcRect b="0" l="3983" r="69135" t="0"/>
          <a:stretch/>
        </p:blipFill>
        <p:spPr>
          <a:xfrm flipH="1">
            <a:off x="10349525" y="0"/>
            <a:ext cx="1842475" cy="685453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2"/>
          <p:cNvSpPr txBox="1"/>
          <p:nvPr/>
        </p:nvSpPr>
        <p:spPr>
          <a:xfrm>
            <a:off x="211639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Journal Guides - Visuals for publishing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Description automatically generated" id="284" name="Google Shape;284;p32"/>
          <p:cNvPicPr preferRelativeResize="0"/>
          <p:nvPr/>
        </p:nvPicPr>
        <p:blipFill rotWithShape="1">
          <a:blip r:embed="rId4">
            <a:alphaModFix amt="21000"/>
          </a:blip>
          <a:srcRect b="66388" l="47491" r="1975" t="33223"/>
          <a:stretch/>
        </p:blipFill>
        <p:spPr>
          <a:xfrm>
            <a:off x="0" y="793849"/>
            <a:ext cx="10349525" cy="65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1650" y="1067575"/>
            <a:ext cx="4070523" cy="5749289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2"/>
          <p:cNvSpPr txBox="1"/>
          <p:nvPr/>
        </p:nvSpPr>
        <p:spPr>
          <a:xfrm>
            <a:off x="4761725" y="1684075"/>
            <a:ext cx="5587800" cy="4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If you know you’ll be submitting this work to an academic journal, it doesn’t hurt to preemptively take into account their technical limitations (for print media). 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Can save a lot of time and energy towards the end of the project. 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latin typeface="Helvetica Neue"/>
                <a:ea typeface="Helvetica Neue"/>
                <a:cs typeface="Helvetica Neue"/>
                <a:sym typeface="Helvetica Neue"/>
              </a:rPr>
              <a:t>E.g.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 Checking the </a:t>
            </a:r>
            <a:r>
              <a:rPr lang="en-US" sz="16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/>
              </a:rPr>
              <a:t>Elsevier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 or </a:t>
            </a:r>
            <a:r>
              <a:rPr lang="en-US" sz="16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/>
              </a:rPr>
              <a:t>Sage guidelines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 around what is required.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-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300 DPI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-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Printed in BW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-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Sans serif fonts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-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Format (Tiff; Jpeg; Eps)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idx="1" type="body"/>
          </p:nvPr>
        </p:nvSpPr>
        <p:spPr>
          <a:xfrm>
            <a:off x="1842476" y="1141152"/>
            <a:ext cx="9827441" cy="5580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400">
                <a:latin typeface="Helvetica Neue"/>
                <a:ea typeface="Helvetica Neue"/>
                <a:cs typeface="Helvetica Neue"/>
                <a:sym typeface="Helvetica Neue"/>
              </a:rPr>
              <a:t>Social sciences perspective –</a:t>
            </a:r>
            <a:endParaRPr/>
          </a:p>
          <a:p>
            <a:pPr indent="0" lvl="1" marL="457200" rtl="0" algn="just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Research questions and data on human behaviour, economic and social processes, the natural and the built environment.</a:t>
            </a:r>
            <a:endParaRPr/>
          </a:p>
          <a:p>
            <a:pPr indent="0" lvl="1" marL="457200" rtl="0" algn="just">
              <a:lnSpc>
                <a:spcPct val="114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9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400">
                <a:latin typeface="Helvetica Neue"/>
                <a:ea typeface="Helvetica Neue"/>
                <a:cs typeface="Helvetica Neue"/>
                <a:sym typeface="Helvetica Neue"/>
              </a:rPr>
              <a:t>{</a:t>
            </a:r>
            <a:r>
              <a:rPr lang="en-US" sz="2400" u="sng">
                <a:latin typeface="Helvetica Neue"/>
                <a:ea typeface="Helvetica Neue"/>
                <a:cs typeface="Helvetica Neue"/>
                <a:sym typeface="Helvetica Neue"/>
              </a:rPr>
              <a:t>Big/ Spatial/ Secondary/ Open</a:t>
            </a:r>
            <a:r>
              <a:rPr lang="en-US" sz="2400">
                <a:latin typeface="Helvetica Neue"/>
                <a:ea typeface="Helvetica Neue"/>
                <a:cs typeface="Helvetica Neue"/>
                <a:sym typeface="Helvetica Neue"/>
              </a:rPr>
              <a:t>} data for research and analysis – mainly focused on valuing and quantifying urban built and natural environmental features and policies.</a:t>
            </a:r>
            <a:endParaRPr/>
          </a:p>
        </p:txBody>
      </p:sp>
      <p:cxnSp>
        <p:nvCxnSpPr>
          <p:cNvPr id="105" name="Google Shape;105;p15"/>
          <p:cNvCxnSpPr/>
          <p:nvPr/>
        </p:nvCxnSpPr>
        <p:spPr>
          <a:xfrm>
            <a:off x="3367889" y="3698338"/>
            <a:ext cx="773166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6" name="Google Shape;10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07" name="Google Shape;107;p15"/>
          <p:cNvPicPr preferRelativeResize="0"/>
          <p:nvPr/>
        </p:nvPicPr>
        <p:blipFill rotWithShape="1">
          <a:blip r:embed="rId3">
            <a:alphaModFix amt="20000"/>
          </a:blip>
          <a:srcRect b="0" l="3985" r="69134" t="0"/>
          <a:stretch/>
        </p:blipFill>
        <p:spPr>
          <a:xfrm>
            <a:off x="0" y="0"/>
            <a:ext cx="1842476" cy="685453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5"/>
          <p:cNvSpPr txBox="1"/>
          <p:nvPr>
            <p:ph type="title"/>
          </p:nvPr>
        </p:nvSpPr>
        <p:spPr>
          <a:xfrm>
            <a:off x="1842476" y="282008"/>
            <a:ext cx="10218895" cy="5771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Background &amp; Research Context</a:t>
            </a:r>
            <a:endParaRPr/>
          </a:p>
        </p:txBody>
      </p:sp>
      <p:pic>
        <p:nvPicPr>
          <p:cNvPr descr="A screenshot of a computer&#10;&#10;Description automatically generated" id="109" name="Google Shape;109;p15"/>
          <p:cNvPicPr preferRelativeResize="0"/>
          <p:nvPr/>
        </p:nvPicPr>
        <p:blipFill rotWithShape="1">
          <a:blip r:embed="rId4">
            <a:alphaModFix amt="21000"/>
          </a:blip>
          <a:srcRect b="66388" l="47490" r="1976" t="33224"/>
          <a:stretch/>
        </p:blipFill>
        <p:spPr>
          <a:xfrm>
            <a:off x="1842476" y="793850"/>
            <a:ext cx="10349524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5"/>
          <p:cNvSpPr/>
          <p:nvPr/>
        </p:nvSpPr>
        <p:spPr>
          <a:xfrm>
            <a:off x="1842476" y="2643612"/>
            <a:ext cx="3213981" cy="2109457"/>
          </a:xfrm>
          <a:prstGeom prst="trapezoid">
            <a:avLst>
              <a:gd fmla="val 25000" name="adj"/>
            </a:avLst>
          </a:prstGeom>
          <a:solidFill>
            <a:srgbClr val="E1EF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8742533" y="2643611"/>
            <a:ext cx="3213981" cy="2109457"/>
          </a:xfrm>
          <a:prstGeom prst="trapezoid">
            <a:avLst>
              <a:gd fmla="val 25000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5"/>
          <p:cNvSpPr/>
          <p:nvPr/>
        </p:nvSpPr>
        <p:spPr>
          <a:xfrm rot="10800000">
            <a:off x="5292504" y="2643611"/>
            <a:ext cx="3213981" cy="2109457"/>
          </a:xfrm>
          <a:prstGeom prst="trapezoid">
            <a:avLst>
              <a:gd fmla="val 25000" name="adj"/>
            </a:avLst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5"/>
          <p:cNvSpPr txBox="1"/>
          <p:nvPr/>
        </p:nvSpPr>
        <p:spPr>
          <a:xfrm>
            <a:off x="5360457" y="3036619"/>
            <a:ext cx="307695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1" i="1" lang="en-US" sz="1600" u="sng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Geographic Data Scientist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0" i="1" sz="1600" u="sng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Consumer Data Research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Geo. Data Science Lab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(U. of Liverpool)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8938084" y="3036619"/>
            <a:ext cx="2875131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1" i="1" lang="en-US" sz="1600" u="sng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Lecturer in GIS &amp; Spatial Analysis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0" i="1" sz="1600" u="sng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Dept. Urban Studies &amp; Planning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(U. Sheffield)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1910990" y="3036619"/>
            <a:ext cx="307695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1" i="1" lang="en-US" sz="1600" u="sng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PhD Econ. &amp; Finance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0" i="1" sz="1600" u="sng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Urban-Environmental Economics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elvetica Neue"/>
              <a:buNone/>
            </a:pPr>
            <a:r>
              <a:rPr b="0" i="1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(Nova SBE)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291" name="Google Shape;291;p33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3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The (Open Source) Tools and Resources</a:t>
            </a:r>
            <a:endParaRPr/>
          </a:p>
        </p:txBody>
      </p:sp>
      <p:sp>
        <p:nvSpPr>
          <p:cNvPr id="293" name="Google Shape;293;p3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94" name="Google Shape;294;p33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3"/>
          <p:cNvSpPr/>
          <p:nvPr/>
        </p:nvSpPr>
        <p:spPr>
          <a:xfrm>
            <a:off x="5263925" y="1231225"/>
            <a:ext cx="3352800" cy="51912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u="sng">
                <a:latin typeface="Helvetica Neue"/>
                <a:ea typeface="Helvetica Neue"/>
                <a:cs typeface="Helvetica Neue"/>
                <a:sym typeface="Helvetica Neue"/>
              </a:rPr>
              <a:t>Open Data</a:t>
            </a:r>
            <a:endParaRPr b="1" u="sng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6" name="Google Shape;296;p33"/>
          <p:cNvSpPr/>
          <p:nvPr/>
        </p:nvSpPr>
        <p:spPr>
          <a:xfrm>
            <a:off x="1743075" y="1231225"/>
            <a:ext cx="3352800" cy="51912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u="sng">
                <a:latin typeface="Helvetica Neue"/>
                <a:ea typeface="Helvetica Neue"/>
                <a:cs typeface="Helvetica Neue"/>
                <a:sym typeface="Helvetica Neue"/>
              </a:rPr>
              <a:t>Softwares/ Libraries</a:t>
            </a:r>
            <a:endParaRPr b="1" u="sng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7" name="Google Shape;297;p33"/>
          <p:cNvSpPr/>
          <p:nvPr/>
        </p:nvSpPr>
        <p:spPr>
          <a:xfrm>
            <a:off x="8784775" y="1231225"/>
            <a:ext cx="3352800" cy="51912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u="sng">
                <a:latin typeface="Helvetica Neue"/>
                <a:ea typeface="Helvetica Neue"/>
                <a:cs typeface="Helvetica Neue"/>
                <a:sym typeface="Helvetica Neue"/>
              </a:rPr>
              <a:t>Community &amp; Resources</a:t>
            </a:r>
            <a:endParaRPr b="1" u="sng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8" name="Google Shape;298;p33"/>
          <p:cNvSpPr/>
          <p:nvPr/>
        </p:nvSpPr>
        <p:spPr>
          <a:xfrm>
            <a:off x="1790700" y="1928575"/>
            <a:ext cx="1247700" cy="1333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Python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Matplotlib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Seaborn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Bokeh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Plotly</a:t>
            </a:r>
            <a:endParaRPr/>
          </a:p>
        </p:txBody>
      </p:sp>
      <p:pic>
        <p:nvPicPr>
          <p:cNvPr id="299" name="Google Shape;29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11650" y="1757275"/>
            <a:ext cx="1085850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3"/>
          <p:cNvPicPr preferRelativeResize="0"/>
          <p:nvPr/>
        </p:nvPicPr>
        <p:blipFill rotWithShape="1">
          <a:blip r:embed="rId6">
            <a:alphaModFix/>
          </a:blip>
          <a:srcRect b="0" l="-2350" r="2349" t="0"/>
          <a:stretch/>
        </p:blipFill>
        <p:spPr>
          <a:xfrm>
            <a:off x="2438400" y="5769650"/>
            <a:ext cx="2428877" cy="65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42475" y="5193292"/>
            <a:ext cx="2178113" cy="57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3"/>
          <p:cNvPicPr preferRelativeResize="0"/>
          <p:nvPr/>
        </p:nvPicPr>
        <p:blipFill rotWithShape="1">
          <a:blip r:embed="rId8">
            <a:alphaModFix/>
          </a:blip>
          <a:srcRect b="42057" l="9965" r="10624" t="40748"/>
          <a:stretch/>
        </p:blipFill>
        <p:spPr>
          <a:xfrm>
            <a:off x="2842956" y="4723025"/>
            <a:ext cx="2195769" cy="47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3"/>
          <p:cNvPicPr preferRelativeResize="0"/>
          <p:nvPr/>
        </p:nvPicPr>
        <p:blipFill rotWithShape="1">
          <a:blip r:embed="rId9">
            <a:alphaModFix/>
          </a:blip>
          <a:srcRect b="32399" l="19063" r="18982" t="40888"/>
          <a:stretch/>
        </p:blipFill>
        <p:spPr>
          <a:xfrm>
            <a:off x="1842475" y="4195084"/>
            <a:ext cx="1938950" cy="470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47950" y="3552444"/>
            <a:ext cx="2009775" cy="52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3"/>
          <p:cNvPicPr preferRelativeResize="0"/>
          <p:nvPr/>
        </p:nvPicPr>
        <p:blipFill rotWithShape="1">
          <a:blip r:embed="rId11">
            <a:alphaModFix/>
          </a:blip>
          <a:srcRect b="27177" l="0" r="0" t="22391"/>
          <a:stretch/>
        </p:blipFill>
        <p:spPr>
          <a:xfrm>
            <a:off x="3085100" y="2946225"/>
            <a:ext cx="1938951" cy="491301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3"/>
          <p:cNvSpPr/>
          <p:nvPr/>
        </p:nvSpPr>
        <p:spPr>
          <a:xfrm>
            <a:off x="5388888" y="1831925"/>
            <a:ext cx="1086000" cy="831000"/>
          </a:xfrm>
          <a:prstGeom prst="ellipse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Local NGOs</a:t>
            </a:r>
            <a:endParaRPr/>
          </a:p>
        </p:txBody>
      </p:sp>
      <p:sp>
        <p:nvSpPr>
          <p:cNvPr id="307" name="Google Shape;307;p33"/>
          <p:cNvSpPr/>
          <p:nvPr/>
        </p:nvSpPr>
        <p:spPr>
          <a:xfrm>
            <a:off x="6659200" y="2044950"/>
            <a:ext cx="1842600" cy="577200"/>
          </a:xfrm>
          <a:prstGeom prst="ellipse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Municipalities</a:t>
            </a:r>
            <a:endParaRPr/>
          </a:p>
        </p:txBody>
      </p:sp>
      <p:sp>
        <p:nvSpPr>
          <p:cNvPr id="308" name="Google Shape;308;p33"/>
          <p:cNvSpPr/>
          <p:nvPr/>
        </p:nvSpPr>
        <p:spPr>
          <a:xfrm>
            <a:off x="5463200" y="3140400"/>
            <a:ext cx="1304700" cy="577200"/>
          </a:xfrm>
          <a:prstGeom prst="ellipse">
            <a:avLst/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Stats. Agencies</a:t>
            </a:r>
            <a:endParaRPr/>
          </a:p>
        </p:txBody>
      </p:sp>
      <p:sp>
        <p:nvSpPr>
          <p:cNvPr id="309" name="Google Shape;309;p33"/>
          <p:cNvSpPr/>
          <p:nvPr/>
        </p:nvSpPr>
        <p:spPr>
          <a:xfrm>
            <a:off x="6993175" y="3352175"/>
            <a:ext cx="1566300" cy="577200"/>
          </a:xfrm>
          <a:prstGeom prst="ellipse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Data Platforms</a:t>
            </a:r>
            <a:endParaRPr/>
          </a:p>
        </p:txBody>
      </p:sp>
      <p:sp>
        <p:nvSpPr>
          <p:cNvPr id="310" name="Google Shape;310;p33"/>
          <p:cNvSpPr/>
          <p:nvPr/>
        </p:nvSpPr>
        <p:spPr>
          <a:xfrm>
            <a:off x="5390375" y="4252300"/>
            <a:ext cx="1842600" cy="652800"/>
          </a:xfrm>
          <a:prstGeom prst="ellipse">
            <a:avLst/>
          </a:prstGeom>
          <a:solidFill>
            <a:srgbClr val="E6B8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National Geographic Surveys</a:t>
            </a:r>
            <a:endParaRPr/>
          </a:p>
        </p:txBody>
      </p:sp>
      <p:sp>
        <p:nvSpPr>
          <p:cNvPr id="311" name="Google Shape;311;p33"/>
          <p:cNvSpPr/>
          <p:nvPr/>
        </p:nvSpPr>
        <p:spPr>
          <a:xfrm>
            <a:off x="7466025" y="4322388"/>
            <a:ext cx="1085700" cy="652800"/>
          </a:xfrm>
          <a:prstGeom prst="ellipse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Street Map</a:t>
            </a:r>
            <a:endParaRPr/>
          </a:p>
        </p:txBody>
      </p:sp>
      <p:sp>
        <p:nvSpPr>
          <p:cNvPr id="312" name="Google Shape;312;p33"/>
          <p:cNvSpPr/>
          <p:nvPr/>
        </p:nvSpPr>
        <p:spPr>
          <a:xfrm>
            <a:off x="9237925" y="1799375"/>
            <a:ext cx="2743200" cy="896100"/>
          </a:xfrm>
          <a:prstGeom prst="flowChartAlternateProcess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Alan Turing Network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2"/>
              </a:rPr>
              <a:t>https://www.turing.ac.uk/research/interest-groups/visualization</a:t>
            </a:r>
            <a:r>
              <a:rPr lang="en-US"/>
              <a:t> </a:t>
            </a:r>
            <a:endParaRPr/>
          </a:p>
        </p:txBody>
      </p:sp>
      <p:sp>
        <p:nvSpPr>
          <p:cNvPr id="313" name="Google Shape;313;p33"/>
          <p:cNvSpPr/>
          <p:nvPr/>
        </p:nvSpPr>
        <p:spPr>
          <a:xfrm>
            <a:off x="8856600" y="2825975"/>
            <a:ext cx="1482300" cy="831000"/>
          </a:xfrm>
          <a:prstGeom prst="flowChartAlternateProcess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Sheffield AT Network Interest Group</a:t>
            </a:r>
            <a:endParaRPr/>
          </a:p>
        </p:txBody>
      </p:sp>
      <p:sp>
        <p:nvSpPr>
          <p:cNvPr id="314" name="Google Shape;314;p33"/>
          <p:cNvSpPr/>
          <p:nvPr/>
        </p:nvSpPr>
        <p:spPr>
          <a:xfrm>
            <a:off x="10579075" y="4110413"/>
            <a:ext cx="1482300" cy="831000"/>
          </a:xfrm>
          <a:prstGeom prst="flowChartAlternateProcess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Sheffield Data Visualisation Community</a:t>
            </a:r>
            <a:endParaRPr/>
          </a:p>
        </p:txBody>
      </p:sp>
      <p:sp>
        <p:nvSpPr>
          <p:cNvPr id="315" name="Google Shape;315;p33"/>
          <p:cNvSpPr/>
          <p:nvPr/>
        </p:nvSpPr>
        <p:spPr>
          <a:xfrm>
            <a:off x="9313375" y="5252963"/>
            <a:ext cx="2295600" cy="943200"/>
          </a:xfrm>
          <a:prstGeom prst="flowChartAlternateProcess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Visualising Data Blog: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3"/>
              </a:rPr>
              <a:t>https://www.visualisingdata.com/resources/</a:t>
            </a:r>
            <a:r>
              <a:rPr lang="en-US"/>
              <a:t> </a:t>
            </a:r>
            <a:endParaRPr/>
          </a:p>
        </p:txBody>
      </p:sp>
      <p:sp>
        <p:nvSpPr>
          <p:cNvPr id="316" name="Google Shape;316;p33"/>
          <p:cNvSpPr/>
          <p:nvPr/>
        </p:nvSpPr>
        <p:spPr>
          <a:xfrm>
            <a:off x="8829213" y="3807263"/>
            <a:ext cx="1668000" cy="1285500"/>
          </a:xfrm>
          <a:prstGeom prst="flowChartAlternateProcess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(US) Urban Inst. Style Guide: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4"/>
              </a:rPr>
              <a:t>https://urbaninstitute.github.io/graphics-styleguide/</a:t>
            </a:r>
            <a:r>
              <a:rPr lang="en-US"/>
              <a:t> </a:t>
            </a:r>
            <a:endParaRPr/>
          </a:p>
        </p:txBody>
      </p:sp>
      <p:sp>
        <p:nvSpPr>
          <p:cNvPr id="317" name="Google Shape;317;p33"/>
          <p:cNvSpPr/>
          <p:nvPr/>
        </p:nvSpPr>
        <p:spPr>
          <a:xfrm>
            <a:off x="10456775" y="2768100"/>
            <a:ext cx="1842600" cy="1152600"/>
          </a:xfrm>
          <a:prstGeom prst="flowChartAlternateProcess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Vis. Journals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5"/>
              </a:rPr>
              <a:t>https://lib.guides.umd.edu/datavisualization/publish</a:t>
            </a:r>
            <a:r>
              <a:rPr lang="en-US"/>
              <a:t> </a:t>
            </a:r>
            <a:endParaRPr/>
          </a:p>
        </p:txBody>
      </p:sp>
      <p:sp>
        <p:nvSpPr>
          <p:cNvPr id="318" name="Google Shape;318;p33"/>
          <p:cNvSpPr/>
          <p:nvPr/>
        </p:nvSpPr>
        <p:spPr>
          <a:xfrm>
            <a:off x="6814525" y="5193300"/>
            <a:ext cx="1737300" cy="577200"/>
          </a:xfrm>
          <a:prstGeom prst="ellipse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Government; Ministries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latin typeface="Rockwell"/>
                <a:ea typeface="Rockwell"/>
                <a:cs typeface="Rockwell"/>
                <a:sym typeface="Rockwell"/>
              </a:rPr>
              <a:t>N</a:t>
            </a:r>
            <a:endParaRPr/>
          </a:p>
        </p:txBody>
      </p:sp>
      <p:sp>
        <p:nvSpPr>
          <p:cNvPr id="324" name="Google Shape;324;p34"/>
          <p:cNvSpPr txBox="1"/>
          <p:nvPr/>
        </p:nvSpPr>
        <p:spPr>
          <a:xfrm>
            <a:off x="324765" y="5628640"/>
            <a:ext cx="100248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None/>
            </a:pPr>
            <a:r>
              <a:t/>
            </a:r>
            <a:endParaRPr i="1" sz="1600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None/>
            </a:pPr>
            <a:r>
              <a:rPr b="0" i="1" lang="en-US" sz="1600" u="none" cap="none" strike="noStrik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j.macdonald@sheffield.ac.uk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5" name="Google Shape;325;p34"/>
          <p:cNvPicPr preferRelativeResize="0"/>
          <p:nvPr/>
        </p:nvPicPr>
        <p:blipFill rotWithShape="1">
          <a:blip r:embed="rId3">
            <a:alphaModFix amt="20000"/>
          </a:blip>
          <a:srcRect b="0" l="3983" r="69135" t="0"/>
          <a:stretch/>
        </p:blipFill>
        <p:spPr>
          <a:xfrm flipH="1">
            <a:off x="10349525" y="0"/>
            <a:ext cx="1842475" cy="68545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326" name="Google Shape;326;p34"/>
          <p:cNvPicPr preferRelativeResize="0"/>
          <p:nvPr/>
        </p:nvPicPr>
        <p:blipFill rotWithShape="1">
          <a:blip r:embed="rId4">
            <a:alphaModFix amt="21000"/>
          </a:blip>
          <a:srcRect b="66388" l="47491" r="1975" t="33223"/>
          <a:stretch/>
        </p:blipFill>
        <p:spPr>
          <a:xfrm>
            <a:off x="0" y="788613"/>
            <a:ext cx="10349525" cy="65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4"/>
          <p:cNvPicPr preferRelativeResize="0"/>
          <p:nvPr/>
        </p:nvPicPr>
        <p:blipFill rotWithShape="1">
          <a:blip r:embed="rId5">
            <a:alphaModFix amt="50000"/>
          </a:blip>
          <a:srcRect b="22148" l="66603" r="4213" t="20128"/>
          <a:stretch/>
        </p:blipFill>
        <p:spPr>
          <a:xfrm>
            <a:off x="324765" y="6317255"/>
            <a:ext cx="477520" cy="469287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4"/>
          <p:cNvSpPr txBox="1"/>
          <p:nvPr/>
        </p:nvSpPr>
        <p:spPr>
          <a:xfrm>
            <a:off x="802285" y="6372224"/>
            <a:ext cx="1524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1" lang="en-US" sz="1600" u="none" cap="none" strike="noStrik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@jacobmac02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/>
          <p:nvPr/>
        </p:nvSpPr>
        <p:spPr>
          <a:xfrm>
            <a:off x="2095500" y="1171575"/>
            <a:ext cx="238200" cy="52293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22C077">
              <a:alpha val="3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6"/>
          <p:cNvSpPr/>
          <p:nvPr/>
        </p:nvSpPr>
        <p:spPr>
          <a:xfrm>
            <a:off x="1752600" y="4678675"/>
            <a:ext cx="1290600" cy="7602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latin typeface="Helvetica Neue"/>
                <a:ea typeface="Helvetica Neue"/>
                <a:cs typeface="Helvetica Neue"/>
                <a:sym typeface="Helvetica Neue"/>
              </a:rPr>
              <a:t>END</a:t>
            </a:r>
            <a:r>
              <a:rPr b="1" lang="en-US" sz="1800" u="sng"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1800" u="sng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screenshot of a computer&#10;&#10;Description automatically generated" id="122" name="Google Shape;122;p16"/>
          <p:cNvPicPr preferRelativeResize="0"/>
          <p:nvPr/>
        </p:nvPicPr>
        <p:blipFill rotWithShape="1">
          <a:blip r:embed="rId3">
            <a:alphaModFix amt="21000"/>
          </a:blip>
          <a:srcRect b="66388" l="47490" r="1976" t="33224"/>
          <a:stretch/>
        </p:blipFill>
        <p:spPr>
          <a:xfrm>
            <a:off x="1842476" y="793850"/>
            <a:ext cx="10349524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 txBox="1"/>
          <p:nvPr>
            <p:ph type="title"/>
          </p:nvPr>
        </p:nvSpPr>
        <p:spPr>
          <a:xfrm>
            <a:off x="1842476" y="282008"/>
            <a:ext cx="10218895" cy="5771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Visualisations Across the Research Lifecycle</a:t>
            </a:r>
            <a:endParaRPr/>
          </a:p>
        </p:txBody>
      </p:sp>
      <p:sp>
        <p:nvSpPr>
          <p:cNvPr id="124" name="Google Shape;1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25" name="Google Shape;125;p16"/>
          <p:cNvPicPr preferRelativeResize="0"/>
          <p:nvPr/>
        </p:nvPicPr>
        <p:blipFill rotWithShape="1">
          <a:blip r:embed="rId4">
            <a:alphaModFix amt="20000"/>
          </a:blip>
          <a:srcRect b="0" l="3985" r="69134" t="0"/>
          <a:stretch/>
        </p:blipFill>
        <p:spPr>
          <a:xfrm>
            <a:off x="0" y="0"/>
            <a:ext cx="184247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6"/>
          <p:cNvSpPr/>
          <p:nvPr/>
        </p:nvSpPr>
        <p:spPr>
          <a:xfrm>
            <a:off x="4238675" y="1171575"/>
            <a:ext cx="1571700" cy="711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Mapping out ideas and timelines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6881850" y="1323975"/>
            <a:ext cx="1290600" cy="8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Descriptive statistics/ analysis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8" name="Google Shape;128;p16"/>
          <p:cNvSpPr/>
          <p:nvPr/>
        </p:nvSpPr>
        <p:spPr>
          <a:xfrm>
            <a:off x="1752600" y="941275"/>
            <a:ext cx="1290600" cy="7602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START: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1752600" y="2809975"/>
            <a:ext cx="1290600" cy="7602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latin typeface="Helvetica Neue"/>
                <a:ea typeface="Helvetica Neue"/>
                <a:cs typeface="Helvetica Neue"/>
                <a:sym typeface="Helvetica Neue"/>
              </a:rPr>
              <a:t>MIDDLE</a:t>
            </a:r>
            <a:r>
              <a:rPr b="1" lang="en-US" sz="1800" u="sng"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1800" u="sng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0" name="Google Shape;130;p16"/>
          <p:cNvSpPr/>
          <p:nvPr/>
        </p:nvSpPr>
        <p:spPr>
          <a:xfrm>
            <a:off x="3628402" y="2712500"/>
            <a:ext cx="1228500" cy="7110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Model/ Parameter Selection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3894666" y="5276850"/>
            <a:ext cx="1409700" cy="7110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Quantitative results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5662625" y="3141425"/>
            <a:ext cx="2012100" cy="7110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Contextualising Study Region (e.g. Maps)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3" name="Google Shape;133;p16"/>
          <p:cNvSpPr/>
          <p:nvPr/>
        </p:nvSpPr>
        <p:spPr>
          <a:xfrm>
            <a:off x="6155853" y="4703275"/>
            <a:ext cx="1409700" cy="7110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Flow charts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" name="Google Shape;134;p16"/>
          <p:cNvSpPr/>
          <p:nvPr/>
        </p:nvSpPr>
        <p:spPr>
          <a:xfrm>
            <a:off x="8329725" y="5438875"/>
            <a:ext cx="1409700" cy="7110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Synthesising tables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p16"/>
          <p:cNvSpPr/>
          <p:nvPr/>
        </p:nvSpPr>
        <p:spPr>
          <a:xfrm>
            <a:off x="8944125" y="1007925"/>
            <a:ext cx="1571700" cy="954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Defining research methods and strategies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" name="Google Shape;136;p16"/>
          <p:cNvSpPr/>
          <p:nvPr/>
        </p:nvSpPr>
        <p:spPr>
          <a:xfrm>
            <a:off x="8329725" y="3116825"/>
            <a:ext cx="1104900" cy="7602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Targeting sample selection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7" name="Google Shape;137;p16"/>
          <p:cNvSpPr/>
          <p:nvPr/>
        </p:nvSpPr>
        <p:spPr>
          <a:xfrm>
            <a:off x="9996600" y="2756725"/>
            <a:ext cx="1409700" cy="866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Visualising parameter estimates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42" name="Google Shape;142;p17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7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Importance of Good Visualisations</a:t>
            </a:r>
            <a:endParaRPr/>
          </a:p>
        </p:txBody>
      </p:sp>
      <p:sp>
        <p:nvSpPr>
          <p:cNvPr id="144" name="Google Shape;144;p1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45" name="Google Shape;145;p17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2009775" y="1951350"/>
            <a:ext cx="94773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Good data visualisations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can be used as a call to action - highlighting the extent of a problem or issue, helping supporting </a:t>
            </a:r>
            <a:r>
              <a:rPr i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everybody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understanding the research.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Bad data visualisations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can be confusing and get in the way of the discussion, distracting from the issue.</a:t>
            </a:r>
            <a:endParaRPr sz="2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51" name="Google Shape;151;p18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Importance of Good Visualisations</a:t>
            </a:r>
            <a:endParaRPr/>
          </a:p>
        </p:txBody>
      </p:sp>
      <p:sp>
        <p:nvSpPr>
          <p:cNvPr id="153" name="Google Shape;153;p1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54" name="Google Shape;154;p18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8"/>
          <p:cNvSpPr txBox="1"/>
          <p:nvPr/>
        </p:nvSpPr>
        <p:spPr>
          <a:xfrm>
            <a:off x="2009775" y="1202650"/>
            <a:ext cx="9477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latin typeface="Helvetica Neue"/>
                <a:ea typeface="Helvetica Neue"/>
                <a:cs typeface="Helvetica Neue"/>
                <a:sym typeface="Helvetica Neue"/>
              </a:rPr>
              <a:t>E.g.</a:t>
            </a:r>
            <a:endParaRPr i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Take how information was conveyed during the recent </a:t>
            </a: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COVID-19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 pandemic - the public really found the visuals of the data to be important.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6" name="Google Shape;156;p18"/>
          <p:cNvPicPr preferRelativeResize="0"/>
          <p:nvPr/>
        </p:nvPicPr>
        <p:blipFill rotWithShape="1">
          <a:blip r:embed="rId5">
            <a:alphaModFix/>
          </a:blip>
          <a:srcRect b="0" l="0" r="10793" t="0"/>
          <a:stretch/>
        </p:blipFill>
        <p:spPr>
          <a:xfrm>
            <a:off x="7422950" y="2346800"/>
            <a:ext cx="4415650" cy="21231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7" name="Google Shape;157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51475" y="2326562"/>
            <a:ext cx="5162474" cy="25151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8" name="Google Shape;158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75795" y="4598300"/>
            <a:ext cx="5682889" cy="21231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63" name="Google Shape;163;p19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… and the </a:t>
            </a: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Importance of Good Tables</a:t>
            </a:r>
            <a:endParaRPr/>
          </a:p>
        </p:txBody>
      </p:sp>
      <p:pic>
        <p:nvPicPr>
          <p:cNvPr id="165" name="Google Shape;165;p19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9"/>
          <p:cNvSpPr txBox="1"/>
          <p:nvPr/>
        </p:nvSpPr>
        <p:spPr>
          <a:xfrm>
            <a:off x="1842475" y="1366500"/>
            <a:ext cx="9644700" cy="4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And not just the visualisations that need to be considered - we 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should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 also take into account having well presented data tables and results. 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Presenting numbers and quantitative data in a paper can be equally as important. When doing so, for example, we should have: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●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Well labeled variables, font choices, spacing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●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Clean and appropriate 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scientific notation (digits)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●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Appropriate emphasis on certain rows or columns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Helvetica Neue"/>
              <a:buChar char="●"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Reduced clutter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600">
                <a:latin typeface="Helvetica Neue"/>
                <a:ea typeface="Helvetica Neue"/>
                <a:cs typeface="Helvetica Neue"/>
                <a:sym typeface="Helvetica Neue"/>
              </a:rPr>
              <a:t>An overall </a:t>
            </a:r>
            <a:r>
              <a:rPr b="1" i="1" lang="en-US" sz="1600">
                <a:latin typeface="Helvetica Neue"/>
                <a:ea typeface="Helvetica Neue"/>
                <a:cs typeface="Helvetica Neue"/>
                <a:sym typeface="Helvetica Neue"/>
              </a:rPr>
              <a:t>focusing on telling a story</a:t>
            </a:r>
            <a:r>
              <a:rPr i="1" lang="en-US" sz="1600">
                <a:latin typeface="Helvetica Neue"/>
                <a:ea typeface="Helvetica Neue"/>
                <a:cs typeface="Helvetica Neue"/>
                <a:sym typeface="Helvetica Neue"/>
              </a:rPr>
              <a:t> with the output to an accessible audience.</a:t>
            </a:r>
            <a:endParaRPr i="1" sz="1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7" name="Google Shape;167;p19"/>
          <p:cNvSpPr txBox="1"/>
          <p:nvPr/>
        </p:nvSpPr>
        <p:spPr>
          <a:xfrm>
            <a:off x="3362325" y="5686225"/>
            <a:ext cx="8638800" cy="10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40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Graphics and statistics for cardiology: designing effective tables for presentation and publication </a:t>
            </a:r>
            <a:b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(Boers, 2018)</a:t>
            </a:r>
            <a:br>
              <a:rPr lang="en-US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https://doi.org/10.1136/heartjnl-2017-311581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72" name="Google Shape;172;p20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… and the Importance of Good Tables</a:t>
            </a:r>
            <a:endParaRPr/>
          </a:p>
        </p:txBody>
      </p:sp>
      <p:pic>
        <p:nvPicPr>
          <p:cNvPr id="174" name="Google Shape;174;p20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0"/>
          <p:cNvSpPr txBox="1"/>
          <p:nvPr/>
        </p:nvSpPr>
        <p:spPr>
          <a:xfrm>
            <a:off x="3362325" y="5686225"/>
            <a:ext cx="8638800" cy="10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40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Graphics and statistics for cardiology: designing effective tables for presentation and publication </a:t>
            </a:r>
            <a:b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>
                <a:solidFill>
                  <a:srgbClr val="21212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(Boers, 2018)</a:t>
            </a:r>
            <a:br>
              <a:rPr lang="en-US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https://doi.org/10.1136/heartjnl-2017-311581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6" name="Google Shape;176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1325" y="1167895"/>
            <a:ext cx="6177629" cy="452221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7" name="Google Shape;177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51254" y="2385483"/>
            <a:ext cx="5057722" cy="188874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8" name="Google Shape;178;p20"/>
          <p:cNvSpPr/>
          <p:nvPr/>
        </p:nvSpPr>
        <p:spPr>
          <a:xfrm rot="2700000">
            <a:off x="6631358" y="1552650"/>
            <a:ext cx="771736" cy="495116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DDEAF6"/>
          </a:solidFill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83" name="Google Shape;183;p21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1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Consider the Elements of Design</a:t>
            </a:r>
            <a:endParaRPr/>
          </a:p>
        </p:txBody>
      </p:sp>
      <p:sp>
        <p:nvSpPr>
          <p:cNvPr id="185" name="Google Shape;185;p2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86" name="Google Shape;186;p21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1"/>
          <p:cNvSpPr txBox="1"/>
          <p:nvPr/>
        </p:nvSpPr>
        <p:spPr>
          <a:xfrm>
            <a:off x="1842475" y="978000"/>
            <a:ext cx="4415400" cy="58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latin typeface="Helvetica Neue"/>
                <a:ea typeface="Helvetica Neue"/>
                <a:cs typeface="Helvetica Neue"/>
                <a:sym typeface="Helvetica Neue"/>
              </a:rPr>
              <a:t>They all apply in scientific graphics and figures as well:</a:t>
            </a:r>
            <a:endParaRPr b="1" sz="1800" u="sng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Line 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olour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Shape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Space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Texture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Typography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Scale (Size)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Emphasis</a:t>
            </a:r>
            <a:r>
              <a:rPr b="1" lang="en-US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/ Contrast</a:t>
            </a: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Dominance/ Hierarchy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8" name="Google Shape;188;p21"/>
          <p:cNvSpPr/>
          <p:nvPr/>
        </p:nvSpPr>
        <p:spPr>
          <a:xfrm>
            <a:off x="6753300" y="1143000"/>
            <a:ext cx="4600500" cy="261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We can use all of these elements in different ways to transmit different ideas, quantitative values, research outputs and any other graphic visuals we wish to create. 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latin typeface="Helvetica Neue"/>
                <a:ea typeface="Helvetica Neue"/>
                <a:cs typeface="Helvetica Neue"/>
                <a:sym typeface="Helvetica Neue"/>
              </a:rPr>
              <a:t>Combinations of these different elements can help us to present </a:t>
            </a:r>
            <a:r>
              <a:rPr b="1" lang="en-US" sz="1600">
                <a:latin typeface="Helvetica Neue"/>
                <a:ea typeface="Helvetica Neue"/>
                <a:cs typeface="Helvetica Neue"/>
                <a:sym typeface="Helvetica Neue"/>
              </a:rPr>
              <a:t>multidimensional</a:t>
            </a:r>
            <a:r>
              <a:rPr b="1" lang="en-US" sz="1600">
                <a:latin typeface="Helvetica Neue"/>
                <a:ea typeface="Helvetica Neue"/>
                <a:cs typeface="Helvetica Neue"/>
                <a:sym typeface="Helvetica Neue"/>
              </a:rPr>
              <a:t> effects in 2D.</a:t>
            </a:r>
            <a:endParaRPr b="1" sz="1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9" name="Google Shape;189;p21"/>
          <p:cNvPicPr preferRelativeResize="0"/>
          <p:nvPr/>
        </p:nvPicPr>
        <p:blipFill rotWithShape="1">
          <a:blip r:embed="rId5">
            <a:alphaModFix/>
          </a:blip>
          <a:srcRect b="5411" l="4625" r="0" t="16390"/>
          <a:stretch/>
        </p:blipFill>
        <p:spPr>
          <a:xfrm>
            <a:off x="7096175" y="3874125"/>
            <a:ext cx="3914774" cy="288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194" name="Google Shape;194;p22"/>
          <p:cNvPicPr preferRelativeResize="0"/>
          <p:nvPr/>
        </p:nvPicPr>
        <p:blipFill rotWithShape="1">
          <a:blip r:embed="rId3">
            <a:alphaModFix amt="21000"/>
          </a:blip>
          <a:srcRect b="66388" l="47491" r="1975" t="33223"/>
          <a:stretch/>
        </p:blipFill>
        <p:spPr>
          <a:xfrm>
            <a:off x="1842476" y="793850"/>
            <a:ext cx="10349525" cy="65294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2"/>
          <p:cNvSpPr txBox="1"/>
          <p:nvPr>
            <p:ph type="title"/>
          </p:nvPr>
        </p:nvSpPr>
        <p:spPr>
          <a:xfrm>
            <a:off x="1842476" y="282008"/>
            <a:ext cx="102189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How to Convey Information</a:t>
            </a:r>
            <a:endParaRPr/>
          </a:p>
        </p:txBody>
      </p:sp>
      <p:sp>
        <p:nvSpPr>
          <p:cNvPr id="196" name="Google Shape;196;p2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 sz="1800">
                <a:latin typeface="Rockwell"/>
                <a:ea typeface="Rockwell"/>
                <a:cs typeface="Rockwell"/>
                <a:sym typeface="Rockwell"/>
              </a:rPr>
              <a:t>‹#›</a:t>
            </a:fld>
            <a:endParaRPr sz="1800"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97" name="Google Shape;197;p22"/>
          <p:cNvPicPr preferRelativeResize="0"/>
          <p:nvPr/>
        </p:nvPicPr>
        <p:blipFill rotWithShape="1">
          <a:blip r:embed="rId4">
            <a:alphaModFix amt="20000"/>
          </a:blip>
          <a:srcRect b="0" l="3983" r="69135" t="0"/>
          <a:stretch/>
        </p:blipFill>
        <p:spPr>
          <a:xfrm>
            <a:off x="0" y="0"/>
            <a:ext cx="1842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2"/>
          <p:cNvSpPr txBox="1"/>
          <p:nvPr/>
        </p:nvSpPr>
        <p:spPr>
          <a:xfrm>
            <a:off x="5555275" y="5580775"/>
            <a:ext cx="6506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Helvetica Neue"/>
                <a:ea typeface="Helvetica Neue"/>
                <a:cs typeface="Helvetica Neue"/>
                <a:sym typeface="Helvetica Neue"/>
              </a:rPr>
              <a:t>Ten guidelines for for effective data visualization in scientific publications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(Kelleher &amp; Wagener, 2011)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F6C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https://doi.org/10.1016/j.envsoft.2010.12.006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99" name="Google Shape;199;p22"/>
          <p:cNvGraphicFramePr/>
          <p:nvPr/>
        </p:nvGraphicFramePr>
        <p:xfrm>
          <a:off x="1808425" y="125310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{113FA8B2-E5D1-49D3-8592-98196E579016}</a:tableStyleId>
              </a:tblPr>
              <a:tblGrid>
                <a:gridCol w="5143500"/>
                <a:gridCol w="5143500"/>
              </a:tblGrid>
              <a:tr h="83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1: </a:t>
                      </a:r>
                      <a:b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Create the simplest graph that conveys the information you want to convey.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6: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b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Plot overlapping points in a way that density differences become apparent in scatter plots.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  <a:tr h="83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2: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b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Consider the type of encoding object and attribute used to create a plot.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7: </a:t>
                      </a:r>
                      <a:b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Use lines when connecting sequential data in time-series plots.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  <a:tr h="83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3: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b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Focus on visualizing patterns or on visualizing details, depending on the purpose of the plot.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8: </a:t>
                      </a:r>
                      <a:b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Aggregate larger datasets in meaningful ways.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  <a:tr h="83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4: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b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Select meaningful axis ranges.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9: </a:t>
                      </a:r>
                      <a:b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Keep axis ranges as similar as possible to compare variables.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  <a:tr h="8366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5: </a:t>
                      </a:r>
                      <a:b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Data transformations and carefully chosen graph aspect ratios can be used to emphasize rates of change for time-series data.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Guideline 10: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b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</a:br>
                      <a:r>
                        <a:rPr lang="en-US" sz="13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Select an appropriate color scheme based on the type of data.</a:t>
                      </a:r>
                      <a:endParaRPr sz="13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