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2764413" cy="43926125"/>
  <p:notesSz cx="6858000" cy="9144000"/>
  <p:defaultTextStyle>
    <a:defPPr>
      <a:defRPr lang="en-GB"/>
    </a:defPPr>
    <a:lvl1pPr algn="l" rtl="0" eaLnBrk="0" fontAlgn="base" hangingPunct="0">
      <a:spcBef>
        <a:spcPct val="0"/>
      </a:spcBef>
      <a:spcAft>
        <a:spcPct val="0"/>
      </a:spcAft>
      <a:defRPr sz="11000" kern="1200">
        <a:solidFill>
          <a:schemeClr val="tx1"/>
        </a:solidFill>
        <a:latin typeface="TUOS Stephenson" pitchFamily="1" charset="0"/>
        <a:ea typeface="+mn-ea"/>
        <a:cs typeface="+mn-cs"/>
      </a:defRPr>
    </a:lvl1pPr>
    <a:lvl2pPr marL="2091553" algn="l" rtl="0" eaLnBrk="0" fontAlgn="base" hangingPunct="0">
      <a:spcBef>
        <a:spcPct val="0"/>
      </a:spcBef>
      <a:spcAft>
        <a:spcPct val="0"/>
      </a:spcAft>
      <a:defRPr sz="11000" kern="1200">
        <a:solidFill>
          <a:schemeClr val="tx1"/>
        </a:solidFill>
        <a:latin typeface="TUOS Stephenson" pitchFamily="1" charset="0"/>
        <a:ea typeface="+mn-ea"/>
        <a:cs typeface="+mn-cs"/>
      </a:defRPr>
    </a:lvl2pPr>
    <a:lvl3pPr marL="4183106" algn="l" rtl="0" eaLnBrk="0" fontAlgn="base" hangingPunct="0">
      <a:spcBef>
        <a:spcPct val="0"/>
      </a:spcBef>
      <a:spcAft>
        <a:spcPct val="0"/>
      </a:spcAft>
      <a:defRPr sz="11000" kern="1200">
        <a:solidFill>
          <a:schemeClr val="tx1"/>
        </a:solidFill>
        <a:latin typeface="TUOS Stephenson" pitchFamily="1" charset="0"/>
        <a:ea typeface="+mn-ea"/>
        <a:cs typeface="+mn-cs"/>
      </a:defRPr>
    </a:lvl3pPr>
    <a:lvl4pPr marL="6274659" algn="l" rtl="0" eaLnBrk="0" fontAlgn="base" hangingPunct="0">
      <a:spcBef>
        <a:spcPct val="0"/>
      </a:spcBef>
      <a:spcAft>
        <a:spcPct val="0"/>
      </a:spcAft>
      <a:defRPr sz="11000" kern="1200">
        <a:solidFill>
          <a:schemeClr val="tx1"/>
        </a:solidFill>
        <a:latin typeface="TUOS Stephenson" pitchFamily="1" charset="0"/>
        <a:ea typeface="+mn-ea"/>
        <a:cs typeface="+mn-cs"/>
      </a:defRPr>
    </a:lvl4pPr>
    <a:lvl5pPr marL="8366211" algn="l" rtl="0" eaLnBrk="0" fontAlgn="base" hangingPunct="0">
      <a:spcBef>
        <a:spcPct val="0"/>
      </a:spcBef>
      <a:spcAft>
        <a:spcPct val="0"/>
      </a:spcAft>
      <a:defRPr sz="11000" kern="1200">
        <a:solidFill>
          <a:schemeClr val="tx1"/>
        </a:solidFill>
        <a:latin typeface="TUOS Stephenson" pitchFamily="1" charset="0"/>
        <a:ea typeface="+mn-ea"/>
        <a:cs typeface="+mn-cs"/>
      </a:defRPr>
    </a:lvl5pPr>
    <a:lvl6pPr marL="10457764" algn="l" defTabSz="4183106" rtl="0" eaLnBrk="1" latinLnBrk="0" hangingPunct="1">
      <a:defRPr sz="11000" kern="1200">
        <a:solidFill>
          <a:schemeClr val="tx1"/>
        </a:solidFill>
        <a:latin typeface="TUOS Stephenson" pitchFamily="1" charset="0"/>
        <a:ea typeface="+mn-ea"/>
        <a:cs typeface="+mn-cs"/>
      </a:defRPr>
    </a:lvl6pPr>
    <a:lvl7pPr marL="12549317" algn="l" defTabSz="4183106" rtl="0" eaLnBrk="1" latinLnBrk="0" hangingPunct="1">
      <a:defRPr sz="11000" kern="1200">
        <a:solidFill>
          <a:schemeClr val="tx1"/>
        </a:solidFill>
        <a:latin typeface="TUOS Stephenson" pitchFamily="1" charset="0"/>
        <a:ea typeface="+mn-ea"/>
        <a:cs typeface="+mn-cs"/>
      </a:defRPr>
    </a:lvl7pPr>
    <a:lvl8pPr marL="14640870" algn="l" defTabSz="4183106" rtl="0" eaLnBrk="1" latinLnBrk="0" hangingPunct="1">
      <a:defRPr sz="11000" kern="1200">
        <a:solidFill>
          <a:schemeClr val="tx1"/>
        </a:solidFill>
        <a:latin typeface="TUOS Stephenson" pitchFamily="1" charset="0"/>
        <a:ea typeface="+mn-ea"/>
        <a:cs typeface="+mn-cs"/>
      </a:defRPr>
    </a:lvl8pPr>
    <a:lvl9pPr marL="16732423" algn="l" defTabSz="4183106" rtl="0" eaLnBrk="1" latinLnBrk="0" hangingPunct="1">
      <a:defRPr sz="11000" kern="1200">
        <a:solidFill>
          <a:schemeClr val="tx1"/>
        </a:solidFill>
        <a:latin typeface="TUOS Stephenson" pitchFamily="1" charset="0"/>
        <a:ea typeface="+mn-ea"/>
        <a:cs typeface="+mn-cs"/>
      </a:defRPr>
    </a:lvl9pPr>
  </p:defaultTextStyle>
  <p:extLst>
    <p:ext uri="{EFAFB233-063F-42B5-8137-9DF3F51BA10A}">
      <p15:sldGuideLst xmlns:p15="http://schemas.microsoft.com/office/powerpoint/2012/main">
        <p15:guide id="1" orient="horz" pos="13835">
          <p15:clr>
            <a:srgbClr val="A4A3A4"/>
          </p15:clr>
        </p15:guide>
        <p15:guide id="2" pos="10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196F"/>
    <a:srgbClr val="00FFFF"/>
    <a:srgbClr val="0099FF"/>
    <a:srgbClr val="FFFFFF"/>
    <a:srgbClr val="336699"/>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36533" autoAdjust="0"/>
    <p:restoredTop sz="94660"/>
  </p:normalViewPr>
  <p:slideViewPr>
    <p:cSldViewPr snapToGrid="0">
      <p:cViewPr varScale="1">
        <p:scale>
          <a:sx n="18" d="100"/>
          <a:sy n="18" d="100"/>
        </p:scale>
        <p:origin x="3882" y="150"/>
      </p:cViewPr>
      <p:guideLst>
        <p:guide orient="horz" pos="13835"/>
        <p:guide pos="10320"/>
      </p:guideLst>
    </p:cSldViewPr>
  </p:slide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LANGSETT\SCHARR\My%20Data\Jen%20Kruger\Dissertation%208sep\Cost-effectiveness%20model\Adapted%20model%20FINAL\cost-effectiveness%20results%208se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365506683354484"/>
          <c:y val="4.9210738339982525E-2"/>
          <c:w val="0.71609371099995245"/>
          <c:h val="0.77796572645458006"/>
        </c:manualLayout>
      </c:layout>
      <c:scatterChart>
        <c:scatterStyle val="lineMarker"/>
        <c:varyColors val="0"/>
        <c:ser>
          <c:idx val="0"/>
          <c:order val="0"/>
          <c:tx>
            <c:v>Prediction model A</c:v>
          </c:tx>
          <c:spPr>
            <a:ln w="28575">
              <a:noFill/>
            </a:ln>
          </c:spPr>
          <c:marker>
            <c:symbol val="circle"/>
            <c:size val="20"/>
            <c:spPr>
              <a:solidFill>
                <a:schemeClr val="tx1"/>
              </a:solidFill>
              <a:ln>
                <a:solidFill>
                  <a:srgbClr val="2A196F"/>
                </a:solidFill>
              </a:ln>
            </c:spPr>
          </c:marker>
          <c:xVal>
            <c:numRef>
              <c:f>'Prediction model 1'!$E$18</c:f>
              <c:numCache>
                <c:formatCode>0.00</c:formatCode>
                <c:ptCount val="1"/>
                <c:pt idx="0">
                  <c:v>-0.11152305966800052</c:v>
                </c:pt>
              </c:numCache>
            </c:numRef>
          </c:xVal>
          <c:yVal>
            <c:numRef>
              <c:f>'Prediction model 1'!$E$17</c:f>
              <c:numCache>
                <c:formatCode>"£"#,##0</c:formatCode>
                <c:ptCount val="1"/>
                <c:pt idx="0">
                  <c:v>615.66844099999435</c:v>
                </c:pt>
              </c:numCache>
            </c:numRef>
          </c:yVal>
          <c:smooth val="0"/>
          <c:extLst>
            <c:ext xmlns:c16="http://schemas.microsoft.com/office/drawing/2014/chart" uri="{C3380CC4-5D6E-409C-BE32-E72D297353CC}">
              <c16:uniqueId val="{00000000-20AB-4788-921B-94CDE836D005}"/>
            </c:ext>
          </c:extLst>
        </c:ser>
        <c:ser>
          <c:idx val="1"/>
          <c:order val="1"/>
          <c:tx>
            <c:v>Prediction model B</c:v>
          </c:tx>
          <c:spPr>
            <a:ln w="28575">
              <a:noFill/>
            </a:ln>
          </c:spPr>
          <c:marker>
            <c:symbol val="x"/>
            <c:size val="20"/>
            <c:spPr>
              <a:noFill/>
              <a:ln w="25400">
                <a:solidFill>
                  <a:srgbClr val="2A196F"/>
                </a:solidFill>
              </a:ln>
            </c:spPr>
          </c:marker>
          <c:xVal>
            <c:numRef>
              <c:f>'Prediction model 2'!$E$18</c:f>
              <c:numCache>
                <c:formatCode>0.00</c:formatCode>
                <c:ptCount val="1"/>
                <c:pt idx="0">
                  <c:v>-0.2085114914619971</c:v>
                </c:pt>
              </c:numCache>
            </c:numRef>
          </c:xVal>
          <c:yVal>
            <c:numRef>
              <c:f>'Prediction model 2'!$E$17</c:f>
              <c:numCache>
                <c:formatCode>"£"#,##0.00</c:formatCode>
                <c:ptCount val="1"/>
                <c:pt idx="0">
                  <c:v>296.74463500001002</c:v>
                </c:pt>
              </c:numCache>
            </c:numRef>
          </c:yVal>
          <c:smooth val="0"/>
          <c:extLst>
            <c:ext xmlns:c16="http://schemas.microsoft.com/office/drawing/2014/chart" uri="{C3380CC4-5D6E-409C-BE32-E72D297353CC}">
              <c16:uniqueId val="{00000001-20AB-4788-921B-94CDE836D005}"/>
            </c:ext>
          </c:extLst>
        </c:ser>
        <c:ser>
          <c:idx val="2"/>
          <c:order val="2"/>
          <c:tx>
            <c:v>Prediction model C</c:v>
          </c:tx>
          <c:spPr>
            <a:ln w="28575">
              <a:noFill/>
            </a:ln>
          </c:spPr>
          <c:marker>
            <c:symbol val="triangle"/>
            <c:size val="20"/>
            <c:spPr>
              <a:solidFill>
                <a:srgbClr val="2A196F"/>
              </a:solidFill>
              <a:ln>
                <a:solidFill>
                  <a:sysClr val="windowText" lastClr="000000"/>
                </a:solidFill>
              </a:ln>
            </c:spPr>
          </c:marker>
          <c:xVal>
            <c:numRef>
              <c:f>'Prediction model 3'!$E$18</c:f>
              <c:numCache>
                <c:formatCode>0.00</c:formatCode>
                <c:ptCount val="1"/>
                <c:pt idx="0">
                  <c:v>-0.16597704418200074</c:v>
                </c:pt>
              </c:numCache>
            </c:numRef>
          </c:xVal>
          <c:yVal>
            <c:numRef>
              <c:f>'Prediction model 3'!$E$17</c:f>
              <c:numCache>
                <c:formatCode>"£"#,##0.00</c:formatCode>
                <c:ptCount val="1"/>
                <c:pt idx="0">
                  <c:v>303.40073280000064</c:v>
                </c:pt>
              </c:numCache>
            </c:numRef>
          </c:yVal>
          <c:smooth val="0"/>
          <c:extLst>
            <c:ext xmlns:c16="http://schemas.microsoft.com/office/drawing/2014/chart" uri="{C3380CC4-5D6E-409C-BE32-E72D297353CC}">
              <c16:uniqueId val="{00000002-20AB-4788-921B-94CDE836D005}"/>
            </c:ext>
          </c:extLst>
        </c:ser>
        <c:dLbls>
          <c:showLegendKey val="0"/>
          <c:showVal val="0"/>
          <c:showCatName val="0"/>
          <c:showSerName val="0"/>
          <c:showPercent val="0"/>
          <c:showBubbleSize val="0"/>
        </c:dLbls>
        <c:axId val="145904384"/>
        <c:axId val="146983168"/>
      </c:scatterChart>
      <c:valAx>
        <c:axId val="145904384"/>
        <c:scaling>
          <c:orientation val="minMax"/>
          <c:max val="0.30000000000000032"/>
          <c:min val="-0.30000000000000032"/>
        </c:scaling>
        <c:delete val="0"/>
        <c:axPos val="b"/>
        <c:title>
          <c:tx>
            <c:rich>
              <a:bodyPr/>
              <a:lstStyle/>
              <a:p>
                <a:pPr>
                  <a:defRPr sz="2800" baseline="0"/>
                </a:pPr>
                <a:r>
                  <a:rPr lang="en-GB" sz="2800" b="0" baseline="0" dirty="0"/>
                  <a:t>Average incremental discounted QALYs</a:t>
                </a:r>
              </a:p>
            </c:rich>
          </c:tx>
          <c:layout/>
          <c:overlay val="0"/>
        </c:title>
        <c:numFmt formatCode="0.00" sourceLinked="1"/>
        <c:majorTickMark val="out"/>
        <c:minorTickMark val="none"/>
        <c:tickLblPos val="low"/>
        <c:spPr>
          <a:ln>
            <a:solidFill>
              <a:srgbClr val="0099FF"/>
            </a:solidFill>
          </a:ln>
        </c:spPr>
        <c:txPr>
          <a:bodyPr/>
          <a:lstStyle/>
          <a:p>
            <a:pPr>
              <a:defRPr sz="2800" baseline="0"/>
            </a:pPr>
            <a:endParaRPr lang="en-US"/>
          </a:p>
        </c:txPr>
        <c:crossAx val="146983168"/>
        <c:crosses val="autoZero"/>
        <c:crossBetween val="midCat"/>
        <c:majorUnit val="0.1"/>
      </c:valAx>
      <c:valAx>
        <c:axId val="146983168"/>
        <c:scaling>
          <c:orientation val="minMax"/>
          <c:max val="700"/>
          <c:min val="-700"/>
        </c:scaling>
        <c:delete val="0"/>
        <c:axPos val="l"/>
        <c:title>
          <c:tx>
            <c:rich>
              <a:bodyPr rot="-5400000" vert="horz"/>
              <a:lstStyle/>
              <a:p>
                <a:pPr>
                  <a:defRPr sz="2800" b="0" i="0" baseline="0"/>
                </a:pPr>
                <a:r>
                  <a:rPr lang="en-GB" sz="2800" b="0" i="0" baseline="0"/>
                  <a:t>Average incremental discounted costs</a:t>
                </a:r>
              </a:p>
            </c:rich>
          </c:tx>
          <c:layout/>
          <c:overlay val="0"/>
        </c:title>
        <c:numFmt formatCode="&quot;£&quot;#,##0" sourceLinked="1"/>
        <c:majorTickMark val="out"/>
        <c:minorTickMark val="none"/>
        <c:tickLblPos val="low"/>
        <c:spPr>
          <a:ln>
            <a:solidFill>
              <a:srgbClr val="0099FF"/>
            </a:solidFill>
          </a:ln>
        </c:spPr>
        <c:txPr>
          <a:bodyPr/>
          <a:lstStyle/>
          <a:p>
            <a:pPr>
              <a:defRPr sz="2800" baseline="0"/>
            </a:pPr>
            <a:endParaRPr lang="en-US"/>
          </a:p>
        </c:txPr>
        <c:crossAx val="145904384"/>
        <c:crosses val="autoZero"/>
        <c:crossBetween val="midCat"/>
        <c:majorUnit val="100"/>
      </c:valAx>
      <c:spPr>
        <a:solidFill>
          <a:schemeClr val="tx1"/>
        </a:solidFill>
      </c:spPr>
    </c:plotArea>
    <c:legend>
      <c:legendPos val="r"/>
      <c:layout>
        <c:manualLayout>
          <c:xMode val="edge"/>
          <c:yMode val="edge"/>
          <c:x val="0.68122100940328445"/>
          <c:y val="0.63855919837245112"/>
          <c:w val="0.24926001144821977"/>
          <c:h val="0.13738052368949019"/>
        </c:manualLayout>
      </c:layout>
      <c:overlay val="0"/>
      <c:spPr>
        <a:solidFill>
          <a:srgbClr val="00FFFF"/>
        </a:solidFill>
      </c:spPr>
      <c:txPr>
        <a:bodyPr/>
        <a:lstStyle/>
        <a:p>
          <a:pPr>
            <a:defRPr sz="2800" baseline="0">
              <a:solidFill>
                <a:schemeClr val="accent4">
                  <a:lumMod val="10000"/>
                </a:schemeClr>
              </a:solidFill>
            </a:defRPr>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AF0E23D-F925-4D58-85A3-B93CBF274025}" type="slidenum">
              <a:rPr lang="en-GB"/>
              <a:pPr/>
              <a:t>‹#›</a:t>
            </a:fld>
            <a:endParaRPr lang="en-GB"/>
          </a:p>
        </p:txBody>
      </p:sp>
    </p:spTree>
    <p:extLst>
      <p:ext uri="{BB962C8B-B14F-4D97-AF65-F5344CB8AC3E}">
        <p14:creationId xmlns:p14="http://schemas.microsoft.com/office/powerpoint/2010/main" val="434781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6148" name="Rectangle 4"/>
          <p:cNvSpPr>
            <a:spLocks noGrp="1" noRot="1" noChangeAspect="1" noChangeArrowheads="1" noTextEdit="1"/>
          </p:cNvSpPr>
          <p:nvPr>
            <p:ph type="sldImg" idx="2"/>
          </p:nvPr>
        </p:nvSpPr>
        <p:spPr bwMode="auto">
          <a:xfrm>
            <a:off x="2151063" y="685800"/>
            <a:ext cx="2555875"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C47F11E-E2EF-493F-A801-59FA2E1C2627}" type="slidenum">
              <a:rPr lang="en-GB"/>
              <a:pPr/>
              <a:t>‹#›</a:t>
            </a:fld>
            <a:endParaRPr lang="en-GB"/>
          </a:p>
        </p:txBody>
      </p:sp>
    </p:spTree>
    <p:extLst>
      <p:ext uri="{BB962C8B-B14F-4D97-AF65-F5344CB8AC3E}">
        <p14:creationId xmlns:p14="http://schemas.microsoft.com/office/powerpoint/2010/main" val="18627957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5500" kern="1200">
        <a:solidFill>
          <a:schemeClr val="tx1"/>
        </a:solidFill>
        <a:latin typeface="TUOS Stephenson" pitchFamily="1" charset="0"/>
        <a:ea typeface="+mn-ea"/>
        <a:cs typeface="+mn-cs"/>
      </a:defRPr>
    </a:lvl1pPr>
    <a:lvl2pPr marL="2091553" algn="l" rtl="0" fontAlgn="base">
      <a:spcBef>
        <a:spcPct val="30000"/>
      </a:spcBef>
      <a:spcAft>
        <a:spcPct val="0"/>
      </a:spcAft>
      <a:defRPr sz="5500" kern="1200">
        <a:solidFill>
          <a:schemeClr val="tx1"/>
        </a:solidFill>
        <a:latin typeface="TUOS Stephenson" pitchFamily="1" charset="0"/>
        <a:ea typeface="+mn-ea"/>
        <a:cs typeface="+mn-cs"/>
      </a:defRPr>
    </a:lvl2pPr>
    <a:lvl3pPr marL="4183106" algn="l" rtl="0" fontAlgn="base">
      <a:spcBef>
        <a:spcPct val="30000"/>
      </a:spcBef>
      <a:spcAft>
        <a:spcPct val="0"/>
      </a:spcAft>
      <a:defRPr sz="5500" kern="1200">
        <a:solidFill>
          <a:schemeClr val="tx1"/>
        </a:solidFill>
        <a:latin typeface="TUOS Stephenson" pitchFamily="1" charset="0"/>
        <a:ea typeface="+mn-ea"/>
        <a:cs typeface="+mn-cs"/>
      </a:defRPr>
    </a:lvl3pPr>
    <a:lvl4pPr marL="6274659" algn="l" rtl="0" fontAlgn="base">
      <a:spcBef>
        <a:spcPct val="30000"/>
      </a:spcBef>
      <a:spcAft>
        <a:spcPct val="0"/>
      </a:spcAft>
      <a:defRPr sz="5500" kern="1200">
        <a:solidFill>
          <a:schemeClr val="tx1"/>
        </a:solidFill>
        <a:latin typeface="TUOS Stephenson" pitchFamily="1" charset="0"/>
        <a:ea typeface="+mn-ea"/>
        <a:cs typeface="+mn-cs"/>
      </a:defRPr>
    </a:lvl4pPr>
    <a:lvl5pPr marL="8366211" algn="l" rtl="0" fontAlgn="base">
      <a:spcBef>
        <a:spcPct val="30000"/>
      </a:spcBef>
      <a:spcAft>
        <a:spcPct val="0"/>
      </a:spcAft>
      <a:defRPr sz="5500" kern="1200">
        <a:solidFill>
          <a:schemeClr val="tx1"/>
        </a:solidFill>
        <a:latin typeface="TUOS Stephenson" pitchFamily="1" charset="0"/>
        <a:ea typeface="+mn-ea"/>
        <a:cs typeface="+mn-cs"/>
      </a:defRPr>
    </a:lvl5pPr>
    <a:lvl6pPr marL="10457764" algn="l" defTabSz="4183106" rtl="0" eaLnBrk="1" latinLnBrk="0" hangingPunct="1">
      <a:defRPr sz="5500" kern="1200">
        <a:solidFill>
          <a:schemeClr val="tx1"/>
        </a:solidFill>
        <a:latin typeface="+mn-lt"/>
        <a:ea typeface="+mn-ea"/>
        <a:cs typeface="+mn-cs"/>
      </a:defRPr>
    </a:lvl6pPr>
    <a:lvl7pPr marL="12549317" algn="l" defTabSz="4183106" rtl="0" eaLnBrk="1" latinLnBrk="0" hangingPunct="1">
      <a:defRPr sz="5500" kern="1200">
        <a:solidFill>
          <a:schemeClr val="tx1"/>
        </a:solidFill>
        <a:latin typeface="+mn-lt"/>
        <a:ea typeface="+mn-ea"/>
        <a:cs typeface="+mn-cs"/>
      </a:defRPr>
    </a:lvl7pPr>
    <a:lvl8pPr marL="14640870" algn="l" defTabSz="4183106" rtl="0" eaLnBrk="1" latinLnBrk="0" hangingPunct="1">
      <a:defRPr sz="5500" kern="1200">
        <a:solidFill>
          <a:schemeClr val="tx1"/>
        </a:solidFill>
        <a:latin typeface="+mn-lt"/>
        <a:ea typeface="+mn-ea"/>
        <a:cs typeface="+mn-cs"/>
      </a:defRPr>
    </a:lvl8pPr>
    <a:lvl9pPr marL="16732423" algn="l" defTabSz="4183106" rtl="0" eaLnBrk="1" latinLnBrk="0" hangingPunct="1">
      <a:defRPr sz="5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99B29B-864B-488A-B8AD-9D64176D3701}" type="slidenum">
              <a:rPr lang="en-GB"/>
              <a:pPr/>
              <a:t>1</a:t>
            </a:fld>
            <a:endParaRPr lang="en-GB"/>
          </a:p>
        </p:txBody>
      </p:sp>
      <p:sp>
        <p:nvSpPr>
          <p:cNvPr id="69634" name="Rectangle 2"/>
          <p:cNvSpPr>
            <a:spLocks noGrp="1" noRot="1" noChangeAspect="1" noChangeArrowheads="1" noTextEdit="1"/>
          </p:cNvSpPr>
          <p:nvPr>
            <p:ph type="sldImg"/>
          </p:nvPr>
        </p:nvSpPr>
        <p:spPr>
          <a:xfrm>
            <a:off x="2151063" y="685800"/>
            <a:ext cx="2555875" cy="3429000"/>
          </a:xfrm>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bwMode="auto">
          <a:xfrm>
            <a:off x="1456196" y="14156322"/>
            <a:ext cx="29487972" cy="11713633"/>
          </a:xfrm>
          <a:prstGeom prst="rect">
            <a:avLst/>
          </a:prstGeom>
          <a:noFill/>
          <a:ln>
            <a:miter lim="800000"/>
            <a:headEnd/>
            <a:tailEnd/>
          </a:ln>
        </p:spPr>
        <p:txBody>
          <a:bodyPr vert="horz" wrap="square" lIns="418311" tIns="209155" rIns="418311" bIns="209155" numCol="1" anchor="ctr" anchorCtr="0" compatLnSpc="1">
            <a:prstTxWarp prst="textNoShape">
              <a:avLst/>
            </a:prstTxWarp>
          </a:bodyPr>
          <a:lstStyle>
            <a:lvl1pPr>
              <a:defRPr sz="32900"/>
            </a:lvl1pPr>
          </a:lstStyle>
          <a:p>
            <a:r>
              <a:rPr lang="en-US" smtClean="0"/>
              <a:t>Click to edit Master title style</a:t>
            </a:r>
            <a:endParaRPr lang="en-GB"/>
          </a:p>
        </p:txBody>
      </p:sp>
      <p:sp>
        <p:nvSpPr>
          <p:cNvPr id="4099" name="Rectangle 3"/>
          <p:cNvSpPr>
            <a:spLocks noGrp="1" noChangeArrowheads="1"/>
          </p:cNvSpPr>
          <p:nvPr>
            <p:ph type="subTitle" idx="1"/>
          </p:nvPr>
        </p:nvSpPr>
        <p:spPr bwMode="auto">
          <a:xfrm>
            <a:off x="1456196" y="31234011"/>
            <a:ext cx="29487972" cy="6835297"/>
          </a:xfrm>
          <a:prstGeom prst="rect">
            <a:avLst/>
          </a:prstGeom>
          <a:noFill/>
          <a:ln>
            <a:miter lim="800000"/>
            <a:headEnd/>
            <a:tailEnd/>
          </a:ln>
        </p:spPr>
        <p:txBody>
          <a:bodyPr vert="horz" wrap="square" lIns="418311" tIns="209155" rIns="418311" bIns="209155" numCol="1" anchor="t" anchorCtr="0" compatLnSpc="1">
            <a:prstTxWarp prst="textNoShape">
              <a:avLst/>
            </a:prstTxWarp>
          </a:bodyPr>
          <a:lstStyle>
            <a:lvl1pPr marL="0" indent="0">
              <a:spcBef>
                <a:spcPct val="0"/>
              </a:spcBef>
              <a:buFontTx/>
              <a:buNone/>
              <a:defRPr sz="20100"/>
            </a:lvl1pPr>
          </a:lstStyle>
          <a:p>
            <a:r>
              <a:rPr lang="en-US" smtClean="0"/>
              <a:t>Click to edit Master subtitle style</a:t>
            </a:r>
            <a:endParaRPr lang="en-GB"/>
          </a:p>
        </p:txBody>
      </p:sp>
      <p:pic>
        <p:nvPicPr>
          <p:cNvPr id="4123" name="Picture 27"/>
          <p:cNvPicPr>
            <a:picLocks noChangeAspect="1" noChangeArrowheads="1"/>
          </p:cNvPicPr>
          <p:nvPr/>
        </p:nvPicPr>
        <p:blipFill>
          <a:blip r:embed="rId2" cstate="print"/>
          <a:srcRect l="18147"/>
          <a:stretch>
            <a:fillRect/>
          </a:stretch>
        </p:blipFill>
        <p:spPr bwMode="auto">
          <a:xfrm>
            <a:off x="-15166" y="1393812"/>
            <a:ext cx="15707201" cy="5364056"/>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38221" y="1759861"/>
            <a:ext cx="29487972" cy="7321021"/>
          </a:xfrm>
          <a:prstGeom prst="rect">
            <a:avLst/>
          </a:prstGeom>
        </p:spPr>
        <p:txBody>
          <a:bodyPr lIns="418311" tIns="209155" rIns="418311" bIns="209155"/>
          <a:lstStyle/>
          <a:p>
            <a:r>
              <a:rPr lang="en-US" smtClean="0"/>
              <a:t>Click to edit Master title style</a:t>
            </a:r>
            <a:endParaRPr lang="en-GB"/>
          </a:p>
        </p:txBody>
      </p:sp>
      <p:sp>
        <p:nvSpPr>
          <p:cNvPr id="3" name="Vertical Text Placeholder 2"/>
          <p:cNvSpPr>
            <a:spLocks noGrp="1"/>
          </p:cNvSpPr>
          <p:nvPr>
            <p:ph type="body" orient="vert" idx="1"/>
          </p:nvPr>
        </p:nvSpPr>
        <p:spPr>
          <a:xfrm>
            <a:off x="1638221" y="10249431"/>
            <a:ext cx="29487972" cy="28988427"/>
          </a:xfrm>
          <a:prstGeom prst="rect">
            <a:avLst/>
          </a:prstGeom>
        </p:spPr>
        <p:txBody>
          <a:bodyPr vert="eaVert" lIns="418311" tIns="209155" rIns="418311" bIns="20915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754199" y="1759861"/>
            <a:ext cx="7371993" cy="37477995"/>
          </a:xfrm>
          <a:prstGeom prst="rect">
            <a:avLst/>
          </a:prstGeom>
        </p:spPr>
        <p:txBody>
          <a:bodyPr vert="eaVert" lIns="418311" tIns="209155" rIns="418311" bIns="209155"/>
          <a:lstStyle/>
          <a:p>
            <a:r>
              <a:rPr lang="en-US" smtClean="0"/>
              <a:t>Click to edit Master title style</a:t>
            </a:r>
            <a:endParaRPr lang="en-GB"/>
          </a:p>
        </p:txBody>
      </p:sp>
      <p:sp>
        <p:nvSpPr>
          <p:cNvPr id="3" name="Vertical Text Placeholder 2"/>
          <p:cNvSpPr>
            <a:spLocks noGrp="1"/>
          </p:cNvSpPr>
          <p:nvPr>
            <p:ph type="body" orient="vert" idx="1"/>
          </p:nvPr>
        </p:nvSpPr>
        <p:spPr>
          <a:xfrm>
            <a:off x="1638221" y="1759861"/>
            <a:ext cx="21387881" cy="37477995"/>
          </a:xfrm>
          <a:prstGeom prst="rect">
            <a:avLst/>
          </a:prstGeom>
        </p:spPr>
        <p:txBody>
          <a:bodyPr vert="eaVert" lIns="418311" tIns="209155" rIns="418311" bIns="20915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38221" y="1759861"/>
            <a:ext cx="29487972" cy="7321021"/>
          </a:xfrm>
          <a:prstGeom prst="rect">
            <a:avLst/>
          </a:prstGeom>
        </p:spPr>
        <p:txBody>
          <a:bodyPr lIns="418311" tIns="209155" rIns="418311" bIns="209155"/>
          <a:lstStyle/>
          <a:p>
            <a:r>
              <a:rPr lang="en-US" smtClean="0"/>
              <a:t>Click to edit Master title style</a:t>
            </a:r>
            <a:endParaRPr lang="en-GB"/>
          </a:p>
        </p:txBody>
      </p:sp>
      <p:sp>
        <p:nvSpPr>
          <p:cNvPr id="3" name="Content Placeholder 2"/>
          <p:cNvSpPr>
            <a:spLocks noGrp="1"/>
          </p:cNvSpPr>
          <p:nvPr>
            <p:ph idx="1"/>
          </p:nvPr>
        </p:nvSpPr>
        <p:spPr>
          <a:xfrm>
            <a:off x="1638221" y="10249431"/>
            <a:ext cx="29487972" cy="28988427"/>
          </a:xfrm>
          <a:prstGeom prst="rect">
            <a:avLst/>
          </a:prstGeom>
        </p:spPr>
        <p:txBody>
          <a:bodyPr lIns="418311" tIns="209155" rIns="418311" bIns="20915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6267" y="28228169"/>
            <a:ext cx="27849751" cy="8721872"/>
          </a:xfrm>
          <a:prstGeom prst="rect">
            <a:avLst/>
          </a:prstGeom>
        </p:spPr>
        <p:txBody>
          <a:bodyPr lIns="418311" tIns="209155" rIns="418311" bIns="209155" anchor="t"/>
          <a:lstStyle>
            <a:lvl1pPr algn="l">
              <a:defRPr sz="18300" b="1" cap="all"/>
            </a:lvl1pPr>
          </a:lstStyle>
          <a:p>
            <a:r>
              <a:rPr lang="en-US" smtClean="0"/>
              <a:t>Click to edit Master title style</a:t>
            </a:r>
            <a:endParaRPr lang="en-GB"/>
          </a:p>
        </p:txBody>
      </p:sp>
      <p:sp>
        <p:nvSpPr>
          <p:cNvPr id="3" name="Text Placeholder 2"/>
          <p:cNvSpPr>
            <a:spLocks noGrp="1"/>
          </p:cNvSpPr>
          <p:nvPr>
            <p:ph type="body" idx="1"/>
          </p:nvPr>
        </p:nvSpPr>
        <p:spPr>
          <a:xfrm>
            <a:off x="2586267" y="18619331"/>
            <a:ext cx="27849751" cy="9608838"/>
          </a:xfrm>
          <a:prstGeom prst="rect">
            <a:avLst/>
          </a:prstGeom>
        </p:spPr>
        <p:txBody>
          <a:bodyPr lIns="418311" tIns="209155" rIns="418311" bIns="209155" anchor="b"/>
          <a:lstStyle>
            <a:lvl1pPr marL="0" indent="0">
              <a:buNone/>
              <a:defRPr sz="9100"/>
            </a:lvl1pPr>
            <a:lvl2pPr marL="2091553" indent="0">
              <a:buNone/>
              <a:defRPr sz="8200"/>
            </a:lvl2pPr>
            <a:lvl3pPr marL="4183106" indent="0">
              <a:buNone/>
              <a:defRPr sz="7300"/>
            </a:lvl3pPr>
            <a:lvl4pPr marL="6274659" indent="0">
              <a:buNone/>
              <a:defRPr sz="6400"/>
            </a:lvl4pPr>
            <a:lvl5pPr marL="8366211" indent="0">
              <a:buNone/>
              <a:defRPr sz="6400"/>
            </a:lvl5pPr>
            <a:lvl6pPr marL="10457764" indent="0">
              <a:buNone/>
              <a:defRPr sz="6400"/>
            </a:lvl6pPr>
            <a:lvl7pPr marL="12549317" indent="0">
              <a:buNone/>
              <a:defRPr sz="6400"/>
            </a:lvl7pPr>
            <a:lvl8pPr marL="14640870" indent="0">
              <a:buNone/>
              <a:defRPr sz="6400"/>
            </a:lvl8pPr>
            <a:lvl9pPr marL="16732423" indent="0">
              <a:buNone/>
              <a:defRPr sz="6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38221" y="1759861"/>
            <a:ext cx="29487972" cy="7321021"/>
          </a:xfrm>
          <a:prstGeom prst="rect">
            <a:avLst/>
          </a:prstGeom>
        </p:spPr>
        <p:txBody>
          <a:bodyPr lIns="418311" tIns="209155" rIns="418311" bIns="209155"/>
          <a:lstStyle/>
          <a:p>
            <a:r>
              <a:rPr lang="en-US" smtClean="0"/>
              <a:t>Click to edit Master title style</a:t>
            </a:r>
            <a:endParaRPr lang="en-GB"/>
          </a:p>
        </p:txBody>
      </p:sp>
      <p:sp>
        <p:nvSpPr>
          <p:cNvPr id="3" name="Content Placeholder 2"/>
          <p:cNvSpPr>
            <a:spLocks noGrp="1"/>
          </p:cNvSpPr>
          <p:nvPr>
            <p:ph sz="half" idx="1"/>
          </p:nvPr>
        </p:nvSpPr>
        <p:spPr>
          <a:xfrm>
            <a:off x="1638221" y="10249431"/>
            <a:ext cx="14379937" cy="28988427"/>
          </a:xfrm>
          <a:prstGeom prst="rect">
            <a:avLst/>
          </a:prstGeom>
        </p:spPr>
        <p:txBody>
          <a:bodyPr lIns="418311" tIns="209155" rIns="418311" bIns="209155"/>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6746255" y="10249431"/>
            <a:ext cx="14379937" cy="28988427"/>
          </a:xfrm>
          <a:prstGeom prst="rect">
            <a:avLst/>
          </a:prstGeom>
        </p:spPr>
        <p:txBody>
          <a:bodyPr lIns="418311" tIns="209155" rIns="418311" bIns="209155"/>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38221" y="1759861"/>
            <a:ext cx="29487972" cy="7321021"/>
          </a:xfrm>
          <a:prstGeom prst="rect">
            <a:avLst/>
          </a:prstGeom>
        </p:spPr>
        <p:txBody>
          <a:bodyPr lIns="418311" tIns="209155" rIns="418311" bIns="209155"/>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638221" y="9834106"/>
            <a:ext cx="14478536" cy="4096956"/>
          </a:xfrm>
          <a:prstGeom prst="rect">
            <a:avLst/>
          </a:prstGeom>
        </p:spPr>
        <p:txBody>
          <a:bodyPr lIns="418311" tIns="209155" rIns="418311" bIns="209155" anchor="b"/>
          <a:lstStyle>
            <a:lvl1pPr marL="0" indent="0">
              <a:buNone/>
              <a:defRPr sz="11000" b="1"/>
            </a:lvl1pPr>
            <a:lvl2pPr marL="2091553" indent="0">
              <a:buNone/>
              <a:defRPr sz="9100" b="1"/>
            </a:lvl2pPr>
            <a:lvl3pPr marL="4183106" indent="0">
              <a:buNone/>
              <a:defRPr sz="8200" b="1"/>
            </a:lvl3pPr>
            <a:lvl4pPr marL="6274659" indent="0">
              <a:buNone/>
              <a:defRPr sz="7300" b="1"/>
            </a:lvl4pPr>
            <a:lvl5pPr marL="8366211" indent="0">
              <a:buNone/>
              <a:defRPr sz="7300" b="1"/>
            </a:lvl5pPr>
            <a:lvl6pPr marL="10457764" indent="0">
              <a:buNone/>
              <a:defRPr sz="7300" b="1"/>
            </a:lvl6pPr>
            <a:lvl7pPr marL="12549317" indent="0">
              <a:buNone/>
              <a:defRPr sz="7300" b="1"/>
            </a:lvl7pPr>
            <a:lvl8pPr marL="14640870" indent="0">
              <a:buNone/>
              <a:defRPr sz="7300" b="1"/>
            </a:lvl8pPr>
            <a:lvl9pPr marL="16732423"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638221" y="13931060"/>
            <a:ext cx="14478536" cy="25306796"/>
          </a:xfrm>
          <a:prstGeom prst="rect">
            <a:avLst/>
          </a:prstGeom>
        </p:spPr>
        <p:txBody>
          <a:bodyPr lIns="418311" tIns="209155" rIns="418311" bIns="209155"/>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6647664" y="9834106"/>
            <a:ext cx="14478531" cy="4096956"/>
          </a:xfrm>
          <a:prstGeom prst="rect">
            <a:avLst/>
          </a:prstGeom>
        </p:spPr>
        <p:txBody>
          <a:bodyPr lIns="418311" tIns="209155" rIns="418311" bIns="209155" anchor="b"/>
          <a:lstStyle>
            <a:lvl1pPr marL="0" indent="0">
              <a:buNone/>
              <a:defRPr sz="11000" b="1"/>
            </a:lvl1pPr>
            <a:lvl2pPr marL="2091553" indent="0">
              <a:buNone/>
              <a:defRPr sz="9100" b="1"/>
            </a:lvl2pPr>
            <a:lvl3pPr marL="4183106" indent="0">
              <a:buNone/>
              <a:defRPr sz="8200" b="1"/>
            </a:lvl3pPr>
            <a:lvl4pPr marL="6274659" indent="0">
              <a:buNone/>
              <a:defRPr sz="7300" b="1"/>
            </a:lvl4pPr>
            <a:lvl5pPr marL="8366211" indent="0">
              <a:buNone/>
              <a:defRPr sz="7300" b="1"/>
            </a:lvl5pPr>
            <a:lvl6pPr marL="10457764" indent="0">
              <a:buNone/>
              <a:defRPr sz="7300" b="1"/>
            </a:lvl6pPr>
            <a:lvl7pPr marL="12549317" indent="0">
              <a:buNone/>
              <a:defRPr sz="7300" b="1"/>
            </a:lvl7pPr>
            <a:lvl8pPr marL="14640870" indent="0">
              <a:buNone/>
              <a:defRPr sz="7300" b="1"/>
            </a:lvl8pPr>
            <a:lvl9pPr marL="16732423"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6647664" y="13931060"/>
            <a:ext cx="14478531" cy="25306796"/>
          </a:xfrm>
          <a:prstGeom prst="rect">
            <a:avLst/>
          </a:prstGeom>
        </p:spPr>
        <p:txBody>
          <a:bodyPr lIns="418311" tIns="209155" rIns="418311" bIns="209155"/>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38221" y="1759861"/>
            <a:ext cx="29487972" cy="7321021"/>
          </a:xfrm>
          <a:prstGeom prst="rect">
            <a:avLst/>
          </a:prstGeom>
        </p:spPr>
        <p:txBody>
          <a:bodyPr lIns="418311" tIns="209155" rIns="418311" bIns="209155"/>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8220" y="1745784"/>
            <a:ext cx="10777371" cy="7447731"/>
          </a:xfrm>
          <a:prstGeom prst="rect">
            <a:avLst/>
          </a:prstGeom>
        </p:spPr>
        <p:txBody>
          <a:bodyPr lIns="418311" tIns="209155" rIns="418311" bIns="209155" anchor="b"/>
          <a:lstStyle>
            <a:lvl1pPr algn="l">
              <a:defRPr sz="9100" b="1"/>
            </a:lvl1pPr>
          </a:lstStyle>
          <a:p>
            <a:r>
              <a:rPr lang="en-US" smtClean="0"/>
              <a:t>Click to edit Master title style</a:t>
            </a:r>
            <a:endParaRPr lang="en-GB"/>
          </a:p>
        </p:txBody>
      </p:sp>
      <p:sp>
        <p:nvSpPr>
          <p:cNvPr id="3" name="Content Placeholder 2"/>
          <p:cNvSpPr>
            <a:spLocks noGrp="1"/>
          </p:cNvSpPr>
          <p:nvPr>
            <p:ph idx="1"/>
          </p:nvPr>
        </p:nvSpPr>
        <p:spPr>
          <a:xfrm>
            <a:off x="12809978" y="1745784"/>
            <a:ext cx="18316215" cy="37492074"/>
          </a:xfrm>
          <a:prstGeom prst="rect">
            <a:avLst/>
          </a:prstGeom>
        </p:spPr>
        <p:txBody>
          <a:bodyPr lIns="418311" tIns="209155" rIns="418311" bIns="209155"/>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638220" y="9193513"/>
            <a:ext cx="10777371" cy="30044343"/>
          </a:xfrm>
          <a:prstGeom prst="rect">
            <a:avLst/>
          </a:prstGeom>
        </p:spPr>
        <p:txBody>
          <a:bodyPr lIns="418311" tIns="209155" rIns="418311" bIns="209155"/>
          <a:lstStyle>
            <a:lvl1pPr marL="0" indent="0">
              <a:buNone/>
              <a:defRPr sz="6400"/>
            </a:lvl1pPr>
            <a:lvl2pPr marL="2091553" indent="0">
              <a:buNone/>
              <a:defRPr sz="5500"/>
            </a:lvl2pPr>
            <a:lvl3pPr marL="4183106" indent="0">
              <a:buNone/>
              <a:defRPr sz="4600"/>
            </a:lvl3pPr>
            <a:lvl4pPr marL="6274659" indent="0">
              <a:buNone/>
              <a:defRPr sz="4100"/>
            </a:lvl4pPr>
            <a:lvl5pPr marL="8366211" indent="0">
              <a:buNone/>
              <a:defRPr sz="4100"/>
            </a:lvl5pPr>
            <a:lvl6pPr marL="10457764" indent="0">
              <a:buNone/>
              <a:defRPr sz="4100"/>
            </a:lvl6pPr>
            <a:lvl7pPr marL="12549317" indent="0">
              <a:buNone/>
              <a:defRPr sz="4100"/>
            </a:lvl7pPr>
            <a:lvl8pPr marL="14640870" indent="0">
              <a:buNone/>
              <a:defRPr sz="4100"/>
            </a:lvl8pPr>
            <a:lvl9pPr marL="16732423" indent="0">
              <a:buNone/>
              <a:defRPr sz="41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3951" y="30748287"/>
            <a:ext cx="19658648" cy="3632353"/>
          </a:xfrm>
          <a:prstGeom prst="rect">
            <a:avLst/>
          </a:prstGeom>
        </p:spPr>
        <p:txBody>
          <a:bodyPr lIns="418311" tIns="209155" rIns="418311" bIns="209155" anchor="b"/>
          <a:lstStyle>
            <a:lvl1pPr algn="l">
              <a:defRPr sz="9100" b="1"/>
            </a:lvl1pPr>
          </a:lstStyle>
          <a:p>
            <a:r>
              <a:rPr lang="en-US" smtClean="0"/>
              <a:t>Click to edit Master title style</a:t>
            </a:r>
            <a:endParaRPr lang="en-GB"/>
          </a:p>
        </p:txBody>
      </p:sp>
      <p:sp>
        <p:nvSpPr>
          <p:cNvPr id="3" name="Picture Placeholder 2"/>
          <p:cNvSpPr>
            <a:spLocks noGrp="1"/>
          </p:cNvSpPr>
          <p:nvPr>
            <p:ph type="pic" idx="1"/>
          </p:nvPr>
        </p:nvSpPr>
        <p:spPr>
          <a:xfrm>
            <a:off x="6423951" y="3928009"/>
            <a:ext cx="19658648" cy="26355675"/>
          </a:xfrm>
          <a:prstGeom prst="rect">
            <a:avLst/>
          </a:prstGeom>
        </p:spPr>
        <p:txBody>
          <a:bodyPr lIns="418311" tIns="209155" rIns="418311" bIns="209155"/>
          <a:lstStyle>
            <a:lvl1pPr marL="0" indent="0">
              <a:buNone/>
              <a:defRPr sz="14600"/>
            </a:lvl1pPr>
            <a:lvl2pPr marL="2091553" indent="0">
              <a:buNone/>
              <a:defRPr sz="12800"/>
            </a:lvl2pPr>
            <a:lvl3pPr marL="4183106" indent="0">
              <a:buNone/>
              <a:defRPr sz="11000"/>
            </a:lvl3pPr>
            <a:lvl4pPr marL="6274659" indent="0">
              <a:buNone/>
              <a:defRPr sz="9100"/>
            </a:lvl4pPr>
            <a:lvl5pPr marL="8366211" indent="0">
              <a:buNone/>
              <a:defRPr sz="9100"/>
            </a:lvl5pPr>
            <a:lvl6pPr marL="10457764" indent="0">
              <a:buNone/>
              <a:defRPr sz="9100"/>
            </a:lvl6pPr>
            <a:lvl7pPr marL="12549317" indent="0">
              <a:buNone/>
              <a:defRPr sz="9100"/>
            </a:lvl7pPr>
            <a:lvl8pPr marL="14640870" indent="0">
              <a:buNone/>
              <a:defRPr sz="9100"/>
            </a:lvl8pPr>
            <a:lvl9pPr marL="16732423" indent="0">
              <a:buNone/>
              <a:defRPr sz="9100"/>
            </a:lvl9pPr>
          </a:lstStyle>
          <a:p>
            <a:r>
              <a:rPr lang="en-US" smtClean="0"/>
              <a:t>Click icon to add picture</a:t>
            </a:r>
            <a:endParaRPr lang="en-GB"/>
          </a:p>
        </p:txBody>
      </p:sp>
      <p:sp>
        <p:nvSpPr>
          <p:cNvPr id="4" name="Text Placeholder 3"/>
          <p:cNvSpPr>
            <a:spLocks noGrp="1"/>
          </p:cNvSpPr>
          <p:nvPr>
            <p:ph type="body" sz="half" idx="2"/>
          </p:nvPr>
        </p:nvSpPr>
        <p:spPr>
          <a:xfrm>
            <a:off x="6423951" y="34380640"/>
            <a:ext cx="19658648" cy="5152872"/>
          </a:xfrm>
          <a:prstGeom prst="rect">
            <a:avLst/>
          </a:prstGeom>
        </p:spPr>
        <p:txBody>
          <a:bodyPr lIns="418311" tIns="209155" rIns="418311" bIns="209155"/>
          <a:lstStyle>
            <a:lvl1pPr marL="0" indent="0">
              <a:buNone/>
              <a:defRPr sz="6400"/>
            </a:lvl1pPr>
            <a:lvl2pPr marL="2091553" indent="0">
              <a:buNone/>
              <a:defRPr sz="5500"/>
            </a:lvl2pPr>
            <a:lvl3pPr marL="4183106" indent="0">
              <a:buNone/>
              <a:defRPr sz="4600"/>
            </a:lvl3pPr>
            <a:lvl4pPr marL="6274659" indent="0">
              <a:buNone/>
              <a:defRPr sz="4100"/>
            </a:lvl4pPr>
            <a:lvl5pPr marL="8366211" indent="0">
              <a:buNone/>
              <a:defRPr sz="4100"/>
            </a:lvl5pPr>
            <a:lvl6pPr marL="10457764" indent="0">
              <a:buNone/>
              <a:defRPr sz="4100"/>
            </a:lvl6pPr>
            <a:lvl7pPr marL="12549317" indent="0">
              <a:buNone/>
              <a:defRPr sz="4100"/>
            </a:lvl7pPr>
            <a:lvl8pPr marL="14640870" indent="0">
              <a:buNone/>
              <a:defRPr sz="4100"/>
            </a:lvl8pPr>
            <a:lvl9pPr marL="16732423" indent="0">
              <a:buNone/>
              <a:defRPr sz="41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83000"/>
        </a:lnSpc>
        <a:spcBef>
          <a:spcPct val="0"/>
        </a:spcBef>
        <a:spcAft>
          <a:spcPct val="0"/>
        </a:spcAft>
        <a:defRPr sz="20100">
          <a:solidFill>
            <a:schemeClr val="tx1"/>
          </a:solidFill>
          <a:latin typeface="+mj-lt"/>
          <a:ea typeface="+mj-ea"/>
          <a:cs typeface="+mj-cs"/>
        </a:defRPr>
      </a:lvl1pPr>
      <a:lvl2pPr algn="l" rtl="0" eaLnBrk="1" fontAlgn="base" hangingPunct="1">
        <a:lnSpc>
          <a:spcPct val="83000"/>
        </a:lnSpc>
        <a:spcBef>
          <a:spcPct val="0"/>
        </a:spcBef>
        <a:spcAft>
          <a:spcPct val="0"/>
        </a:spcAft>
        <a:defRPr sz="20100">
          <a:solidFill>
            <a:schemeClr val="tx1"/>
          </a:solidFill>
          <a:latin typeface="TUOS Stephenson" pitchFamily="1" charset="0"/>
        </a:defRPr>
      </a:lvl2pPr>
      <a:lvl3pPr algn="l" rtl="0" eaLnBrk="1" fontAlgn="base" hangingPunct="1">
        <a:lnSpc>
          <a:spcPct val="83000"/>
        </a:lnSpc>
        <a:spcBef>
          <a:spcPct val="0"/>
        </a:spcBef>
        <a:spcAft>
          <a:spcPct val="0"/>
        </a:spcAft>
        <a:defRPr sz="20100">
          <a:solidFill>
            <a:schemeClr val="tx1"/>
          </a:solidFill>
          <a:latin typeface="TUOS Stephenson" pitchFamily="1" charset="0"/>
        </a:defRPr>
      </a:lvl3pPr>
      <a:lvl4pPr algn="l" rtl="0" eaLnBrk="1" fontAlgn="base" hangingPunct="1">
        <a:lnSpc>
          <a:spcPct val="83000"/>
        </a:lnSpc>
        <a:spcBef>
          <a:spcPct val="0"/>
        </a:spcBef>
        <a:spcAft>
          <a:spcPct val="0"/>
        </a:spcAft>
        <a:defRPr sz="20100">
          <a:solidFill>
            <a:schemeClr val="tx1"/>
          </a:solidFill>
          <a:latin typeface="TUOS Stephenson" pitchFamily="1" charset="0"/>
        </a:defRPr>
      </a:lvl4pPr>
      <a:lvl5pPr algn="l" rtl="0" eaLnBrk="1" fontAlgn="base" hangingPunct="1">
        <a:lnSpc>
          <a:spcPct val="83000"/>
        </a:lnSpc>
        <a:spcBef>
          <a:spcPct val="0"/>
        </a:spcBef>
        <a:spcAft>
          <a:spcPct val="0"/>
        </a:spcAft>
        <a:defRPr sz="20100">
          <a:solidFill>
            <a:schemeClr val="tx1"/>
          </a:solidFill>
          <a:latin typeface="TUOS Stephenson" pitchFamily="1" charset="0"/>
        </a:defRPr>
      </a:lvl5pPr>
      <a:lvl6pPr marL="2091553" algn="l" rtl="0" eaLnBrk="1" fontAlgn="base" hangingPunct="1">
        <a:lnSpc>
          <a:spcPct val="83000"/>
        </a:lnSpc>
        <a:spcBef>
          <a:spcPct val="0"/>
        </a:spcBef>
        <a:spcAft>
          <a:spcPct val="0"/>
        </a:spcAft>
        <a:defRPr sz="20100">
          <a:solidFill>
            <a:schemeClr val="tx1"/>
          </a:solidFill>
          <a:latin typeface="TUOS Stephenson" pitchFamily="1" charset="0"/>
        </a:defRPr>
      </a:lvl6pPr>
      <a:lvl7pPr marL="4183106" algn="l" rtl="0" eaLnBrk="1" fontAlgn="base" hangingPunct="1">
        <a:lnSpc>
          <a:spcPct val="83000"/>
        </a:lnSpc>
        <a:spcBef>
          <a:spcPct val="0"/>
        </a:spcBef>
        <a:spcAft>
          <a:spcPct val="0"/>
        </a:spcAft>
        <a:defRPr sz="20100">
          <a:solidFill>
            <a:schemeClr val="tx1"/>
          </a:solidFill>
          <a:latin typeface="TUOS Stephenson" pitchFamily="1" charset="0"/>
        </a:defRPr>
      </a:lvl7pPr>
      <a:lvl8pPr marL="6274659" algn="l" rtl="0" eaLnBrk="1" fontAlgn="base" hangingPunct="1">
        <a:lnSpc>
          <a:spcPct val="83000"/>
        </a:lnSpc>
        <a:spcBef>
          <a:spcPct val="0"/>
        </a:spcBef>
        <a:spcAft>
          <a:spcPct val="0"/>
        </a:spcAft>
        <a:defRPr sz="20100">
          <a:solidFill>
            <a:schemeClr val="tx1"/>
          </a:solidFill>
          <a:latin typeface="TUOS Stephenson" pitchFamily="1" charset="0"/>
        </a:defRPr>
      </a:lvl8pPr>
      <a:lvl9pPr marL="8366211" algn="l" rtl="0" eaLnBrk="1" fontAlgn="base" hangingPunct="1">
        <a:lnSpc>
          <a:spcPct val="83000"/>
        </a:lnSpc>
        <a:spcBef>
          <a:spcPct val="0"/>
        </a:spcBef>
        <a:spcAft>
          <a:spcPct val="0"/>
        </a:spcAft>
        <a:defRPr sz="20100">
          <a:solidFill>
            <a:schemeClr val="tx1"/>
          </a:solidFill>
          <a:latin typeface="TUOS Stephenson" pitchFamily="1" charset="0"/>
        </a:defRPr>
      </a:lvl9pPr>
    </p:titleStyle>
    <p:bodyStyle>
      <a:lvl1pPr marL="1568665" indent="-1568665" algn="l" rtl="0" eaLnBrk="1" fontAlgn="base" hangingPunct="1">
        <a:spcBef>
          <a:spcPct val="30000"/>
        </a:spcBef>
        <a:spcAft>
          <a:spcPct val="0"/>
        </a:spcAft>
        <a:buChar char="•"/>
        <a:defRPr sz="14600">
          <a:solidFill>
            <a:schemeClr val="bg2"/>
          </a:solidFill>
          <a:latin typeface="+mn-lt"/>
          <a:ea typeface="+mn-ea"/>
          <a:cs typeface="+mn-cs"/>
        </a:defRPr>
      </a:lvl1pPr>
      <a:lvl2pPr marL="3398773" indent="-1307221" algn="l" rtl="0" eaLnBrk="1" fontAlgn="base" hangingPunct="1">
        <a:spcBef>
          <a:spcPct val="30000"/>
        </a:spcBef>
        <a:spcAft>
          <a:spcPct val="0"/>
        </a:spcAft>
        <a:buFont typeface="TUOS Stephenson" pitchFamily="1" charset="0"/>
        <a:buChar char="•"/>
        <a:defRPr sz="12800">
          <a:solidFill>
            <a:schemeClr val="bg2"/>
          </a:solidFill>
          <a:latin typeface="+mn-lt"/>
        </a:defRPr>
      </a:lvl2pPr>
      <a:lvl3pPr marL="5228882" indent="-1045776" algn="l" rtl="0" eaLnBrk="1" fontAlgn="base" hangingPunct="1">
        <a:spcBef>
          <a:spcPct val="20000"/>
        </a:spcBef>
        <a:spcAft>
          <a:spcPct val="0"/>
        </a:spcAft>
        <a:defRPr sz="11000">
          <a:solidFill>
            <a:schemeClr val="bg2"/>
          </a:solidFill>
          <a:latin typeface="+mn-lt"/>
        </a:defRPr>
      </a:lvl3pPr>
      <a:lvl4pPr marL="7320435" indent="-1045776" algn="l" rtl="0" eaLnBrk="1" fontAlgn="base" hangingPunct="1">
        <a:lnSpc>
          <a:spcPct val="120000"/>
        </a:lnSpc>
        <a:spcBef>
          <a:spcPct val="20000"/>
        </a:spcBef>
        <a:spcAft>
          <a:spcPct val="0"/>
        </a:spcAft>
        <a:buFont typeface="TUOS Stephenson" pitchFamily="1" charset="0"/>
        <a:defRPr sz="6400">
          <a:solidFill>
            <a:schemeClr val="bg2"/>
          </a:solidFill>
          <a:latin typeface="+mn-lt"/>
        </a:defRPr>
      </a:lvl4pPr>
      <a:lvl5pPr marL="9411988" indent="-1045776" algn="l" rtl="0" eaLnBrk="1" fontAlgn="base" hangingPunct="1">
        <a:lnSpc>
          <a:spcPct val="140000"/>
        </a:lnSpc>
        <a:spcBef>
          <a:spcPct val="20000"/>
        </a:spcBef>
        <a:spcAft>
          <a:spcPct val="0"/>
        </a:spcAft>
        <a:buFont typeface="TUOS Stephenson" pitchFamily="1" charset="0"/>
        <a:buChar char="•"/>
        <a:defRPr sz="4100">
          <a:solidFill>
            <a:schemeClr val="bg2"/>
          </a:solidFill>
          <a:latin typeface="+mn-lt"/>
        </a:defRPr>
      </a:lvl5pPr>
      <a:lvl6pPr marL="11503541" indent="-1045776" algn="l" rtl="0" eaLnBrk="1" fontAlgn="base" hangingPunct="1">
        <a:lnSpc>
          <a:spcPct val="140000"/>
        </a:lnSpc>
        <a:spcBef>
          <a:spcPct val="20000"/>
        </a:spcBef>
        <a:spcAft>
          <a:spcPct val="0"/>
        </a:spcAft>
        <a:buFont typeface="TUOS Stephenson" pitchFamily="1" charset="0"/>
        <a:buChar char="•"/>
        <a:defRPr sz="4100">
          <a:solidFill>
            <a:schemeClr val="bg2"/>
          </a:solidFill>
          <a:latin typeface="+mn-lt"/>
        </a:defRPr>
      </a:lvl6pPr>
      <a:lvl7pPr marL="13595093" indent="-1045776" algn="l" rtl="0" eaLnBrk="1" fontAlgn="base" hangingPunct="1">
        <a:lnSpc>
          <a:spcPct val="140000"/>
        </a:lnSpc>
        <a:spcBef>
          <a:spcPct val="20000"/>
        </a:spcBef>
        <a:spcAft>
          <a:spcPct val="0"/>
        </a:spcAft>
        <a:buFont typeface="TUOS Stephenson" pitchFamily="1" charset="0"/>
        <a:buChar char="•"/>
        <a:defRPr sz="4100">
          <a:solidFill>
            <a:schemeClr val="bg2"/>
          </a:solidFill>
          <a:latin typeface="+mn-lt"/>
        </a:defRPr>
      </a:lvl7pPr>
      <a:lvl8pPr marL="15686646" indent="-1045776" algn="l" rtl="0" eaLnBrk="1" fontAlgn="base" hangingPunct="1">
        <a:lnSpc>
          <a:spcPct val="140000"/>
        </a:lnSpc>
        <a:spcBef>
          <a:spcPct val="20000"/>
        </a:spcBef>
        <a:spcAft>
          <a:spcPct val="0"/>
        </a:spcAft>
        <a:buFont typeface="TUOS Stephenson" pitchFamily="1" charset="0"/>
        <a:buChar char="•"/>
        <a:defRPr sz="4100">
          <a:solidFill>
            <a:schemeClr val="bg2"/>
          </a:solidFill>
          <a:latin typeface="+mn-lt"/>
        </a:defRPr>
      </a:lvl8pPr>
      <a:lvl9pPr marL="17778199" indent="-1045776" algn="l" rtl="0" eaLnBrk="1" fontAlgn="base" hangingPunct="1">
        <a:lnSpc>
          <a:spcPct val="140000"/>
        </a:lnSpc>
        <a:spcBef>
          <a:spcPct val="20000"/>
        </a:spcBef>
        <a:spcAft>
          <a:spcPct val="0"/>
        </a:spcAft>
        <a:buFont typeface="TUOS Stephenson" pitchFamily="1" charset="0"/>
        <a:buChar char="•"/>
        <a:defRPr sz="4100">
          <a:solidFill>
            <a:schemeClr val="bg2"/>
          </a:solidFill>
          <a:latin typeface="+mn-lt"/>
        </a:defRPr>
      </a:lvl9pPr>
    </p:bodyStyle>
    <p:otherStyle>
      <a:defPPr>
        <a:defRPr lang="en-US"/>
      </a:defPPr>
      <a:lvl1pPr marL="0" algn="l" defTabSz="4183106" rtl="0" eaLnBrk="1" latinLnBrk="0" hangingPunct="1">
        <a:defRPr sz="8200" kern="1200">
          <a:solidFill>
            <a:schemeClr val="tx1"/>
          </a:solidFill>
          <a:latin typeface="+mn-lt"/>
          <a:ea typeface="+mn-ea"/>
          <a:cs typeface="+mn-cs"/>
        </a:defRPr>
      </a:lvl1pPr>
      <a:lvl2pPr marL="2091553" algn="l" defTabSz="4183106" rtl="0" eaLnBrk="1" latinLnBrk="0" hangingPunct="1">
        <a:defRPr sz="8200" kern="1200">
          <a:solidFill>
            <a:schemeClr val="tx1"/>
          </a:solidFill>
          <a:latin typeface="+mn-lt"/>
          <a:ea typeface="+mn-ea"/>
          <a:cs typeface="+mn-cs"/>
        </a:defRPr>
      </a:lvl2pPr>
      <a:lvl3pPr marL="4183106" algn="l" defTabSz="4183106" rtl="0" eaLnBrk="1" latinLnBrk="0" hangingPunct="1">
        <a:defRPr sz="8200" kern="1200">
          <a:solidFill>
            <a:schemeClr val="tx1"/>
          </a:solidFill>
          <a:latin typeface="+mn-lt"/>
          <a:ea typeface="+mn-ea"/>
          <a:cs typeface="+mn-cs"/>
        </a:defRPr>
      </a:lvl3pPr>
      <a:lvl4pPr marL="6274659" algn="l" defTabSz="4183106" rtl="0" eaLnBrk="1" latinLnBrk="0" hangingPunct="1">
        <a:defRPr sz="8200" kern="1200">
          <a:solidFill>
            <a:schemeClr val="tx1"/>
          </a:solidFill>
          <a:latin typeface="+mn-lt"/>
          <a:ea typeface="+mn-ea"/>
          <a:cs typeface="+mn-cs"/>
        </a:defRPr>
      </a:lvl4pPr>
      <a:lvl5pPr marL="8366211" algn="l" defTabSz="4183106" rtl="0" eaLnBrk="1" latinLnBrk="0" hangingPunct="1">
        <a:defRPr sz="8200" kern="1200">
          <a:solidFill>
            <a:schemeClr val="tx1"/>
          </a:solidFill>
          <a:latin typeface="+mn-lt"/>
          <a:ea typeface="+mn-ea"/>
          <a:cs typeface="+mn-cs"/>
        </a:defRPr>
      </a:lvl5pPr>
      <a:lvl6pPr marL="10457764" algn="l" defTabSz="4183106" rtl="0" eaLnBrk="1" latinLnBrk="0" hangingPunct="1">
        <a:defRPr sz="8200" kern="1200">
          <a:solidFill>
            <a:schemeClr val="tx1"/>
          </a:solidFill>
          <a:latin typeface="+mn-lt"/>
          <a:ea typeface="+mn-ea"/>
          <a:cs typeface="+mn-cs"/>
        </a:defRPr>
      </a:lvl6pPr>
      <a:lvl7pPr marL="12549317" algn="l" defTabSz="4183106" rtl="0" eaLnBrk="1" latinLnBrk="0" hangingPunct="1">
        <a:defRPr sz="8200" kern="1200">
          <a:solidFill>
            <a:schemeClr val="tx1"/>
          </a:solidFill>
          <a:latin typeface="+mn-lt"/>
          <a:ea typeface="+mn-ea"/>
          <a:cs typeface="+mn-cs"/>
        </a:defRPr>
      </a:lvl7pPr>
      <a:lvl8pPr marL="14640870" algn="l" defTabSz="4183106" rtl="0" eaLnBrk="1" latinLnBrk="0" hangingPunct="1">
        <a:defRPr sz="8200" kern="1200">
          <a:solidFill>
            <a:schemeClr val="tx1"/>
          </a:solidFill>
          <a:latin typeface="+mn-lt"/>
          <a:ea typeface="+mn-ea"/>
          <a:cs typeface="+mn-cs"/>
        </a:defRPr>
      </a:lvl8pPr>
      <a:lvl9pPr marL="16732423" algn="l" defTabSz="418310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1456196" y="7375457"/>
            <a:ext cx="29487972" cy="2568643"/>
          </a:xfrm>
        </p:spPr>
        <p:txBody>
          <a:bodyPr/>
          <a:lstStyle/>
          <a:p>
            <a:pPr algn="ctr"/>
            <a:r>
              <a:rPr lang="en-GB" sz="9600" dirty="0"/>
              <a:t>The Cost-Effectiveness of Providing DAFNE to Subgroups of Predicted Responders</a:t>
            </a:r>
          </a:p>
        </p:txBody>
      </p:sp>
      <p:sp>
        <p:nvSpPr>
          <p:cNvPr id="68615" name="Text Box 7"/>
          <p:cNvSpPr txBox="1">
            <a:spLocks noChangeArrowheads="1"/>
          </p:cNvSpPr>
          <p:nvPr/>
        </p:nvSpPr>
        <p:spPr bwMode="auto">
          <a:xfrm>
            <a:off x="16018158" y="1358943"/>
            <a:ext cx="15290059" cy="2084388"/>
          </a:xfrm>
          <a:prstGeom prst="rect">
            <a:avLst/>
          </a:prstGeom>
          <a:noFill/>
          <a:ln w="9525">
            <a:noFill/>
            <a:miter lim="800000"/>
            <a:headEnd/>
            <a:tailEnd/>
          </a:ln>
          <a:effectLst/>
        </p:spPr>
        <p:txBody>
          <a:bodyPr lIns="418311" tIns="209155" rIns="418311" bIns="209155">
            <a:spAutoFit/>
          </a:bodyPr>
          <a:lstStyle/>
          <a:p>
            <a:r>
              <a:rPr lang="sv-SE" sz="5400" b="1" dirty="0">
                <a:latin typeface="+mn-lt"/>
              </a:rPr>
              <a:t>J </a:t>
            </a:r>
            <a:r>
              <a:rPr lang="sv-SE" sz="5400" b="1" dirty="0" smtClean="0">
                <a:latin typeface="+mn-lt"/>
              </a:rPr>
              <a:t>Kruger</a:t>
            </a:r>
            <a:r>
              <a:rPr lang="sv-SE" sz="5400" b="1" baseline="30000" dirty="0" smtClean="0">
                <a:latin typeface="+mn-lt"/>
              </a:rPr>
              <a:t>1</a:t>
            </a:r>
            <a:r>
              <a:rPr lang="sv-SE" sz="5400" b="1" dirty="0" smtClean="0">
                <a:latin typeface="+mn-lt"/>
              </a:rPr>
              <a:t>, </a:t>
            </a:r>
            <a:r>
              <a:rPr lang="sv-SE" sz="5400" b="1" dirty="0">
                <a:latin typeface="+mn-lt"/>
              </a:rPr>
              <a:t>A </a:t>
            </a:r>
            <a:r>
              <a:rPr lang="sv-SE" sz="5400" b="1" dirty="0" smtClean="0">
                <a:latin typeface="+mn-lt"/>
              </a:rPr>
              <a:t>Brennan</a:t>
            </a:r>
            <a:r>
              <a:rPr lang="sv-SE" sz="5400" b="1" baseline="30000" dirty="0"/>
              <a:t>1</a:t>
            </a:r>
            <a:r>
              <a:rPr lang="sv-SE" sz="5400" b="1" dirty="0" smtClean="0">
                <a:latin typeface="+mn-lt"/>
              </a:rPr>
              <a:t>, </a:t>
            </a:r>
            <a:r>
              <a:rPr lang="sv-SE" sz="5400" b="1" dirty="0">
                <a:latin typeface="+mn-lt"/>
              </a:rPr>
              <a:t>P </a:t>
            </a:r>
            <a:r>
              <a:rPr lang="sv-SE" sz="5400" b="1" dirty="0" smtClean="0">
                <a:latin typeface="+mn-lt"/>
              </a:rPr>
              <a:t>Thokala</a:t>
            </a:r>
            <a:r>
              <a:rPr lang="sv-SE" sz="5400" b="1" baseline="30000" dirty="0"/>
              <a:t>1</a:t>
            </a:r>
            <a:r>
              <a:rPr lang="sv-SE" sz="5400" b="1" dirty="0" smtClean="0">
                <a:latin typeface="+mn-lt"/>
              </a:rPr>
              <a:t>, </a:t>
            </a:r>
            <a:r>
              <a:rPr lang="sv-SE" sz="5400" b="1" dirty="0">
                <a:latin typeface="+mn-lt"/>
              </a:rPr>
              <a:t>S </a:t>
            </a:r>
            <a:r>
              <a:rPr lang="sv-SE" sz="5400" b="1" dirty="0" smtClean="0">
                <a:latin typeface="+mn-lt"/>
              </a:rPr>
              <a:t>Heller</a:t>
            </a:r>
            <a:r>
              <a:rPr lang="sv-SE" sz="5400" b="1" baseline="30000" dirty="0"/>
              <a:t>2</a:t>
            </a:r>
            <a:r>
              <a:rPr lang="sv-SE" sz="5400" b="1" dirty="0" smtClean="0">
                <a:latin typeface="+mn-lt"/>
              </a:rPr>
              <a:t> </a:t>
            </a:r>
            <a:r>
              <a:rPr lang="en-US" sz="5400" b="1" dirty="0" smtClean="0">
                <a:latin typeface="+mn-lt"/>
              </a:rPr>
              <a:t>on behalf of the DAFNE Research Group</a:t>
            </a:r>
            <a:endParaRPr lang="en-US" sz="5400" b="1" dirty="0">
              <a:latin typeface="+mn-lt"/>
            </a:endParaRPr>
          </a:p>
        </p:txBody>
      </p:sp>
      <p:sp>
        <p:nvSpPr>
          <p:cNvPr id="5" name="Text Box 7"/>
          <p:cNvSpPr txBox="1">
            <a:spLocks noChangeArrowheads="1"/>
          </p:cNvSpPr>
          <p:nvPr/>
        </p:nvSpPr>
        <p:spPr bwMode="auto">
          <a:xfrm>
            <a:off x="16056258" y="3835443"/>
            <a:ext cx="15290059" cy="3192384"/>
          </a:xfrm>
          <a:prstGeom prst="rect">
            <a:avLst/>
          </a:prstGeom>
          <a:noFill/>
          <a:ln w="9525">
            <a:noFill/>
            <a:miter lim="800000"/>
            <a:headEnd/>
            <a:tailEnd/>
          </a:ln>
          <a:effectLst/>
        </p:spPr>
        <p:txBody>
          <a:bodyPr lIns="418311" tIns="209155" rIns="418311" bIns="209155">
            <a:spAutoFit/>
          </a:bodyPr>
          <a:lstStyle/>
          <a:p>
            <a:r>
              <a:rPr lang="en-US" sz="3600" dirty="0" smtClean="0">
                <a:latin typeface="+mn-lt"/>
              </a:rPr>
              <a:t>1 	School of Health and Related Research (ScHARR), University of 	Sheffield, Sheffield</a:t>
            </a:r>
          </a:p>
          <a:p>
            <a:r>
              <a:rPr lang="en-US" sz="3600" dirty="0" smtClean="0">
                <a:latin typeface="+mn-lt"/>
              </a:rPr>
              <a:t>2 	</a:t>
            </a:r>
            <a:r>
              <a:rPr lang="en-GB" sz="3600" dirty="0" smtClean="0">
                <a:latin typeface="+mn-lt"/>
              </a:rPr>
              <a:t>Academic Unit of Diabetes, Endocrinology and Metabolism, 	School of Medicine and Biomedical Sciences, University of 	Sheffield, Sheffield</a:t>
            </a:r>
            <a:endParaRPr lang="en-US" sz="3600" dirty="0">
              <a:latin typeface="+mn-lt"/>
            </a:endParaRPr>
          </a:p>
        </p:txBody>
      </p:sp>
      <p:sp>
        <p:nvSpPr>
          <p:cNvPr id="7" name="TextBox 6"/>
          <p:cNvSpPr txBox="1"/>
          <p:nvPr/>
        </p:nvSpPr>
        <p:spPr>
          <a:xfrm>
            <a:off x="1257300" y="10229851"/>
            <a:ext cx="30003750" cy="5478423"/>
          </a:xfrm>
          <a:prstGeom prst="rect">
            <a:avLst/>
          </a:prstGeom>
          <a:noFill/>
          <a:ln w="63500">
            <a:solidFill>
              <a:srgbClr val="00FFFF"/>
            </a:solidFill>
          </a:ln>
        </p:spPr>
        <p:txBody>
          <a:bodyPr wrap="square" rtlCol="0">
            <a:spAutoFit/>
          </a:bodyPr>
          <a:lstStyle/>
          <a:p>
            <a:r>
              <a:rPr lang="en-GB" sz="5400" b="1" dirty="0" smtClean="0">
                <a:solidFill>
                  <a:schemeClr val="accent1"/>
                </a:solidFill>
                <a:latin typeface="+mn-lt"/>
              </a:rPr>
              <a:t>Introduction </a:t>
            </a:r>
          </a:p>
          <a:p>
            <a:endParaRPr lang="en-GB" sz="800" b="1" dirty="0">
              <a:latin typeface="+mn-lt"/>
            </a:endParaRPr>
          </a:p>
          <a:p>
            <a:pPr algn="just"/>
            <a:r>
              <a:rPr lang="en-GB" sz="3200" dirty="0" smtClean="0">
                <a:latin typeface="+mn-lt"/>
              </a:rPr>
              <a:t>The Dose Adjustment for Normal Eating (DAFNE) course is a structured education programme for adult patients with Type 1 diabetes.  DAFNE has been found to improve glycosylated haemoglobin (HbA</a:t>
            </a:r>
            <a:r>
              <a:rPr lang="en-GB" sz="3200" baseline="-25000" dirty="0" smtClean="0">
                <a:latin typeface="+mn-lt"/>
              </a:rPr>
              <a:t>1c</a:t>
            </a:r>
            <a:r>
              <a:rPr lang="en-GB" sz="3200" dirty="0" smtClean="0">
                <a:latin typeface="+mn-lt"/>
              </a:rPr>
              <a:t>) levels in UK Type 1 diabetes patients</a:t>
            </a:r>
            <a:r>
              <a:rPr lang="en-GB" sz="3200" baseline="30000" dirty="0" smtClean="0">
                <a:latin typeface="+mn-lt"/>
              </a:rPr>
              <a:t>1</a:t>
            </a:r>
            <a:r>
              <a:rPr lang="en-GB" sz="3200" dirty="0" smtClean="0">
                <a:latin typeface="+mn-lt"/>
              </a:rPr>
              <a:t> and a cost-effectiveness modelling analysis concluded that DAFNE was cost-effective from the NHS perspective</a:t>
            </a:r>
            <a:r>
              <a:rPr lang="en-GB" sz="3200" baseline="30000" dirty="0" smtClean="0">
                <a:latin typeface="+mn-lt"/>
              </a:rPr>
              <a:t>2</a:t>
            </a:r>
            <a:r>
              <a:rPr lang="en-GB" sz="3200" dirty="0" smtClean="0">
                <a:latin typeface="+mn-lt"/>
              </a:rPr>
              <a:t>.  This analysis assumed that HbA</a:t>
            </a:r>
            <a:r>
              <a:rPr lang="en-GB" sz="3200" baseline="-25000" dirty="0" smtClean="0">
                <a:latin typeface="+mn-lt"/>
              </a:rPr>
              <a:t>1c</a:t>
            </a:r>
            <a:r>
              <a:rPr lang="en-GB" sz="3200" dirty="0" smtClean="0">
                <a:latin typeface="+mn-lt"/>
              </a:rPr>
              <a:t> benefit experienced by patients receiving DAFNE was homogeneous, </a:t>
            </a:r>
            <a:r>
              <a:rPr lang="en-GB" sz="3200" dirty="0">
                <a:latin typeface="+mn-lt"/>
              </a:rPr>
              <a:t>however it has been </a:t>
            </a:r>
            <a:r>
              <a:rPr lang="en-GB" sz="3200" dirty="0" smtClean="0">
                <a:latin typeface="+mn-lt"/>
              </a:rPr>
              <a:t>found that </a:t>
            </a:r>
            <a:r>
              <a:rPr lang="en-GB" sz="3200" dirty="0">
                <a:latin typeface="+mn-lt"/>
              </a:rPr>
              <a:t>HbA</a:t>
            </a:r>
            <a:r>
              <a:rPr lang="en-GB" sz="3200" baseline="-25000" dirty="0">
                <a:latin typeface="+mn-lt"/>
              </a:rPr>
              <a:t>1c</a:t>
            </a:r>
            <a:r>
              <a:rPr lang="en-GB" sz="3200" dirty="0">
                <a:latin typeface="+mn-lt"/>
              </a:rPr>
              <a:t> response to DAFNE is </a:t>
            </a:r>
            <a:r>
              <a:rPr lang="en-GB" sz="3200" dirty="0" smtClean="0">
                <a:latin typeface="+mn-lt"/>
              </a:rPr>
              <a:t>highly variable </a:t>
            </a:r>
            <a:r>
              <a:rPr lang="en-GB" sz="3200" dirty="0">
                <a:latin typeface="+mn-lt"/>
              </a:rPr>
              <a:t>between </a:t>
            </a:r>
            <a:r>
              <a:rPr lang="en-GB" sz="3200" dirty="0" smtClean="0">
                <a:latin typeface="+mn-lt"/>
              </a:rPr>
              <a:t>patients</a:t>
            </a:r>
            <a:r>
              <a:rPr lang="en-GB" sz="3200" dirty="0">
                <a:latin typeface="+mn-lt"/>
              </a:rPr>
              <a:t>. </a:t>
            </a:r>
            <a:r>
              <a:rPr lang="en-GB" sz="3200" dirty="0" smtClean="0">
                <a:latin typeface="+mn-lt"/>
              </a:rPr>
              <a:t>Although some patients do experience significant HbA</a:t>
            </a:r>
            <a:r>
              <a:rPr lang="en-GB" sz="3200" baseline="-25000" dirty="0" smtClean="0">
                <a:latin typeface="+mn-lt"/>
              </a:rPr>
              <a:t>1c</a:t>
            </a:r>
            <a:r>
              <a:rPr lang="en-GB" sz="3200" dirty="0" smtClean="0">
                <a:latin typeface="+mn-lt"/>
              </a:rPr>
              <a:t> reductions after DAFNE, other patients </a:t>
            </a:r>
            <a:r>
              <a:rPr lang="en-GB" sz="3200" dirty="0">
                <a:latin typeface="+mn-lt"/>
              </a:rPr>
              <a:t>experience a worsening of </a:t>
            </a:r>
            <a:r>
              <a:rPr lang="en-GB" sz="3200" dirty="0" smtClean="0">
                <a:latin typeface="+mn-lt"/>
              </a:rPr>
              <a:t>HbA</a:t>
            </a:r>
            <a:r>
              <a:rPr lang="en-GB" sz="3200" baseline="-25000" dirty="0" smtClean="0">
                <a:latin typeface="+mn-lt"/>
              </a:rPr>
              <a:t>1c</a:t>
            </a:r>
            <a:r>
              <a:rPr lang="en-GB" sz="3200" baseline="30000" dirty="0" smtClean="0">
                <a:latin typeface="+mn-lt"/>
              </a:rPr>
              <a:t>1,3</a:t>
            </a:r>
            <a:r>
              <a:rPr lang="en-GB" sz="3200" dirty="0" smtClean="0">
                <a:latin typeface="+mn-lt"/>
              </a:rPr>
              <a:t> </a:t>
            </a:r>
            <a:r>
              <a:rPr lang="en-GB" sz="3200" dirty="0">
                <a:latin typeface="+mn-lt"/>
              </a:rPr>
              <a:t>and some </a:t>
            </a:r>
            <a:r>
              <a:rPr lang="en-GB" sz="3200" dirty="0" smtClean="0">
                <a:latin typeface="+mn-lt"/>
              </a:rPr>
              <a:t>find </a:t>
            </a:r>
            <a:r>
              <a:rPr lang="en-GB" sz="3200" dirty="0">
                <a:latin typeface="+mn-lt"/>
              </a:rPr>
              <a:t>it difficult to maintain initial HbA</a:t>
            </a:r>
            <a:r>
              <a:rPr lang="en-GB" sz="3200" baseline="-25000" dirty="0">
                <a:latin typeface="+mn-lt"/>
              </a:rPr>
              <a:t>1c</a:t>
            </a:r>
            <a:r>
              <a:rPr lang="en-GB" sz="3200" dirty="0">
                <a:latin typeface="+mn-lt"/>
              </a:rPr>
              <a:t> </a:t>
            </a:r>
            <a:r>
              <a:rPr lang="en-GB" sz="3200" dirty="0" smtClean="0">
                <a:latin typeface="+mn-lt"/>
              </a:rPr>
              <a:t>improvements</a:t>
            </a:r>
            <a:r>
              <a:rPr lang="en-GB" sz="3200" baseline="30000" dirty="0" smtClean="0">
                <a:latin typeface="+mn-lt"/>
              </a:rPr>
              <a:t>4</a:t>
            </a:r>
            <a:r>
              <a:rPr lang="en-GB" sz="3200" dirty="0" smtClean="0">
                <a:latin typeface="+mn-lt"/>
              </a:rPr>
              <a:t>.  Targeting DAFNE to only those patients that are expected to benefit may improve the cost-effectiveness of the intervention.</a:t>
            </a:r>
          </a:p>
          <a:p>
            <a:pPr algn="just"/>
            <a:endParaRPr lang="en-GB" sz="3200" dirty="0">
              <a:latin typeface="+mn-lt"/>
            </a:endParaRPr>
          </a:p>
          <a:p>
            <a:pPr algn="just"/>
            <a:r>
              <a:rPr lang="en-GB" sz="3200" dirty="0">
                <a:latin typeface="+mn-lt"/>
              </a:rPr>
              <a:t>This study aims to explore statistical modelling methodologies to predict individual clinical responses to DAFNE from psychosocial characteristics and incorporate psychosocial predictors into an economic simulation model to investigate the cost-effectiveness of providing DAFNE to subgroups of predicted </a:t>
            </a:r>
            <a:r>
              <a:rPr lang="en-GB" sz="3200" dirty="0" smtClean="0">
                <a:latin typeface="+mn-lt"/>
              </a:rPr>
              <a:t>responders.</a:t>
            </a:r>
            <a:endParaRPr lang="en-GB" sz="3200" dirty="0">
              <a:latin typeface="+mn-lt"/>
            </a:endParaRPr>
          </a:p>
        </p:txBody>
      </p:sp>
      <p:sp>
        <p:nvSpPr>
          <p:cNvPr id="8" name="TextBox 7"/>
          <p:cNvSpPr txBox="1"/>
          <p:nvPr/>
        </p:nvSpPr>
        <p:spPr>
          <a:xfrm>
            <a:off x="1260526" y="16168242"/>
            <a:ext cx="15196907" cy="15819715"/>
          </a:xfrm>
          <a:prstGeom prst="rect">
            <a:avLst/>
          </a:prstGeom>
          <a:noFill/>
          <a:ln w="63500">
            <a:solidFill>
              <a:srgbClr val="00FFFF"/>
            </a:solidFill>
          </a:ln>
        </p:spPr>
        <p:txBody>
          <a:bodyPr wrap="square" rtlCol="0">
            <a:spAutoFit/>
          </a:bodyPr>
          <a:lstStyle/>
          <a:p>
            <a:r>
              <a:rPr lang="en-GB" sz="5400" b="1" dirty="0" smtClean="0">
                <a:solidFill>
                  <a:schemeClr val="accent1"/>
                </a:solidFill>
                <a:latin typeface="+mn-lt"/>
              </a:rPr>
              <a:t>Methods</a:t>
            </a:r>
          </a:p>
          <a:p>
            <a:endParaRPr lang="en-GB" sz="800" dirty="0">
              <a:latin typeface="+mn-lt"/>
            </a:endParaRPr>
          </a:p>
          <a:p>
            <a:pPr algn="just"/>
            <a:r>
              <a:rPr lang="en-GB" sz="3200" dirty="0" smtClean="0">
                <a:latin typeface="+mn-lt"/>
              </a:rPr>
              <a:t>Data </a:t>
            </a:r>
            <a:r>
              <a:rPr lang="en-GB" sz="3200" dirty="0">
                <a:latin typeface="+mn-lt"/>
              </a:rPr>
              <a:t>from </a:t>
            </a:r>
            <a:r>
              <a:rPr lang="en-GB" sz="3200" dirty="0" smtClean="0">
                <a:latin typeface="+mn-lt"/>
              </a:rPr>
              <a:t>the </a:t>
            </a:r>
            <a:r>
              <a:rPr lang="en-GB" sz="3200" dirty="0">
                <a:latin typeface="+mn-lt"/>
              </a:rPr>
              <a:t>National Institute for Health Research (NIHR) DAFNE Research Programme were used to support all </a:t>
            </a:r>
            <a:r>
              <a:rPr lang="en-GB" sz="3200" dirty="0" smtClean="0">
                <a:latin typeface="+mn-lt"/>
              </a:rPr>
              <a:t>analyses*.  In </a:t>
            </a:r>
            <a:r>
              <a:rPr lang="en-GB" sz="3200" dirty="0">
                <a:latin typeface="+mn-lt"/>
              </a:rPr>
              <a:t>the </a:t>
            </a:r>
            <a:r>
              <a:rPr lang="en-GB" sz="3200" dirty="0" smtClean="0">
                <a:latin typeface="+mn-lt"/>
              </a:rPr>
              <a:t>psychosocial </a:t>
            </a:r>
            <a:r>
              <a:rPr lang="en-GB" sz="3200" dirty="0">
                <a:latin typeface="+mn-lt"/>
              </a:rPr>
              <a:t>sub-study of the NIHR DAFNE Research </a:t>
            </a:r>
            <a:r>
              <a:rPr lang="en-GB" sz="3200" dirty="0" smtClean="0">
                <a:latin typeface="+mn-lt"/>
              </a:rPr>
              <a:t>Programme demographic, psychosocial and clinical data were collected from 262 patients at baseline and 3-, 6-, and 12-months after DAFNE.</a:t>
            </a:r>
          </a:p>
          <a:p>
            <a:endParaRPr lang="en-GB" sz="3200" dirty="0" smtClean="0">
              <a:latin typeface="+mn-lt"/>
            </a:endParaRPr>
          </a:p>
          <a:p>
            <a:r>
              <a:rPr lang="en-GB" sz="3200" dirty="0" smtClean="0">
                <a:latin typeface="+mn-lt"/>
              </a:rPr>
              <a:t>Three regression </a:t>
            </a:r>
            <a:r>
              <a:rPr lang="en-GB" sz="3200" dirty="0">
                <a:latin typeface="+mn-lt"/>
              </a:rPr>
              <a:t>models </a:t>
            </a:r>
            <a:r>
              <a:rPr lang="en-GB" sz="3200" dirty="0" smtClean="0">
                <a:latin typeface="+mn-lt"/>
              </a:rPr>
              <a:t>were </a:t>
            </a:r>
            <a:r>
              <a:rPr lang="en-GB" sz="3200" dirty="0">
                <a:latin typeface="+mn-lt"/>
              </a:rPr>
              <a:t>used to investigate the relationships between patients’ </a:t>
            </a:r>
            <a:r>
              <a:rPr lang="en-GB" sz="3200" dirty="0" smtClean="0">
                <a:latin typeface="+mn-lt"/>
              </a:rPr>
              <a:t>baseline demographic and psychosocial </a:t>
            </a:r>
            <a:r>
              <a:rPr lang="en-GB" sz="3200" dirty="0">
                <a:latin typeface="+mn-lt"/>
              </a:rPr>
              <a:t>characteristics </a:t>
            </a:r>
            <a:r>
              <a:rPr lang="en-GB" sz="3200" dirty="0" smtClean="0">
                <a:latin typeface="+mn-lt"/>
              </a:rPr>
              <a:t>and </a:t>
            </a:r>
            <a:r>
              <a:rPr lang="en-GB" sz="3200" dirty="0">
                <a:latin typeface="+mn-lt"/>
              </a:rPr>
              <a:t>12-month HbA</a:t>
            </a:r>
            <a:r>
              <a:rPr lang="en-GB" sz="3200" baseline="-25000" dirty="0">
                <a:latin typeface="+mn-lt"/>
              </a:rPr>
              <a:t>1c</a:t>
            </a:r>
            <a:r>
              <a:rPr lang="en-GB" sz="3200" dirty="0">
                <a:latin typeface="+mn-lt"/>
              </a:rPr>
              <a:t> response to </a:t>
            </a:r>
            <a:r>
              <a:rPr lang="en-GB" sz="3200" dirty="0" smtClean="0">
                <a:latin typeface="+mn-lt"/>
              </a:rPr>
              <a:t>DAFNE:</a:t>
            </a:r>
          </a:p>
          <a:p>
            <a:endParaRPr lang="en-GB" sz="3200" dirty="0">
              <a:latin typeface="+mn-lt"/>
            </a:endParaRPr>
          </a:p>
          <a:p>
            <a:endParaRPr lang="en-GB" sz="3200" dirty="0" smtClean="0">
              <a:latin typeface="+mn-lt"/>
            </a:endParaRPr>
          </a:p>
          <a:p>
            <a:endParaRPr lang="en-GB" sz="3200" dirty="0" smtClean="0">
              <a:latin typeface="+mn-lt"/>
            </a:endParaRPr>
          </a:p>
          <a:p>
            <a:endParaRPr lang="en-GB" sz="3200" dirty="0" smtClean="0">
              <a:latin typeface="+mn-lt"/>
            </a:endParaRPr>
          </a:p>
          <a:p>
            <a:endParaRPr lang="en-GB" sz="3200" dirty="0">
              <a:latin typeface="+mn-lt"/>
            </a:endParaRPr>
          </a:p>
          <a:p>
            <a:endParaRPr lang="en-GB" sz="3200" dirty="0" smtClean="0">
              <a:latin typeface="+mn-lt"/>
            </a:endParaRPr>
          </a:p>
          <a:p>
            <a:endParaRPr lang="en-GB" sz="3200" dirty="0">
              <a:latin typeface="+mn-lt"/>
            </a:endParaRPr>
          </a:p>
          <a:p>
            <a:endParaRPr lang="en-GB" sz="3200" dirty="0" smtClean="0">
              <a:latin typeface="+mn-lt"/>
            </a:endParaRPr>
          </a:p>
          <a:p>
            <a:endParaRPr lang="en-GB" sz="3200" dirty="0">
              <a:latin typeface="+mn-lt"/>
            </a:endParaRPr>
          </a:p>
          <a:p>
            <a:endParaRPr lang="en-GB" sz="3200" dirty="0" smtClean="0">
              <a:latin typeface="+mn-lt"/>
            </a:endParaRPr>
          </a:p>
          <a:p>
            <a:endParaRPr lang="en-GB" sz="3200" dirty="0" smtClean="0">
              <a:latin typeface="+mn-lt"/>
            </a:endParaRPr>
          </a:p>
          <a:p>
            <a:endParaRPr lang="en-GB" sz="3200" dirty="0" smtClean="0">
              <a:latin typeface="+mn-lt"/>
            </a:endParaRPr>
          </a:p>
          <a:p>
            <a:endParaRPr lang="en-GB" sz="3200" dirty="0">
              <a:latin typeface="+mn-lt"/>
            </a:endParaRPr>
          </a:p>
          <a:p>
            <a:endParaRPr lang="en-GB" sz="3200" dirty="0" smtClean="0">
              <a:latin typeface="+mn-lt"/>
            </a:endParaRPr>
          </a:p>
          <a:p>
            <a:r>
              <a:rPr lang="en-GB" sz="3200" dirty="0" smtClean="0">
                <a:latin typeface="+mn-lt"/>
              </a:rPr>
              <a:t>The regression prediction models </a:t>
            </a:r>
            <a:r>
              <a:rPr lang="en-GB" sz="3200" dirty="0">
                <a:latin typeface="+mn-lt"/>
              </a:rPr>
              <a:t>were integrated with a patient level simulation model of </a:t>
            </a:r>
            <a:r>
              <a:rPr lang="en-GB" sz="3200" dirty="0" smtClean="0">
                <a:latin typeface="+mn-lt"/>
              </a:rPr>
              <a:t>Type 1 diabetes.  The integrated model was used to compare provision of DAFNE only to those patients who were predicted from their baseline characteristics to experience </a:t>
            </a:r>
            <a:r>
              <a:rPr lang="en-GB" sz="3200" dirty="0">
                <a:latin typeface="+mn-lt"/>
              </a:rPr>
              <a:t>a 12-month HbA</a:t>
            </a:r>
            <a:r>
              <a:rPr lang="en-GB" sz="3200" baseline="-25000" dirty="0">
                <a:latin typeface="+mn-lt"/>
              </a:rPr>
              <a:t>1c</a:t>
            </a:r>
            <a:r>
              <a:rPr lang="en-GB" sz="3200" dirty="0">
                <a:latin typeface="+mn-lt"/>
              </a:rPr>
              <a:t> reduction of at least 0.5</a:t>
            </a:r>
            <a:r>
              <a:rPr lang="en-GB" sz="3200" dirty="0" smtClean="0">
                <a:latin typeface="+mn-lt"/>
              </a:rPr>
              <a:t>% with current practice.  The </a:t>
            </a:r>
            <a:r>
              <a:rPr lang="en-GB" sz="3200" dirty="0">
                <a:latin typeface="+mn-lt"/>
              </a:rPr>
              <a:t>model estimated costs and quality-adjusted life-years (QALYs) over a 50-year time horizon from an NHS perspective.  </a:t>
            </a:r>
            <a:r>
              <a:rPr lang="en-GB" sz="3200" dirty="0" smtClean="0">
                <a:latin typeface="+mn-lt"/>
              </a:rPr>
              <a:t>Costs and QALYs were discounted at a rate of 3.5%.</a:t>
            </a:r>
            <a:endParaRPr lang="en-GB" sz="3200" dirty="0">
              <a:latin typeface="+mn-lt"/>
            </a:endParaRPr>
          </a:p>
        </p:txBody>
      </p:sp>
      <p:sp>
        <p:nvSpPr>
          <p:cNvPr id="10" name="TextBox 9"/>
          <p:cNvSpPr txBox="1"/>
          <p:nvPr/>
        </p:nvSpPr>
        <p:spPr>
          <a:xfrm>
            <a:off x="16856547" y="29711867"/>
            <a:ext cx="14404503" cy="4370427"/>
          </a:xfrm>
          <a:prstGeom prst="rect">
            <a:avLst/>
          </a:prstGeom>
          <a:noFill/>
          <a:ln w="63500">
            <a:solidFill>
              <a:srgbClr val="00FFFF"/>
            </a:solidFill>
          </a:ln>
        </p:spPr>
        <p:txBody>
          <a:bodyPr wrap="square" rtlCol="0">
            <a:spAutoFit/>
          </a:bodyPr>
          <a:lstStyle/>
          <a:p>
            <a:r>
              <a:rPr lang="en-GB" sz="5400" b="1" dirty="0" smtClean="0">
                <a:solidFill>
                  <a:srgbClr val="FFFF00"/>
                </a:solidFill>
                <a:latin typeface="+mn-lt"/>
              </a:rPr>
              <a:t>Conclusions</a:t>
            </a:r>
          </a:p>
          <a:p>
            <a:r>
              <a:rPr lang="en-GB" sz="3200" dirty="0" smtClean="0">
                <a:latin typeface="+mn-lt"/>
              </a:rPr>
              <a:t>The results suggest that screening patients prior to offering them DAFNE and providing the intervention only to predicted responders is not cost-effective.  The </a:t>
            </a:r>
            <a:r>
              <a:rPr lang="en-GB" sz="3200" dirty="0">
                <a:latin typeface="+mn-lt"/>
              </a:rPr>
              <a:t>adapted </a:t>
            </a:r>
            <a:r>
              <a:rPr lang="en-GB" sz="3200" dirty="0" smtClean="0">
                <a:latin typeface="+mn-lt"/>
              </a:rPr>
              <a:t>health economic </a:t>
            </a:r>
            <a:r>
              <a:rPr lang="en-GB" sz="3200" dirty="0">
                <a:latin typeface="+mn-lt"/>
              </a:rPr>
              <a:t>model offers the opportunity to investigate research questions about the cost-effectiveness of DAFNE that could not be assessed using previously published cost-effectiveness models of </a:t>
            </a:r>
            <a:r>
              <a:rPr lang="en-GB" sz="3200" dirty="0" smtClean="0">
                <a:latin typeface="+mn-lt"/>
              </a:rPr>
              <a:t>Type 1 diabetes.  </a:t>
            </a:r>
            <a:r>
              <a:rPr lang="en-GB" sz="3200" dirty="0">
                <a:latin typeface="+mn-lt"/>
              </a:rPr>
              <a:t>The model could be used to evaluate and compare future developments of the DAFNE intervention</a:t>
            </a:r>
            <a:r>
              <a:rPr lang="en-GB" sz="3200" dirty="0" smtClean="0">
                <a:latin typeface="+mn-lt"/>
              </a:rPr>
              <a:t>.</a:t>
            </a:r>
          </a:p>
        </p:txBody>
      </p:sp>
      <p:sp>
        <p:nvSpPr>
          <p:cNvPr id="12" name="TextBox 11"/>
          <p:cNvSpPr txBox="1"/>
          <p:nvPr/>
        </p:nvSpPr>
        <p:spPr>
          <a:xfrm>
            <a:off x="1257299" y="32435429"/>
            <a:ext cx="15200133" cy="6463308"/>
          </a:xfrm>
          <a:prstGeom prst="rect">
            <a:avLst/>
          </a:prstGeom>
          <a:noFill/>
          <a:ln w="63500">
            <a:solidFill>
              <a:srgbClr val="00FFFF"/>
            </a:solidFill>
          </a:ln>
        </p:spPr>
        <p:txBody>
          <a:bodyPr wrap="square" rtlCol="0">
            <a:spAutoFit/>
          </a:bodyPr>
          <a:lstStyle/>
          <a:p>
            <a:r>
              <a:rPr lang="en-GB" sz="5400" b="1" dirty="0" smtClean="0">
                <a:solidFill>
                  <a:schemeClr val="accent1"/>
                </a:solidFill>
                <a:latin typeface="+mn-lt"/>
              </a:rPr>
              <a:t>Results</a:t>
            </a:r>
          </a:p>
          <a:p>
            <a:endParaRPr lang="en-GB" sz="800" dirty="0">
              <a:latin typeface="+mn-lt"/>
            </a:endParaRPr>
          </a:p>
          <a:p>
            <a:r>
              <a:rPr lang="en-GB" sz="3200" dirty="0" smtClean="0">
                <a:latin typeface="+mn-lt"/>
              </a:rPr>
              <a:t>Baseline HbA</a:t>
            </a:r>
            <a:r>
              <a:rPr lang="en-GB" sz="3200" baseline="-25000" dirty="0" smtClean="0">
                <a:latin typeface="+mn-lt"/>
              </a:rPr>
              <a:t>1c</a:t>
            </a:r>
            <a:r>
              <a:rPr lang="en-GB" sz="3200" dirty="0" smtClean="0">
                <a:latin typeface="+mn-lt"/>
              </a:rPr>
              <a:t>, baseline fear of hypoglycaemia</a:t>
            </a:r>
            <a:r>
              <a:rPr lang="en-GB" sz="3200" baseline="30000" dirty="0" smtClean="0">
                <a:latin typeface="+mn-lt"/>
              </a:rPr>
              <a:t>5</a:t>
            </a:r>
            <a:r>
              <a:rPr lang="en-GB" sz="3200" dirty="0" smtClean="0">
                <a:latin typeface="+mn-lt"/>
              </a:rPr>
              <a:t>, baseline thoughts about diabetes seriousness</a:t>
            </a:r>
            <a:r>
              <a:rPr lang="en-GB" sz="3200" baseline="30000" dirty="0"/>
              <a:t>6</a:t>
            </a:r>
            <a:r>
              <a:rPr lang="en-GB" sz="3200" dirty="0" smtClean="0">
                <a:latin typeface="+mn-lt"/>
              </a:rPr>
              <a:t>, BMI and gender were found to be significantly predictive (p&lt;0.05) of 12-month HbA</a:t>
            </a:r>
            <a:r>
              <a:rPr lang="en-GB" sz="3200" baseline="-25000" dirty="0" smtClean="0">
                <a:latin typeface="+mn-lt"/>
              </a:rPr>
              <a:t>1c</a:t>
            </a:r>
            <a:r>
              <a:rPr lang="en-GB" sz="3200" dirty="0" smtClean="0">
                <a:latin typeface="+mn-lt"/>
              </a:rPr>
              <a:t> change after DAFNE.  The adjusted R</a:t>
            </a:r>
            <a:r>
              <a:rPr lang="en-GB" sz="3200" baseline="30000" dirty="0" smtClean="0">
                <a:latin typeface="+mn-lt"/>
              </a:rPr>
              <a:t>2</a:t>
            </a:r>
            <a:r>
              <a:rPr lang="en-GB" sz="3200" dirty="0" smtClean="0">
                <a:latin typeface="+mn-lt"/>
              </a:rPr>
              <a:t> of prediction model A was 0.534 and of prediction model B was 0.054.  Prediction model </a:t>
            </a:r>
            <a:r>
              <a:rPr lang="en-GB" sz="3200" dirty="0">
                <a:latin typeface="+mn-lt"/>
              </a:rPr>
              <a:t>C correctly categorised 86.6% of non-responders and 35.2% of </a:t>
            </a:r>
            <a:r>
              <a:rPr lang="en-GB" sz="3200" dirty="0" smtClean="0">
                <a:latin typeface="+mn-lt"/>
              </a:rPr>
              <a:t>responders.</a:t>
            </a:r>
          </a:p>
          <a:p>
            <a:pPr algn="just"/>
            <a:endParaRPr lang="en-GB" sz="3200" dirty="0" smtClean="0">
              <a:latin typeface="+mn-lt"/>
            </a:endParaRPr>
          </a:p>
          <a:p>
            <a:pPr algn="just"/>
            <a:r>
              <a:rPr lang="en-GB" sz="3200" dirty="0">
                <a:latin typeface="+mn-lt"/>
              </a:rPr>
              <a:t>The results suggest that providing DAFNE only to a subgroup of predicted responders generates fewer QALYs for higher costs and is therefore dominated by current </a:t>
            </a:r>
            <a:r>
              <a:rPr lang="en-GB" sz="3200" dirty="0" smtClean="0">
                <a:latin typeface="+mn-lt"/>
              </a:rPr>
              <a:t>practice (see Figure 1).  </a:t>
            </a:r>
            <a:r>
              <a:rPr lang="en-GB" sz="3200" dirty="0">
                <a:latin typeface="+mn-lt"/>
              </a:rPr>
              <a:t>The results were insensitive to the treatment response prediction model used and to alternative model assumptions tested in one-way sensitivity-analysis</a:t>
            </a:r>
            <a:r>
              <a:rPr lang="en-GB" sz="3200" dirty="0" smtClean="0">
                <a:latin typeface="+mn-lt"/>
              </a:rPr>
              <a:t>.</a:t>
            </a:r>
            <a:endParaRPr lang="en-GB" sz="3600" b="1" i="1" dirty="0" smtClean="0">
              <a:solidFill>
                <a:srgbClr val="FFFF00"/>
              </a:solidFill>
              <a:latin typeface="+mn-lt"/>
            </a:endParaRPr>
          </a:p>
        </p:txBody>
      </p:sp>
      <p:sp>
        <p:nvSpPr>
          <p:cNvPr id="135" name="TextBox 134"/>
          <p:cNvSpPr txBox="1"/>
          <p:nvPr/>
        </p:nvSpPr>
        <p:spPr>
          <a:xfrm>
            <a:off x="16856547" y="34474366"/>
            <a:ext cx="14489770" cy="6642823"/>
          </a:xfrm>
          <a:prstGeom prst="rect">
            <a:avLst/>
          </a:prstGeom>
          <a:noFill/>
          <a:ln w="63500">
            <a:solidFill>
              <a:srgbClr val="00FFFF"/>
            </a:solidFill>
          </a:ln>
        </p:spPr>
        <p:txBody>
          <a:bodyPr wrap="square" rtlCol="0">
            <a:noAutofit/>
          </a:bodyPr>
          <a:lstStyle/>
          <a:p>
            <a:r>
              <a:rPr lang="en-GB" sz="5400" b="1" dirty="0" smtClean="0">
                <a:solidFill>
                  <a:schemeClr val="accent1"/>
                </a:solidFill>
                <a:latin typeface="+mn-lt"/>
              </a:rPr>
              <a:t>References</a:t>
            </a:r>
          </a:p>
          <a:p>
            <a:endParaRPr lang="en-GB" sz="800" b="1" dirty="0" smtClean="0">
              <a:latin typeface="+mn-lt"/>
            </a:endParaRPr>
          </a:p>
          <a:p>
            <a:pPr marL="514350" indent="-514350">
              <a:spcBef>
                <a:spcPts val="600"/>
              </a:spcBef>
              <a:spcAft>
                <a:spcPts val="0"/>
              </a:spcAft>
              <a:buAutoNum type="arabicPeriod"/>
            </a:pPr>
            <a:r>
              <a:rPr lang="en-GB" sz="2400" dirty="0" smtClean="0">
                <a:latin typeface="+mn-lt"/>
                <a:ea typeface="Times New Roman"/>
              </a:rPr>
              <a:t>DAFNE Study Group, Training in flexible, intensive insulin management to enable dietary freedom in people with type 1 diabetes: dose adjustment for normal eating (DAFNE) randomised controlled trial. </a:t>
            </a:r>
            <a:r>
              <a:rPr lang="en-GB" sz="2400" i="1" dirty="0" smtClean="0">
                <a:latin typeface="+mn-lt"/>
                <a:ea typeface="Times New Roman"/>
              </a:rPr>
              <a:t>British Medical Journal </a:t>
            </a:r>
            <a:r>
              <a:rPr lang="en-GB" sz="2400" dirty="0" smtClean="0">
                <a:latin typeface="+mn-lt"/>
                <a:ea typeface="Times New Roman"/>
              </a:rPr>
              <a:t>2002;325:746-749.</a:t>
            </a:r>
          </a:p>
          <a:p>
            <a:pPr marL="514350" indent="-514350">
              <a:buFontTx/>
              <a:buAutoNum type="arabicPeriod"/>
            </a:pPr>
            <a:r>
              <a:rPr lang="en-GB" sz="2400" dirty="0" smtClean="0">
                <a:latin typeface="+mn-lt"/>
                <a:ea typeface="Times New Roman"/>
              </a:rPr>
              <a:t>Shearer A., </a:t>
            </a:r>
            <a:r>
              <a:rPr lang="en-GB" sz="2400" dirty="0" err="1" smtClean="0">
                <a:latin typeface="+mn-lt"/>
                <a:ea typeface="Times New Roman"/>
              </a:rPr>
              <a:t>Bagust</a:t>
            </a:r>
            <a:r>
              <a:rPr lang="en-GB" sz="2400" dirty="0" smtClean="0">
                <a:latin typeface="+mn-lt"/>
                <a:ea typeface="Times New Roman"/>
              </a:rPr>
              <a:t> A, Sanderson D, Heller S, Roberts S. Effectiveness of flexible intensive insulin management to enable dietary freedom in people with type1 diabetes in the UK. </a:t>
            </a:r>
            <a:r>
              <a:rPr lang="en-GB" sz="2400" i="1" dirty="0" smtClean="0">
                <a:latin typeface="+mn-lt"/>
                <a:ea typeface="Times New Roman"/>
              </a:rPr>
              <a:t>Diabetic Medicine </a:t>
            </a:r>
            <a:r>
              <a:rPr lang="en-GB" sz="2400" dirty="0" smtClean="0">
                <a:latin typeface="+mn-lt"/>
                <a:ea typeface="Times New Roman"/>
              </a:rPr>
              <a:t>2004;21:460–467.</a:t>
            </a:r>
          </a:p>
          <a:p>
            <a:pPr marL="514350" indent="-514350">
              <a:buFontTx/>
              <a:buAutoNum type="arabicPeriod"/>
            </a:pPr>
            <a:r>
              <a:rPr lang="en-GB" sz="2400" dirty="0">
                <a:latin typeface="+mn-lt"/>
              </a:rPr>
              <a:t>DAFNE NIHR Research Group. Personal communication: Unpublished data. 2006</a:t>
            </a:r>
            <a:r>
              <a:rPr lang="en-GB" sz="2400" dirty="0" smtClean="0">
                <a:latin typeface="+mn-lt"/>
              </a:rPr>
              <a:t>.</a:t>
            </a:r>
          </a:p>
          <a:p>
            <a:pPr marL="514350" indent="-514350">
              <a:buFontTx/>
              <a:buAutoNum type="arabicPeriod"/>
            </a:pPr>
            <a:r>
              <a:rPr lang="en-GB" sz="2400" dirty="0">
                <a:latin typeface="+mn-lt"/>
              </a:rPr>
              <a:t>Speight J, </a:t>
            </a:r>
            <a:r>
              <a:rPr lang="en-GB" sz="2400" dirty="0" err="1">
                <a:latin typeface="+mn-lt"/>
              </a:rPr>
              <a:t>Amiel</a:t>
            </a:r>
            <a:r>
              <a:rPr lang="en-GB" sz="2400" dirty="0">
                <a:latin typeface="+mn-lt"/>
              </a:rPr>
              <a:t> S, Bradley C, Heller S, Oliver L, Roberts S, et al. Long-term biomedical and psychosocial outcomes following DAFNE (Dose Adjustment For Normal Eating) structured education to promote </a:t>
            </a:r>
            <a:r>
              <a:rPr lang="en-GB" sz="2400" dirty="0" smtClean="0">
                <a:latin typeface="+mn-lt"/>
              </a:rPr>
              <a:t>intensive </a:t>
            </a:r>
            <a:r>
              <a:rPr lang="en-GB" sz="2400" dirty="0">
                <a:latin typeface="+mn-lt"/>
              </a:rPr>
              <a:t>insulin therapy in adults with sub-optimally controlled Type 1 diabetes. </a:t>
            </a:r>
            <a:r>
              <a:rPr lang="en-GB" sz="2400" i="1" dirty="0">
                <a:latin typeface="+mn-lt"/>
              </a:rPr>
              <a:t>Diabetes Research and Clinical Practice </a:t>
            </a:r>
            <a:r>
              <a:rPr lang="en-GB" sz="2400" dirty="0" smtClean="0">
                <a:latin typeface="+mn-lt"/>
              </a:rPr>
              <a:t>2010;89:22-9.</a:t>
            </a:r>
          </a:p>
          <a:p>
            <a:pPr marL="514350" indent="-514350">
              <a:buFontTx/>
              <a:buAutoNum type="arabicPeriod"/>
            </a:pPr>
            <a:r>
              <a:rPr lang="en-GB" sz="2400" dirty="0">
                <a:latin typeface="+mn-lt"/>
              </a:rPr>
              <a:t>Cox D, Irvine A, </a:t>
            </a:r>
            <a:r>
              <a:rPr lang="en-GB" sz="2400" dirty="0" err="1">
                <a:latin typeface="+mn-lt"/>
              </a:rPr>
              <a:t>Gonder</a:t>
            </a:r>
            <a:r>
              <a:rPr lang="en-GB" sz="2400" dirty="0">
                <a:latin typeface="+mn-lt"/>
              </a:rPr>
              <a:t>-Frederick L, </a:t>
            </a:r>
            <a:r>
              <a:rPr lang="en-GB" sz="2400" dirty="0" err="1">
                <a:latin typeface="+mn-lt"/>
              </a:rPr>
              <a:t>Nowacek</a:t>
            </a:r>
            <a:r>
              <a:rPr lang="en-GB" sz="2400" dirty="0">
                <a:latin typeface="+mn-lt"/>
              </a:rPr>
              <a:t> G, Butterfield J. Fear of </a:t>
            </a:r>
            <a:r>
              <a:rPr lang="en-GB" sz="2400" dirty="0" err="1">
                <a:latin typeface="+mn-lt"/>
              </a:rPr>
              <a:t>hypoglycemia</a:t>
            </a:r>
            <a:r>
              <a:rPr lang="en-GB" sz="2400" dirty="0">
                <a:latin typeface="+mn-lt"/>
              </a:rPr>
              <a:t>: quantification, validation, and utilization. </a:t>
            </a:r>
            <a:r>
              <a:rPr lang="en-GB" sz="2400" i="1" dirty="0">
                <a:latin typeface="+mn-lt"/>
              </a:rPr>
              <a:t>Diabetes Care </a:t>
            </a:r>
            <a:r>
              <a:rPr lang="en-GB" sz="2400" dirty="0">
                <a:latin typeface="+mn-lt"/>
              </a:rPr>
              <a:t>1987;10(5):617-21</a:t>
            </a:r>
            <a:r>
              <a:rPr lang="en-GB" sz="2400" dirty="0" smtClean="0">
                <a:latin typeface="+mn-lt"/>
              </a:rPr>
              <a:t>.</a:t>
            </a:r>
          </a:p>
          <a:p>
            <a:pPr marL="514350" indent="-514350">
              <a:buFontTx/>
              <a:buAutoNum type="arabicPeriod"/>
            </a:pPr>
            <a:r>
              <a:rPr lang="en-GB" sz="2400" dirty="0" err="1">
                <a:latin typeface="+mn-lt"/>
              </a:rPr>
              <a:t>Hampson</a:t>
            </a:r>
            <a:r>
              <a:rPr lang="en-GB" sz="2400" dirty="0">
                <a:latin typeface="+mn-lt"/>
              </a:rPr>
              <a:t> S, Glasgow R, </a:t>
            </a:r>
            <a:r>
              <a:rPr lang="en-GB" sz="2400" dirty="0" err="1">
                <a:latin typeface="+mn-lt"/>
              </a:rPr>
              <a:t>Toobert</a:t>
            </a:r>
            <a:r>
              <a:rPr lang="en-GB" sz="2400" dirty="0">
                <a:latin typeface="+mn-lt"/>
              </a:rPr>
              <a:t> D. Personal Models of Diabetes and Their Relations to Self-Care Activities. </a:t>
            </a:r>
            <a:r>
              <a:rPr lang="en-GB" sz="2400" i="1" dirty="0">
                <a:latin typeface="+mn-lt"/>
              </a:rPr>
              <a:t>Health Psychology </a:t>
            </a:r>
            <a:r>
              <a:rPr lang="en-GB" sz="2400" dirty="0">
                <a:latin typeface="+mn-lt"/>
              </a:rPr>
              <a:t>1990;9(5):632-46.</a:t>
            </a:r>
            <a:endParaRPr lang="en-GB" sz="2400" dirty="0" smtClean="0">
              <a:latin typeface="+mn-lt"/>
            </a:endParaRPr>
          </a:p>
        </p:txBody>
      </p:sp>
      <p:sp>
        <p:nvSpPr>
          <p:cNvPr id="136" name="TextBox 135"/>
          <p:cNvSpPr txBox="1"/>
          <p:nvPr/>
        </p:nvSpPr>
        <p:spPr>
          <a:xfrm>
            <a:off x="16789413" y="41333772"/>
            <a:ext cx="14518804" cy="1015663"/>
          </a:xfrm>
          <a:prstGeom prst="rect">
            <a:avLst/>
          </a:prstGeom>
          <a:noFill/>
          <a:ln w="63500">
            <a:solidFill>
              <a:srgbClr val="00FFFF"/>
            </a:solidFill>
          </a:ln>
        </p:spPr>
        <p:txBody>
          <a:bodyPr wrap="square" rtlCol="0">
            <a:spAutoFit/>
          </a:bodyPr>
          <a:lstStyle/>
          <a:p>
            <a:r>
              <a:rPr lang="en-GB" sz="2000" dirty="0" smtClean="0">
                <a:latin typeface="+mn-lt"/>
              </a:rPr>
              <a:t>* This study was funded by the NIHR.  This poster presents </a:t>
            </a:r>
            <a:r>
              <a:rPr lang="en-GB" sz="2000" dirty="0">
                <a:latin typeface="+mn-lt"/>
              </a:rPr>
              <a:t>independent research commissioned by the </a:t>
            </a:r>
            <a:r>
              <a:rPr lang="en-GB" sz="2000" dirty="0" smtClean="0">
                <a:latin typeface="+mn-lt"/>
              </a:rPr>
              <a:t>NIHR </a:t>
            </a:r>
            <a:r>
              <a:rPr lang="en-GB" sz="2000" dirty="0">
                <a:latin typeface="+mn-lt"/>
              </a:rPr>
              <a:t>under Improving management of Type 1 diabetes in the UK: the DAFNE programme as a research test-bed. The views expressed in this </a:t>
            </a:r>
            <a:r>
              <a:rPr lang="en-GB" sz="2000" dirty="0" smtClean="0">
                <a:latin typeface="+mn-lt"/>
              </a:rPr>
              <a:t>poster are </a:t>
            </a:r>
            <a:r>
              <a:rPr lang="en-GB" sz="2000" dirty="0">
                <a:latin typeface="+mn-lt"/>
              </a:rPr>
              <a:t>those of the </a:t>
            </a:r>
            <a:r>
              <a:rPr lang="en-GB" sz="2000" dirty="0" smtClean="0">
                <a:latin typeface="+mn-lt"/>
              </a:rPr>
              <a:t>authors </a:t>
            </a:r>
            <a:r>
              <a:rPr lang="en-GB" sz="2000" dirty="0">
                <a:latin typeface="+mn-lt"/>
              </a:rPr>
              <a:t>and not necessarily those of the NHS, the NIHR or the Department of Health</a:t>
            </a:r>
            <a:r>
              <a:rPr lang="en-GB" sz="2000" dirty="0" smtClean="0">
                <a:latin typeface="+mn-lt"/>
              </a:rPr>
              <a:t>.</a:t>
            </a:r>
            <a:endParaRPr lang="en-GB" sz="2000" dirty="0">
              <a:latin typeface="+mn-lt"/>
            </a:endParaRPr>
          </a:p>
        </p:txBody>
      </p:sp>
      <p:graphicFrame>
        <p:nvGraphicFramePr>
          <p:cNvPr id="104" name="Chart 103"/>
          <p:cNvGraphicFramePr>
            <a:graphicFrameLocks/>
          </p:cNvGraphicFramePr>
          <p:nvPr>
            <p:extLst>
              <p:ext uri="{D42A27DB-BD31-4B8C-83A1-F6EECF244321}">
                <p14:modId xmlns:p14="http://schemas.microsoft.com/office/powerpoint/2010/main" val="358752192"/>
              </p:ext>
            </p:extLst>
          </p:nvPr>
        </p:nvGraphicFramePr>
        <p:xfrm>
          <a:off x="16018158" y="16554451"/>
          <a:ext cx="17459325" cy="14199512"/>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17857434" y="16015842"/>
            <a:ext cx="13403616" cy="1077218"/>
          </a:xfrm>
          <a:prstGeom prst="rect">
            <a:avLst/>
          </a:prstGeom>
          <a:noFill/>
        </p:spPr>
        <p:txBody>
          <a:bodyPr wrap="square" rtlCol="0">
            <a:spAutoFit/>
          </a:bodyPr>
          <a:lstStyle/>
          <a:p>
            <a:r>
              <a:rPr lang="en-GB" sz="3200" b="1" dirty="0" smtClean="0"/>
              <a:t>Figure 1</a:t>
            </a:r>
            <a:r>
              <a:rPr lang="en-GB" sz="3200" b="1" dirty="0"/>
              <a:t>: The cost-effectiveness of providing DAFNE only to </a:t>
            </a:r>
            <a:r>
              <a:rPr lang="en-GB" sz="3200" b="1" dirty="0" smtClean="0"/>
              <a:t>				predicted </a:t>
            </a:r>
            <a:r>
              <a:rPr lang="en-GB" sz="3200" b="1" dirty="0"/>
              <a:t>responders </a:t>
            </a:r>
            <a:r>
              <a:rPr lang="en-GB" sz="3200" b="1" dirty="0" smtClean="0"/>
              <a:t>vs. current practice</a:t>
            </a:r>
            <a:endParaRPr lang="en-GB" sz="3200" b="1" dirty="0"/>
          </a:p>
        </p:txBody>
      </p:sp>
      <p:sp>
        <p:nvSpPr>
          <p:cNvPr id="17" name="TextBox 16"/>
          <p:cNvSpPr txBox="1"/>
          <p:nvPr/>
        </p:nvSpPr>
        <p:spPr>
          <a:xfrm>
            <a:off x="1257299" y="39333225"/>
            <a:ext cx="15196907" cy="3016210"/>
          </a:xfrm>
          <a:prstGeom prst="rect">
            <a:avLst/>
          </a:prstGeom>
          <a:noFill/>
          <a:ln w="63500">
            <a:solidFill>
              <a:srgbClr val="00FFFF"/>
            </a:solidFill>
          </a:ln>
        </p:spPr>
        <p:txBody>
          <a:bodyPr wrap="square" rtlCol="0">
            <a:spAutoFit/>
          </a:bodyPr>
          <a:lstStyle/>
          <a:p>
            <a:r>
              <a:rPr lang="en-GB" sz="5400" b="1" dirty="0" smtClean="0">
                <a:solidFill>
                  <a:srgbClr val="FFFF00"/>
                </a:solidFill>
                <a:latin typeface="+mn-lt"/>
              </a:rPr>
              <a:t>Acknowledgements</a:t>
            </a:r>
          </a:p>
          <a:p>
            <a:endParaRPr lang="en-GB" sz="800" dirty="0" smtClean="0">
              <a:solidFill>
                <a:srgbClr val="FFFFFF"/>
              </a:solidFill>
              <a:latin typeface="+mn-lt"/>
            </a:endParaRPr>
          </a:p>
          <a:p>
            <a:pPr algn="just"/>
            <a:r>
              <a:rPr lang="en-GB" sz="3200" dirty="0" smtClean="0">
                <a:latin typeface="+mn-lt"/>
              </a:rPr>
              <a:t>We would like to thank our collaborators Dr Debbie Cooke and Dr Marie Clark at University College London and Dr Rod Bond at University of Sussex for sharing data and preliminary research findings from the psychosocial sub-study of the NIHR DAFNE Research Programme.</a:t>
            </a:r>
          </a:p>
        </p:txBody>
      </p:sp>
      <p:graphicFrame>
        <p:nvGraphicFramePr>
          <p:cNvPr id="2" name="Table 1"/>
          <p:cNvGraphicFramePr>
            <a:graphicFrameLocks noGrp="1"/>
          </p:cNvGraphicFramePr>
          <p:nvPr>
            <p:extLst>
              <p:ext uri="{D42A27DB-BD31-4B8C-83A1-F6EECF244321}">
                <p14:modId xmlns:p14="http://schemas.microsoft.com/office/powerpoint/2010/main" val="3196008681"/>
              </p:ext>
            </p:extLst>
          </p:nvPr>
        </p:nvGraphicFramePr>
        <p:xfrm>
          <a:off x="3059709" y="21272698"/>
          <a:ext cx="11598540" cy="6389664"/>
        </p:xfrm>
        <a:graphic>
          <a:graphicData uri="http://schemas.openxmlformats.org/drawingml/2006/table">
            <a:tbl>
              <a:tblPr firstRow="1" bandRow="1">
                <a:tableStyleId>{46F890A9-2807-4EBB-B81D-B2AA78EC7F39}</a:tableStyleId>
              </a:tblPr>
              <a:tblGrid>
                <a:gridCol w="2260638">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gridCol w="4080102">
                  <a:extLst>
                    <a:ext uri="{9D8B030D-6E8A-4147-A177-3AD203B41FA5}">
                      <a16:colId xmlns:a16="http://schemas.microsoft.com/office/drawing/2014/main" val="20002"/>
                    </a:ext>
                  </a:extLst>
                </a:gridCol>
              </a:tblGrid>
              <a:tr h="1328463">
                <a:tc>
                  <a:txBody>
                    <a:bodyPr/>
                    <a:lstStyle/>
                    <a:p>
                      <a:r>
                        <a:rPr lang="en-GB" sz="3200" dirty="0" smtClean="0"/>
                        <a:t>Prediction model</a:t>
                      </a:r>
                      <a:endParaRPr lang="en-GB" sz="3200" dirty="0"/>
                    </a:p>
                  </a:txBody>
                  <a:tcPr/>
                </a:tc>
                <a:tc>
                  <a:txBody>
                    <a:bodyPr/>
                    <a:lstStyle/>
                    <a:p>
                      <a:r>
                        <a:rPr lang="en-GB" sz="3200" dirty="0" smtClean="0"/>
                        <a:t>Definition</a:t>
                      </a:r>
                      <a:r>
                        <a:rPr lang="en-GB" sz="3200" baseline="0" dirty="0" smtClean="0"/>
                        <a:t> of treatment response</a:t>
                      </a:r>
                      <a:endParaRPr lang="en-GB" sz="3200" dirty="0"/>
                    </a:p>
                  </a:txBody>
                  <a:tcPr/>
                </a:tc>
                <a:tc>
                  <a:txBody>
                    <a:bodyPr/>
                    <a:lstStyle/>
                    <a:p>
                      <a:r>
                        <a:rPr lang="en-GB" sz="3200" dirty="0" smtClean="0"/>
                        <a:t>Statistical analysis method</a:t>
                      </a:r>
                      <a:endParaRPr lang="en-GB" sz="3200" dirty="0"/>
                    </a:p>
                  </a:txBody>
                  <a:tcPr/>
                </a:tc>
                <a:extLst>
                  <a:ext uri="{0D108BD9-81ED-4DB2-BD59-A6C34878D82A}">
                    <a16:rowId xmlns:a16="http://schemas.microsoft.com/office/drawing/2014/main" val="10000"/>
                  </a:ext>
                </a:extLst>
              </a:tr>
              <a:tr h="1687067">
                <a:tc>
                  <a:txBody>
                    <a:bodyPr/>
                    <a:lstStyle/>
                    <a:p>
                      <a:r>
                        <a:rPr lang="en-GB" sz="3200" dirty="0" smtClean="0">
                          <a:solidFill>
                            <a:srgbClr val="2A196F"/>
                          </a:solidFill>
                        </a:rPr>
                        <a:t>A</a:t>
                      </a:r>
                      <a:endParaRPr lang="en-GB" sz="3200" dirty="0">
                        <a:solidFill>
                          <a:srgbClr val="2A196F"/>
                        </a:solidFill>
                      </a:endParaRPr>
                    </a:p>
                  </a:txBody>
                  <a:tcPr/>
                </a:tc>
                <a:tc>
                  <a:txBody>
                    <a:bodyPr/>
                    <a:lstStyle/>
                    <a:p>
                      <a:r>
                        <a:rPr lang="en-GB" sz="3200" dirty="0" smtClean="0">
                          <a:solidFill>
                            <a:srgbClr val="2A196F"/>
                          </a:solidFill>
                          <a:latin typeface="+mn-lt"/>
                        </a:rPr>
                        <a:t>12-month HbA</a:t>
                      </a:r>
                      <a:r>
                        <a:rPr lang="en-GB" sz="3200" baseline="-25000" dirty="0" smtClean="0">
                          <a:solidFill>
                            <a:srgbClr val="2A196F"/>
                          </a:solidFill>
                          <a:latin typeface="+mn-lt"/>
                        </a:rPr>
                        <a:t>1c</a:t>
                      </a:r>
                      <a:r>
                        <a:rPr lang="en-GB" sz="3200" dirty="0" smtClean="0">
                          <a:solidFill>
                            <a:srgbClr val="2A196F"/>
                          </a:solidFill>
                          <a:latin typeface="+mn-lt"/>
                        </a:rPr>
                        <a:t> value</a:t>
                      </a:r>
                      <a:endParaRPr lang="en-GB" sz="3200" dirty="0">
                        <a:solidFill>
                          <a:srgbClr val="2A196F"/>
                        </a:solidFill>
                      </a:endParaRPr>
                    </a:p>
                  </a:txBody>
                  <a:tcPr/>
                </a:tc>
                <a:tc>
                  <a:txBody>
                    <a:bodyPr/>
                    <a:lstStyle/>
                    <a:p>
                      <a:pPr marL="0" marR="0" indent="0" algn="l" defTabSz="4183106" rtl="0" eaLnBrk="1" fontAlgn="auto" latinLnBrk="0" hangingPunct="1">
                        <a:lnSpc>
                          <a:spcPct val="100000"/>
                        </a:lnSpc>
                        <a:spcBef>
                          <a:spcPts val="0"/>
                        </a:spcBef>
                        <a:spcAft>
                          <a:spcPts val="0"/>
                        </a:spcAft>
                        <a:buClrTx/>
                        <a:buSzTx/>
                        <a:buFontTx/>
                        <a:buNone/>
                        <a:tabLst/>
                        <a:defRPr/>
                      </a:pPr>
                      <a:r>
                        <a:rPr lang="en-GB" sz="3200" dirty="0" smtClean="0">
                          <a:solidFill>
                            <a:srgbClr val="2A196F"/>
                          </a:solidFill>
                        </a:rPr>
                        <a:t>Multiple</a:t>
                      </a:r>
                      <a:r>
                        <a:rPr lang="en-GB" sz="3200" baseline="0" dirty="0" smtClean="0">
                          <a:solidFill>
                            <a:srgbClr val="2A196F"/>
                          </a:solidFill>
                        </a:rPr>
                        <a:t> linear regression</a:t>
                      </a:r>
                      <a:endParaRPr lang="en-GB" sz="3200" dirty="0" smtClean="0">
                        <a:solidFill>
                          <a:srgbClr val="2A196F"/>
                        </a:solidFill>
                      </a:endParaRPr>
                    </a:p>
                  </a:txBody>
                  <a:tcPr/>
                </a:tc>
                <a:extLst>
                  <a:ext uri="{0D108BD9-81ED-4DB2-BD59-A6C34878D82A}">
                    <a16:rowId xmlns:a16="http://schemas.microsoft.com/office/drawing/2014/main" val="10001"/>
                  </a:ext>
                </a:extLst>
              </a:tr>
              <a:tr h="1687067">
                <a:tc>
                  <a:txBody>
                    <a:bodyPr/>
                    <a:lstStyle/>
                    <a:p>
                      <a:r>
                        <a:rPr lang="en-GB" sz="3200" dirty="0" smtClean="0">
                          <a:solidFill>
                            <a:srgbClr val="2A196F"/>
                          </a:solidFill>
                        </a:rPr>
                        <a:t>B</a:t>
                      </a:r>
                      <a:endParaRPr lang="en-GB" sz="3200" dirty="0">
                        <a:solidFill>
                          <a:srgbClr val="2A196F"/>
                        </a:solidFill>
                      </a:endParaRPr>
                    </a:p>
                  </a:txBody>
                  <a:tcPr/>
                </a:tc>
                <a:tc>
                  <a:txBody>
                    <a:bodyPr/>
                    <a:lstStyle/>
                    <a:p>
                      <a:r>
                        <a:rPr lang="en-GB" sz="3200" dirty="0" smtClean="0">
                          <a:solidFill>
                            <a:srgbClr val="2A196F"/>
                          </a:solidFill>
                          <a:latin typeface="+mn-lt"/>
                        </a:rPr>
                        <a:t>Change in HbA</a:t>
                      </a:r>
                      <a:r>
                        <a:rPr lang="en-GB" sz="3200" baseline="-25000" dirty="0" smtClean="0">
                          <a:solidFill>
                            <a:srgbClr val="2A196F"/>
                          </a:solidFill>
                          <a:latin typeface="+mn-lt"/>
                        </a:rPr>
                        <a:t>1c</a:t>
                      </a:r>
                      <a:r>
                        <a:rPr lang="en-GB" sz="3200" dirty="0" smtClean="0">
                          <a:solidFill>
                            <a:srgbClr val="2A196F"/>
                          </a:solidFill>
                          <a:latin typeface="+mn-lt"/>
                        </a:rPr>
                        <a:t> from baseline to 12-months </a:t>
                      </a:r>
                      <a:endParaRPr lang="en-GB" sz="3200" dirty="0">
                        <a:solidFill>
                          <a:srgbClr val="2A196F"/>
                        </a:solidFill>
                      </a:endParaRPr>
                    </a:p>
                  </a:txBody>
                  <a:tcPr/>
                </a:tc>
                <a:tc>
                  <a:txBody>
                    <a:bodyPr/>
                    <a:lstStyle/>
                    <a:p>
                      <a:r>
                        <a:rPr lang="en-GB" sz="3200" dirty="0" smtClean="0">
                          <a:solidFill>
                            <a:srgbClr val="2A196F"/>
                          </a:solidFill>
                        </a:rPr>
                        <a:t>Multiple</a:t>
                      </a:r>
                      <a:r>
                        <a:rPr lang="en-GB" sz="3200" baseline="0" dirty="0" smtClean="0">
                          <a:solidFill>
                            <a:srgbClr val="2A196F"/>
                          </a:solidFill>
                        </a:rPr>
                        <a:t> linear regression</a:t>
                      </a:r>
                      <a:endParaRPr lang="en-GB" sz="3200" dirty="0">
                        <a:solidFill>
                          <a:srgbClr val="2A196F"/>
                        </a:solidFill>
                      </a:endParaRPr>
                    </a:p>
                  </a:txBody>
                  <a:tcPr/>
                </a:tc>
                <a:extLst>
                  <a:ext uri="{0D108BD9-81ED-4DB2-BD59-A6C34878D82A}">
                    <a16:rowId xmlns:a16="http://schemas.microsoft.com/office/drawing/2014/main" val="10002"/>
                  </a:ext>
                </a:extLst>
              </a:tr>
              <a:tr h="1687067">
                <a:tc>
                  <a:txBody>
                    <a:bodyPr/>
                    <a:lstStyle/>
                    <a:p>
                      <a:r>
                        <a:rPr lang="en-GB" sz="3200" dirty="0" smtClean="0">
                          <a:solidFill>
                            <a:srgbClr val="2A196F"/>
                          </a:solidFill>
                        </a:rPr>
                        <a:t>C</a:t>
                      </a:r>
                      <a:endParaRPr lang="en-GB" sz="3200" dirty="0">
                        <a:solidFill>
                          <a:srgbClr val="2A196F"/>
                        </a:solidFill>
                      </a:endParaRPr>
                    </a:p>
                  </a:txBody>
                  <a:tcPr/>
                </a:tc>
                <a:tc>
                  <a:txBody>
                    <a:bodyPr/>
                    <a:lstStyle/>
                    <a:p>
                      <a:r>
                        <a:rPr lang="en-GB" sz="3200" dirty="0" smtClean="0">
                          <a:solidFill>
                            <a:srgbClr val="2A196F"/>
                          </a:solidFill>
                          <a:latin typeface="+mn-lt"/>
                        </a:rPr>
                        <a:t>Probability of responding to DAFNE (reduction of at least 0.5% by 12 months)</a:t>
                      </a:r>
                      <a:endParaRPr lang="en-GB" sz="3200" dirty="0">
                        <a:solidFill>
                          <a:srgbClr val="2A196F"/>
                        </a:solidFill>
                      </a:endParaRPr>
                    </a:p>
                  </a:txBody>
                  <a:tcPr/>
                </a:tc>
                <a:tc>
                  <a:txBody>
                    <a:bodyPr/>
                    <a:lstStyle/>
                    <a:p>
                      <a:r>
                        <a:rPr lang="en-GB" sz="3200" dirty="0" smtClean="0">
                          <a:solidFill>
                            <a:srgbClr val="2A196F"/>
                          </a:solidFill>
                        </a:rPr>
                        <a:t>Logistic regression</a:t>
                      </a:r>
                      <a:endParaRPr lang="en-GB" sz="3200" dirty="0">
                        <a:solidFill>
                          <a:srgbClr val="2A196F"/>
                        </a:solidFill>
                      </a:endParaRPr>
                    </a:p>
                  </a:txBody>
                  <a:tcPr/>
                </a:tc>
                <a:extLst>
                  <a:ext uri="{0D108BD9-81ED-4DB2-BD59-A6C34878D82A}">
                    <a16:rowId xmlns:a16="http://schemas.microsoft.com/office/drawing/2014/main" val="10003"/>
                  </a:ext>
                </a:extLst>
              </a:tr>
            </a:tbl>
          </a:graphicData>
        </a:graphic>
      </p:graphicFrame>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Event_temp_poster_col">
  <a:themeElements>
    <a:clrScheme name="">
      <a:dk1>
        <a:srgbClr val="FCFBE3"/>
      </a:dk1>
      <a:lt1>
        <a:srgbClr val="FFFFFF"/>
      </a:lt1>
      <a:dk2>
        <a:srgbClr val="336699"/>
      </a:dk2>
      <a:lt2>
        <a:srgbClr val="FFFF33"/>
      </a:lt2>
      <a:accent1>
        <a:srgbClr val="FFFF00"/>
      </a:accent1>
      <a:accent2>
        <a:srgbClr val="B5B5B5"/>
      </a:accent2>
      <a:accent3>
        <a:srgbClr val="ADB8CA"/>
      </a:accent3>
      <a:accent4>
        <a:srgbClr val="DADADA"/>
      </a:accent4>
      <a:accent5>
        <a:srgbClr val="FFFFAA"/>
      </a:accent5>
      <a:accent6>
        <a:srgbClr val="A4A4A4"/>
      </a:accent6>
      <a:hlink>
        <a:srgbClr val="00B4F0"/>
      </a:hlink>
      <a:folHlink>
        <a:srgbClr val="FF00AE"/>
      </a:folHlink>
    </a:clrScheme>
    <a:fontScheme name="Office Theme">
      <a:majorFont>
        <a:latin typeface="TUOS Stephenson"/>
        <a:ea typeface=""/>
        <a:cs typeface=""/>
      </a:majorFont>
      <a:minorFont>
        <a:latin typeface="TUOS Blak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UOS Stephenson"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UOS Stephenson" pitchFamily="1" charset="0"/>
          </a:defRPr>
        </a:defPPr>
      </a:lstStyle>
    </a:lnDef>
  </a:objectDefaults>
  <a:extraClrSchemeLst>
    <a:extraClrScheme>
      <a:clrScheme name="Office Theme 1">
        <a:dk1>
          <a:srgbClr val="2A196F"/>
        </a:dk1>
        <a:lt1>
          <a:srgbClr val="F9FFA2"/>
        </a:lt1>
        <a:dk2>
          <a:srgbClr val="00B3EF"/>
        </a:dk2>
        <a:lt2>
          <a:srgbClr val="FCFBE3"/>
        </a:lt2>
        <a:accent1>
          <a:srgbClr val="FFFF00"/>
        </a:accent1>
        <a:accent2>
          <a:srgbClr val="B5B5B5"/>
        </a:accent2>
        <a:accent3>
          <a:srgbClr val="FBFFCE"/>
        </a:accent3>
        <a:accent4>
          <a:srgbClr val="22145E"/>
        </a:accent4>
        <a:accent5>
          <a:srgbClr val="FFFFAA"/>
        </a:accent5>
        <a:accent6>
          <a:srgbClr val="A4A4A4"/>
        </a:accent6>
        <a:hlink>
          <a:srgbClr val="00B4F0"/>
        </a:hlink>
        <a:folHlink>
          <a:srgbClr val="FF00A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FCFBE3"/>
    </a:dk1>
    <a:lt1>
      <a:srgbClr val="FFFFFF"/>
    </a:lt1>
    <a:dk2>
      <a:srgbClr val="996E34"/>
    </a:dk2>
    <a:lt2>
      <a:srgbClr val="FFFF33"/>
    </a:lt2>
    <a:accent1>
      <a:srgbClr val="FFFF00"/>
    </a:accent1>
    <a:accent2>
      <a:srgbClr val="B5B5B5"/>
    </a:accent2>
    <a:accent3>
      <a:srgbClr val="CABAAE"/>
    </a:accent3>
    <a:accent4>
      <a:srgbClr val="DADADA"/>
    </a:accent4>
    <a:accent5>
      <a:srgbClr val="FFFFAA"/>
    </a:accent5>
    <a:accent6>
      <a:srgbClr val="A4A4A4"/>
    </a:accent6>
    <a:hlink>
      <a:srgbClr val="00B4F0"/>
    </a:hlink>
    <a:folHlink>
      <a:srgbClr val="FF00AE"/>
    </a:folHlink>
  </a:clrScheme>
</a:themeOverride>
</file>

<file path=docProps/app.xml><?xml version="1.0" encoding="utf-8"?>
<Properties xmlns="http://schemas.openxmlformats.org/officeDocument/2006/extended-properties" xmlns:vt="http://schemas.openxmlformats.org/officeDocument/2006/docPropsVTypes">
  <Template>Event_temp_poster_col</Template>
  <TotalTime>592</TotalTime>
  <Words>989</Words>
  <Application>Microsoft Office PowerPoint</Application>
  <PresentationFormat>Custom</PresentationFormat>
  <Paragraphs>64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Times New Roman</vt:lpstr>
      <vt:lpstr>TUOS Blake</vt:lpstr>
      <vt:lpstr>TUOS Stephenson</vt:lpstr>
      <vt:lpstr>Event_temp_poster_col</vt:lpstr>
      <vt:lpstr>The Cost-Effectiveness of Providing DAFNE to Subgroups of Predicted Responders</vt:lpstr>
    </vt:vector>
  </TitlesOfParts>
  <Manager>Design team</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Title Here.</dc:title>
  <dc:subject>PowerPoint template</dc:subject>
  <dc:creator>user</dc:creator>
  <cp:keywords>tuos, sheffield, university, powerpoint, ppt, template, i-d, 2005, colour, dmc</cp:keywords>
  <dc:description>Please use this template for all your screen presentation requirements - adapting as necessary to the audience and facility in which it might be seen._x000d_
_x000d_
© 2005  The Univeristy of Sheffield</dc:description>
  <cp:lastModifiedBy>Elli Gerakopoulou</cp:lastModifiedBy>
  <cp:revision>74</cp:revision>
  <cp:lastPrinted>2005-02-24T11:31:10Z</cp:lastPrinted>
  <dcterms:created xsi:type="dcterms:W3CDTF">2011-03-07T13:56:25Z</dcterms:created>
  <dcterms:modified xsi:type="dcterms:W3CDTF">2020-02-26T10:19:17Z</dcterms:modified>
  <cp:category>templates, identity</cp:category>
</cp:coreProperties>
</file>