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8722975" cy="30964188"/>
  <p:notesSz cx="6797675" cy="9874250"/>
  <p:defaultTextStyle>
    <a:defPPr>
      <a:defRPr lang="en-GB"/>
    </a:defPPr>
    <a:lvl1pPr algn="l" rtl="0" fontAlgn="base">
      <a:spcBef>
        <a:spcPct val="0"/>
      </a:spcBef>
      <a:spcAft>
        <a:spcPct val="0"/>
      </a:spcAft>
      <a:defRPr sz="5600" kern="1200">
        <a:solidFill>
          <a:schemeClr val="tx1"/>
        </a:solidFill>
        <a:latin typeface="Arial" charset="0"/>
        <a:ea typeface="+mn-ea"/>
        <a:cs typeface="Arial" charset="0"/>
      </a:defRPr>
    </a:lvl1pPr>
    <a:lvl2pPr marL="307741" algn="l" rtl="0" fontAlgn="base">
      <a:spcBef>
        <a:spcPct val="0"/>
      </a:spcBef>
      <a:spcAft>
        <a:spcPct val="0"/>
      </a:spcAft>
      <a:defRPr sz="5600" kern="1200">
        <a:solidFill>
          <a:schemeClr val="tx1"/>
        </a:solidFill>
        <a:latin typeface="Arial" charset="0"/>
        <a:ea typeface="+mn-ea"/>
        <a:cs typeface="Arial" charset="0"/>
      </a:defRPr>
    </a:lvl2pPr>
    <a:lvl3pPr marL="615483" algn="l" rtl="0" fontAlgn="base">
      <a:spcBef>
        <a:spcPct val="0"/>
      </a:spcBef>
      <a:spcAft>
        <a:spcPct val="0"/>
      </a:spcAft>
      <a:defRPr sz="5600" kern="1200">
        <a:solidFill>
          <a:schemeClr val="tx1"/>
        </a:solidFill>
        <a:latin typeface="Arial" charset="0"/>
        <a:ea typeface="+mn-ea"/>
        <a:cs typeface="Arial" charset="0"/>
      </a:defRPr>
    </a:lvl3pPr>
    <a:lvl4pPr marL="923224" algn="l" rtl="0" fontAlgn="base">
      <a:spcBef>
        <a:spcPct val="0"/>
      </a:spcBef>
      <a:spcAft>
        <a:spcPct val="0"/>
      </a:spcAft>
      <a:defRPr sz="5600" kern="1200">
        <a:solidFill>
          <a:schemeClr val="tx1"/>
        </a:solidFill>
        <a:latin typeface="Arial" charset="0"/>
        <a:ea typeface="+mn-ea"/>
        <a:cs typeface="Arial" charset="0"/>
      </a:defRPr>
    </a:lvl4pPr>
    <a:lvl5pPr marL="1230965" algn="l" rtl="0" fontAlgn="base">
      <a:spcBef>
        <a:spcPct val="0"/>
      </a:spcBef>
      <a:spcAft>
        <a:spcPct val="0"/>
      </a:spcAft>
      <a:defRPr sz="5600" kern="1200">
        <a:solidFill>
          <a:schemeClr val="tx1"/>
        </a:solidFill>
        <a:latin typeface="Arial" charset="0"/>
        <a:ea typeface="+mn-ea"/>
        <a:cs typeface="Arial" charset="0"/>
      </a:defRPr>
    </a:lvl5pPr>
    <a:lvl6pPr marL="1538707" algn="l" defTabSz="615483" rtl="0" eaLnBrk="1" latinLnBrk="0" hangingPunct="1">
      <a:defRPr sz="5600" kern="1200">
        <a:solidFill>
          <a:schemeClr val="tx1"/>
        </a:solidFill>
        <a:latin typeface="Arial" charset="0"/>
        <a:ea typeface="+mn-ea"/>
        <a:cs typeface="Arial" charset="0"/>
      </a:defRPr>
    </a:lvl6pPr>
    <a:lvl7pPr marL="1846448" algn="l" defTabSz="615483" rtl="0" eaLnBrk="1" latinLnBrk="0" hangingPunct="1">
      <a:defRPr sz="5600" kern="1200">
        <a:solidFill>
          <a:schemeClr val="tx1"/>
        </a:solidFill>
        <a:latin typeface="Arial" charset="0"/>
        <a:ea typeface="+mn-ea"/>
        <a:cs typeface="Arial" charset="0"/>
      </a:defRPr>
    </a:lvl7pPr>
    <a:lvl8pPr marL="2154189" algn="l" defTabSz="615483" rtl="0" eaLnBrk="1" latinLnBrk="0" hangingPunct="1">
      <a:defRPr sz="5600" kern="1200">
        <a:solidFill>
          <a:schemeClr val="tx1"/>
        </a:solidFill>
        <a:latin typeface="Arial" charset="0"/>
        <a:ea typeface="+mn-ea"/>
        <a:cs typeface="Arial" charset="0"/>
      </a:defRPr>
    </a:lvl8pPr>
    <a:lvl9pPr marL="2461931" algn="l" defTabSz="615483" rtl="0" eaLnBrk="1" latinLnBrk="0" hangingPunct="1">
      <a:defRPr sz="56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B7D33"/>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9037" autoAdjust="0"/>
    <p:restoredTop sz="93804" autoAdjust="0"/>
  </p:normalViewPr>
  <p:slideViewPr>
    <p:cSldViewPr snapToGrid="0">
      <p:cViewPr>
        <p:scale>
          <a:sx n="50" d="100"/>
          <a:sy n="50" d="100"/>
        </p:scale>
        <p:origin x="360" y="-72"/>
      </p:cViewPr>
      <p:guideLst>
        <p:guide orient="horz" pos="9753"/>
        <p:guide pos="5897"/>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04369" y="9619423"/>
            <a:ext cx="15914237" cy="6636321"/>
          </a:xfrm>
        </p:spPr>
        <p:txBody>
          <a:bodyPr/>
          <a:lstStyle/>
          <a:p>
            <a:r>
              <a:rPr lang="en-US" smtClean="0"/>
              <a:t>Click to edit Master title style</a:t>
            </a:r>
            <a:endParaRPr lang="en-US"/>
          </a:p>
        </p:txBody>
      </p:sp>
      <p:sp>
        <p:nvSpPr>
          <p:cNvPr id="3" name="Subtitle 2"/>
          <p:cNvSpPr>
            <a:spLocks noGrp="1"/>
          </p:cNvSpPr>
          <p:nvPr>
            <p:ph type="subTitle" idx="1"/>
          </p:nvPr>
        </p:nvSpPr>
        <p:spPr>
          <a:xfrm>
            <a:off x="2808738" y="17545918"/>
            <a:ext cx="13105500" cy="7913980"/>
          </a:xfrm>
        </p:spPr>
        <p:txBody>
          <a:bodyPr/>
          <a:lstStyle>
            <a:lvl1pPr marL="0" indent="0" algn="ctr">
              <a:buNone/>
              <a:defRPr/>
            </a:lvl1pPr>
            <a:lvl2pPr marL="307741" indent="0" algn="ctr">
              <a:buNone/>
              <a:defRPr/>
            </a:lvl2pPr>
            <a:lvl3pPr marL="615483" indent="0" algn="ctr">
              <a:buNone/>
              <a:defRPr/>
            </a:lvl3pPr>
            <a:lvl4pPr marL="923224" indent="0" algn="ctr">
              <a:buNone/>
              <a:defRPr/>
            </a:lvl4pPr>
            <a:lvl5pPr marL="1230965" indent="0" algn="ctr">
              <a:buNone/>
              <a:defRPr/>
            </a:lvl5pPr>
            <a:lvl6pPr marL="1538707" indent="0" algn="ctr">
              <a:buNone/>
              <a:defRPr/>
            </a:lvl6pPr>
            <a:lvl7pPr marL="1846448" indent="0" algn="ctr">
              <a:buNone/>
              <a:defRPr/>
            </a:lvl7pPr>
            <a:lvl8pPr marL="2154189" indent="0" algn="ctr">
              <a:buNone/>
              <a:defRPr/>
            </a:lvl8pPr>
            <a:lvl9pPr marL="2461931"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5C48C1-9C18-4792-925F-27030BF5A3E3}"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3098BA7-8DDE-4357-BD55-F36D439E8FFA}"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574594" y="1240115"/>
            <a:ext cx="4212135" cy="2642013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36246" y="1240115"/>
            <a:ext cx="12545112" cy="26420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8EDD8D-1BA6-41D3-B9A6-98868E421243}"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36246" y="1240115"/>
            <a:ext cx="16850483" cy="516069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36246" y="7224522"/>
            <a:ext cx="8378624" cy="204357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408106" y="7224522"/>
            <a:ext cx="8378623" cy="204357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4CE769A-CE1C-4D3B-AC88-11F8B9781FF2}"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8E2244-52A2-4D8C-B747-BE82F29C192F}"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79153" y="19897586"/>
            <a:ext cx="15914237" cy="6149376"/>
          </a:xfrm>
        </p:spPr>
        <p:txBody>
          <a:bodyPr anchor="t"/>
          <a:lstStyle>
            <a:lvl1pPr algn="l">
              <a:defRPr sz="2700" b="1" cap="all"/>
            </a:lvl1pPr>
          </a:lstStyle>
          <a:p>
            <a:r>
              <a:rPr lang="en-US" smtClean="0"/>
              <a:t>Click to edit Master title style</a:t>
            </a:r>
            <a:endParaRPr lang="en-US"/>
          </a:p>
        </p:txBody>
      </p:sp>
      <p:sp>
        <p:nvSpPr>
          <p:cNvPr id="3" name="Text Placeholder 2"/>
          <p:cNvSpPr>
            <a:spLocks noGrp="1"/>
          </p:cNvSpPr>
          <p:nvPr>
            <p:ph type="body" idx="1"/>
          </p:nvPr>
        </p:nvSpPr>
        <p:spPr>
          <a:xfrm>
            <a:off x="1479153" y="13123601"/>
            <a:ext cx="15914237" cy="6773985"/>
          </a:xfrm>
        </p:spPr>
        <p:txBody>
          <a:bodyPr anchor="b"/>
          <a:lstStyle>
            <a:lvl1pPr marL="0" indent="0">
              <a:buNone/>
              <a:defRPr sz="1300"/>
            </a:lvl1pPr>
            <a:lvl2pPr marL="307741" indent="0">
              <a:buNone/>
              <a:defRPr sz="1200"/>
            </a:lvl2pPr>
            <a:lvl3pPr marL="615483" indent="0">
              <a:buNone/>
              <a:defRPr sz="1100"/>
            </a:lvl3pPr>
            <a:lvl4pPr marL="923224" indent="0">
              <a:buNone/>
              <a:defRPr sz="900"/>
            </a:lvl4pPr>
            <a:lvl5pPr marL="1230965" indent="0">
              <a:buNone/>
              <a:defRPr sz="900"/>
            </a:lvl5pPr>
            <a:lvl6pPr marL="1538707" indent="0">
              <a:buNone/>
              <a:defRPr sz="900"/>
            </a:lvl6pPr>
            <a:lvl7pPr marL="1846448" indent="0">
              <a:buNone/>
              <a:defRPr sz="900"/>
            </a:lvl7pPr>
            <a:lvl8pPr marL="2154189" indent="0">
              <a:buNone/>
              <a:defRPr sz="900"/>
            </a:lvl8pPr>
            <a:lvl9pPr marL="2461931" indent="0">
              <a:buNone/>
              <a:defRPr sz="9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3CDB89-54AA-4434-89F3-91FECA2BD92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36246" y="7224522"/>
            <a:ext cx="8378624" cy="20435727"/>
          </a:xfrm>
        </p:spPr>
        <p:txBody>
          <a:bodyPr/>
          <a:lstStyle>
            <a:lvl1pPr>
              <a:defRPr sz="1900"/>
            </a:lvl1pPr>
            <a:lvl2pPr>
              <a:defRPr sz="16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408106" y="7224522"/>
            <a:ext cx="8378623" cy="20435727"/>
          </a:xfrm>
        </p:spPr>
        <p:txBody>
          <a:bodyPr/>
          <a:lstStyle>
            <a:lvl1pPr>
              <a:defRPr sz="1900"/>
            </a:lvl1pPr>
            <a:lvl2pPr>
              <a:defRPr sz="16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E1E49A1-FB7C-4AFE-9048-A92902F3DF0F}"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36246" y="6930991"/>
            <a:ext cx="8272762" cy="2888671"/>
          </a:xfrm>
        </p:spPr>
        <p:txBody>
          <a:bodyPr anchor="b"/>
          <a:lstStyle>
            <a:lvl1pPr marL="0" indent="0">
              <a:buNone/>
              <a:defRPr sz="1600" b="1"/>
            </a:lvl1pPr>
            <a:lvl2pPr marL="307741" indent="0">
              <a:buNone/>
              <a:defRPr sz="1300" b="1"/>
            </a:lvl2pPr>
            <a:lvl3pPr marL="615483" indent="0">
              <a:buNone/>
              <a:defRPr sz="1200" b="1"/>
            </a:lvl3pPr>
            <a:lvl4pPr marL="923224" indent="0">
              <a:buNone/>
              <a:defRPr sz="1100" b="1"/>
            </a:lvl4pPr>
            <a:lvl5pPr marL="1230965" indent="0">
              <a:buNone/>
              <a:defRPr sz="1100" b="1"/>
            </a:lvl5pPr>
            <a:lvl6pPr marL="1538707" indent="0">
              <a:buNone/>
              <a:defRPr sz="1100" b="1"/>
            </a:lvl6pPr>
            <a:lvl7pPr marL="1846448" indent="0">
              <a:buNone/>
              <a:defRPr sz="1100" b="1"/>
            </a:lvl7pPr>
            <a:lvl8pPr marL="2154189" indent="0">
              <a:buNone/>
              <a:defRPr sz="1100" b="1"/>
            </a:lvl8pPr>
            <a:lvl9pPr marL="2461931" indent="0">
              <a:buNone/>
              <a:defRPr sz="1100" b="1"/>
            </a:lvl9pPr>
          </a:lstStyle>
          <a:p>
            <a:pPr lvl="0"/>
            <a:r>
              <a:rPr lang="en-US" smtClean="0"/>
              <a:t>Click to edit Master text styles</a:t>
            </a:r>
          </a:p>
        </p:txBody>
      </p:sp>
      <p:sp>
        <p:nvSpPr>
          <p:cNvPr id="4" name="Content Placeholder 3"/>
          <p:cNvSpPr>
            <a:spLocks noGrp="1"/>
          </p:cNvSpPr>
          <p:nvPr>
            <p:ph sz="half" idx="2"/>
          </p:nvPr>
        </p:nvSpPr>
        <p:spPr>
          <a:xfrm>
            <a:off x="936246" y="9819662"/>
            <a:ext cx="8272762" cy="17840587"/>
          </a:xfrm>
        </p:spPr>
        <p:txBody>
          <a:bodyPr/>
          <a:lstStyle>
            <a:lvl1pPr>
              <a:defRPr sz="1600"/>
            </a:lvl1pPr>
            <a:lvl2pPr>
              <a:defRPr sz="13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9511054" y="6930991"/>
            <a:ext cx="8275675" cy="2888671"/>
          </a:xfrm>
        </p:spPr>
        <p:txBody>
          <a:bodyPr anchor="b"/>
          <a:lstStyle>
            <a:lvl1pPr marL="0" indent="0">
              <a:buNone/>
              <a:defRPr sz="1600" b="1"/>
            </a:lvl1pPr>
            <a:lvl2pPr marL="307741" indent="0">
              <a:buNone/>
              <a:defRPr sz="1300" b="1"/>
            </a:lvl2pPr>
            <a:lvl3pPr marL="615483" indent="0">
              <a:buNone/>
              <a:defRPr sz="1200" b="1"/>
            </a:lvl3pPr>
            <a:lvl4pPr marL="923224" indent="0">
              <a:buNone/>
              <a:defRPr sz="1100" b="1"/>
            </a:lvl4pPr>
            <a:lvl5pPr marL="1230965" indent="0">
              <a:buNone/>
              <a:defRPr sz="1100" b="1"/>
            </a:lvl5pPr>
            <a:lvl6pPr marL="1538707" indent="0">
              <a:buNone/>
              <a:defRPr sz="1100" b="1"/>
            </a:lvl6pPr>
            <a:lvl7pPr marL="1846448" indent="0">
              <a:buNone/>
              <a:defRPr sz="1100" b="1"/>
            </a:lvl7pPr>
            <a:lvl8pPr marL="2154189" indent="0">
              <a:buNone/>
              <a:defRPr sz="1100" b="1"/>
            </a:lvl8pPr>
            <a:lvl9pPr marL="2461931" indent="0">
              <a:buNone/>
              <a:defRPr sz="1100" b="1"/>
            </a:lvl9pPr>
          </a:lstStyle>
          <a:p>
            <a:pPr lvl="0"/>
            <a:r>
              <a:rPr lang="en-US" smtClean="0"/>
              <a:t>Click to edit Master text styles</a:t>
            </a:r>
          </a:p>
        </p:txBody>
      </p:sp>
      <p:sp>
        <p:nvSpPr>
          <p:cNvPr id="6" name="Content Placeholder 5"/>
          <p:cNvSpPr>
            <a:spLocks noGrp="1"/>
          </p:cNvSpPr>
          <p:nvPr>
            <p:ph sz="quarter" idx="4"/>
          </p:nvPr>
        </p:nvSpPr>
        <p:spPr>
          <a:xfrm>
            <a:off x="9511054" y="9819662"/>
            <a:ext cx="8275675" cy="17840587"/>
          </a:xfrm>
        </p:spPr>
        <p:txBody>
          <a:bodyPr/>
          <a:lstStyle>
            <a:lvl1pPr>
              <a:defRPr sz="1600"/>
            </a:lvl1pPr>
            <a:lvl2pPr>
              <a:defRPr sz="13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ED28CD0-AE3F-44B8-AD4A-7F92702732A3}"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7AF9041-F694-405B-BC39-F3FD7466534D}"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7E6C332-C509-43FF-9B51-CD50A457AD00}"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6246" y="1233289"/>
            <a:ext cx="6159410" cy="5246027"/>
          </a:xfrm>
        </p:spPr>
        <p:txBody>
          <a:bodyPr anchor="b"/>
          <a:lstStyle>
            <a:lvl1pPr algn="l">
              <a:defRPr sz="1300" b="1"/>
            </a:lvl1pPr>
          </a:lstStyle>
          <a:p>
            <a:r>
              <a:rPr lang="en-US" smtClean="0"/>
              <a:t>Click to edit Master title style</a:t>
            </a:r>
            <a:endParaRPr lang="en-US"/>
          </a:p>
        </p:txBody>
      </p:sp>
      <p:sp>
        <p:nvSpPr>
          <p:cNvPr id="3" name="Content Placeholder 2"/>
          <p:cNvSpPr>
            <a:spLocks noGrp="1"/>
          </p:cNvSpPr>
          <p:nvPr>
            <p:ph idx="1"/>
          </p:nvPr>
        </p:nvSpPr>
        <p:spPr>
          <a:xfrm>
            <a:off x="7320006" y="1233288"/>
            <a:ext cx="10466724" cy="26426961"/>
          </a:xfrm>
        </p:spPr>
        <p:txBody>
          <a:bodyPr/>
          <a:lstStyle>
            <a:lvl1pPr>
              <a:defRPr sz="2200"/>
            </a:lvl1pPr>
            <a:lvl2pPr>
              <a:defRPr sz="19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36246" y="6479316"/>
            <a:ext cx="6159410" cy="21180933"/>
          </a:xfrm>
        </p:spPr>
        <p:txBody>
          <a:bodyPr/>
          <a:lstStyle>
            <a:lvl1pPr marL="0" indent="0">
              <a:buNone/>
              <a:defRPr sz="900"/>
            </a:lvl1pPr>
            <a:lvl2pPr marL="307741" indent="0">
              <a:buNone/>
              <a:defRPr sz="800"/>
            </a:lvl2pPr>
            <a:lvl3pPr marL="615483" indent="0">
              <a:buNone/>
              <a:defRPr sz="700"/>
            </a:lvl3pPr>
            <a:lvl4pPr marL="923224" indent="0">
              <a:buNone/>
              <a:defRPr sz="600"/>
            </a:lvl4pPr>
            <a:lvl5pPr marL="1230965" indent="0">
              <a:buNone/>
              <a:defRPr sz="600"/>
            </a:lvl5pPr>
            <a:lvl6pPr marL="1538707" indent="0">
              <a:buNone/>
              <a:defRPr sz="600"/>
            </a:lvl6pPr>
            <a:lvl7pPr marL="1846448" indent="0">
              <a:buNone/>
              <a:defRPr sz="600"/>
            </a:lvl7pPr>
            <a:lvl8pPr marL="2154189" indent="0">
              <a:buNone/>
              <a:defRPr sz="600"/>
            </a:lvl8pPr>
            <a:lvl9pPr marL="2461931" indent="0">
              <a:buNone/>
              <a:defRPr sz="6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3AF681-B62E-46BF-B0EB-607928D5973B}"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70201" y="21674705"/>
            <a:ext cx="11233008" cy="2558732"/>
          </a:xfrm>
        </p:spPr>
        <p:txBody>
          <a:bodyPr anchor="b"/>
          <a:lstStyle>
            <a:lvl1pPr algn="l">
              <a:defRPr sz="1300" b="1"/>
            </a:lvl1pPr>
          </a:lstStyle>
          <a:p>
            <a:r>
              <a:rPr lang="en-US" smtClean="0"/>
              <a:t>Click to edit Master title style</a:t>
            </a:r>
            <a:endParaRPr lang="en-US"/>
          </a:p>
        </p:txBody>
      </p:sp>
      <p:sp>
        <p:nvSpPr>
          <p:cNvPr id="3" name="Picture Placeholder 2"/>
          <p:cNvSpPr>
            <a:spLocks noGrp="1"/>
          </p:cNvSpPr>
          <p:nvPr>
            <p:ph type="pic" idx="1"/>
          </p:nvPr>
        </p:nvSpPr>
        <p:spPr>
          <a:xfrm>
            <a:off x="3670201" y="2766935"/>
            <a:ext cx="11233008" cy="18577831"/>
          </a:xfrm>
        </p:spPr>
        <p:txBody>
          <a:bodyPr/>
          <a:lstStyle>
            <a:lvl1pPr marL="0" indent="0">
              <a:buNone/>
              <a:defRPr sz="2200"/>
            </a:lvl1pPr>
            <a:lvl2pPr marL="307741" indent="0">
              <a:buNone/>
              <a:defRPr sz="1900"/>
            </a:lvl2pPr>
            <a:lvl3pPr marL="615483" indent="0">
              <a:buNone/>
              <a:defRPr sz="1600"/>
            </a:lvl3pPr>
            <a:lvl4pPr marL="923224" indent="0">
              <a:buNone/>
              <a:defRPr sz="1300"/>
            </a:lvl4pPr>
            <a:lvl5pPr marL="1230965" indent="0">
              <a:buNone/>
              <a:defRPr sz="1300"/>
            </a:lvl5pPr>
            <a:lvl6pPr marL="1538707" indent="0">
              <a:buNone/>
              <a:defRPr sz="1300"/>
            </a:lvl6pPr>
            <a:lvl7pPr marL="1846448" indent="0">
              <a:buNone/>
              <a:defRPr sz="1300"/>
            </a:lvl7pPr>
            <a:lvl8pPr marL="2154189" indent="0">
              <a:buNone/>
              <a:defRPr sz="1300"/>
            </a:lvl8pPr>
            <a:lvl9pPr marL="2461931" indent="0">
              <a:buNone/>
              <a:defRPr sz="1300"/>
            </a:lvl9pPr>
          </a:lstStyle>
          <a:p>
            <a:pPr lvl="0"/>
            <a:endParaRPr lang="en-US" noProof="0" smtClean="0"/>
          </a:p>
        </p:txBody>
      </p:sp>
      <p:sp>
        <p:nvSpPr>
          <p:cNvPr id="4" name="Text Placeholder 3"/>
          <p:cNvSpPr>
            <a:spLocks noGrp="1"/>
          </p:cNvSpPr>
          <p:nvPr>
            <p:ph type="body" sz="half" idx="2"/>
          </p:nvPr>
        </p:nvSpPr>
        <p:spPr>
          <a:xfrm>
            <a:off x="3670201" y="24233437"/>
            <a:ext cx="11233008" cy="3633878"/>
          </a:xfrm>
        </p:spPr>
        <p:txBody>
          <a:bodyPr/>
          <a:lstStyle>
            <a:lvl1pPr marL="0" indent="0">
              <a:buNone/>
              <a:defRPr sz="900"/>
            </a:lvl1pPr>
            <a:lvl2pPr marL="307741" indent="0">
              <a:buNone/>
              <a:defRPr sz="800"/>
            </a:lvl2pPr>
            <a:lvl3pPr marL="615483" indent="0">
              <a:buNone/>
              <a:defRPr sz="700"/>
            </a:lvl3pPr>
            <a:lvl4pPr marL="923224" indent="0">
              <a:buNone/>
              <a:defRPr sz="600"/>
            </a:lvl4pPr>
            <a:lvl5pPr marL="1230965" indent="0">
              <a:buNone/>
              <a:defRPr sz="600"/>
            </a:lvl5pPr>
            <a:lvl6pPr marL="1538707" indent="0">
              <a:buNone/>
              <a:defRPr sz="600"/>
            </a:lvl6pPr>
            <a:lvl7pPr marL="1846448" indent="0">
              <a:buNone/>
              <a:defRPr sz="600"/>
            </a:lvl7pPr>
            <a:lvl8pPr marL="2154189" indent="0">
              <a:buNone/>
              <a:defRPr sz="600"/>
            </a:lvl8pPr>
            <a:lvl9pPr marL="2461931" indent="0">
              <a:buNone/>
              <a:defRPr sz="6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2FA3D0E-ACA4-464B-92E2-ED9BA0EE5025}"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36246" y="1240115"/>
            <a:ext cx="16850483" cy="5160698"/>
          </a:xfrm>
          <a:prstGeom prst="rect">
            <a:avLst/>
          </a:prstGeom>
          <a:noFill/>
          <a:ln w="9525">
            <a:noFill/>
            <a:miter lim="800000"/>
            <a:headEnd/>
            <a:tailEnd/>
          </a:ln>
        </p:spPr>
        <p:txBody>
          <a:bodyPr vert="horz" wrap="square" lIns="283814" tIns="141908" rIns="283814" bIns="141908"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936246" y="7224522"/>
            <a:ext cx="16850483" cy="20435727"/>
          </a:xfrm>
          <a:prstGeom prst="rect">
            <a:avLst/>
          </a:prstGeom>
          <a:noFill/>
          <a:ln w="9525">
            <a:noFill/>
            <a:miter lim="800000"/>
            <a:headEnd/>
            <a:tailEnd/>
          </a:ln>
        </p:spPr>
        <p:txBody>
          <a:bodyPr vert="horz" wrap="square" lIns="283814" tIns="141908" rIns="283814" bIns="14190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936246" y="28197253"/>
            <a:ext cx="4368500" cy="2150291"/>
          </a:xfrm>
          <a:prstGeom prst="rect">
            <a:avLst/>
          </a:prstGeom>
          <a:noFill/>
          <a:ln w="9525">
            <a:noFill/>
            <a:miter lim="800000"/>
            <a:headEnd/>
            <a:tailEnd/>
          </a:ln>
          <a:effectLst/>
        </p:spPr>
        <p:txBody>
          <a:bodyPr vert="horz" wrap="square" lIns="283814" tIns="141908" rIns="283814" bIns="141908" numCol="1" anchor="t" anchorCtr="0" compatLnSpc="1">
            <a:prstTxWarp prst="textNoShape">
              <a:avLst/>
            </a:prstTxWarp>
          </a:bodyPr>
          <a:lstStyle>
            <a:lvl1pPr>
              <a:defRPr sz="4400" smtClean="0"/>
            </a:lvl1pPr>
          </a:lstStyle>
          <a:p>
            <a:pPr>
              <a:defRPr/>
            </a:pPr>
            <a:endParaRPr lang="en-US"/>
          </a:p>
        </p:txBody>
      </p:sp>
      <p:sp>
        <p:nvSpPr>
          <p:cNvPr id="1029" name="Rectangle 5"/>
          <p:cNvSpPr>
            <a:spLocks noGrp="1" noChangeArrowheads="1"/>
          </p:cNvSpPr>
          <p:nvPr>
            <p:ph type="ftr" sz="quarter" idx="3"/>
          </p:nvPr>
        </p:nvSpPr>
        <p:spPr bwMode="auto">
          <a:xfrm>
            <a:off x="6397357" y="28197253"/>
            <a:ext cx="5928262" cy="2150291"/>
          </a:xfrm>
          <a:prstGeom prst="rect">
            <a:avLst/>
          </a:prstGeom>
          <a:noFill/>
          <a:ln w="9525">
            <a:noFill/>
            <a:miter lim="800000"/>
            <a:headEnd/>
            <a:tailEnd/>
          </a:ln>
          <a:effectLst/>
        </p:spPr>
        <p:txBody>
          <a:bodyPr vert="horz" wrap="square" lIns="283814" tIns="141908" rIns="283814" bIns="141908" numCol="1" anchor="t" anchorCtr="0" compatLnSpc="1">
            <a:prstTxWarp prst="textNoShape">
              <a:avLst/>
            </a:prstTxWarp>
          </a:bodyPr>
          <a:lstStyle>
            <a:lvl1pPr algn="ctr">
              <a:defRPr sz="4400" smtClean="0"/>
            </a:lvl1pPr>
          </a:lstStyle>
          <a:p>
            <a:pPr>
              <a:defRPr/>
            </a:pPr>
            <a:endParaRPr lang="en-US"/>
          </a:p>
        </p:txBody>
      </p:sp>
      <p:sp>
        <p:nvSpPr>
          <p:cNvPr id="1030" name="Rectangle 6"/>
          <p:cNvSpPr>
            <a:spLocks noGrp="1" noChangeArrowheads="1"/>
          </p:cNvSpPr>
          <p:nvPr>
            <p:ph type="sldNum" sz="quarter" idx="4"/>
          </p:nvPr>
        </p:nvSpPr>
        <p:spPr bwMode="auto">
          <a:xfrm>
            <a:off x="13418229" y="28197253"/>
            <a:ext cx="4368500" cy="2150291"/>
          </a:xfrm>
          <a:prstGeom prst="rect">
            <a:avLst/>
          </a:prstGeom>
          <a:noFill/>
          <a:ln w="9525">
            <a:noFill/>
            <a:miter lim="800000"/>
            <a:headEnd/>
            <a:tailEnd/>
          </a:ln>
          <a:effectLst/>
        </p:spPr>
        <p:txBody>
          <a:bodyPr vert="horz" wrap="square" lIns="283814" tIns="141908" rIns="283814" bIns="141908" numCol="1" anchor="t" anchorCtr="0" compatLnSpc="1">
            <a:prstTxWarp prst="textNoShape">
              <a:avLst/>
            </a:prstTxWarp>
          </a:bodyPr>
          <a:lstStyle>
            <a:lvl1pPr algn="r">
              <a:defRPr sz="4400" smtClean="0"/>
            </a:lvl1pPr>
          </a:lstStyle>
          <a:p>
            <a:pPr>
              <a:defRPr/>
            </a:pPr>
            <a:fld id="{EC7DC371-07F7-49F4-8AC5-C7E06AD034E0}"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2839128" rtl="0" eaLnBrk="0" fontAlgn="base" hangingPunct="0">
        <a:spcBef>
          <a:spcPct val="0"/>
        </a:spcBef>
        <a:spcAft>
          <a:spcPct val="0"/>
        </a:spcAft>
        <a:defRPr sz="13700">
          <a:solidFill>
            <a:schemeClr val="tx2"/>
          </a:solidFill>
          <a:latin typeface="+mj-lt"/>
          <a:ea typeface="+mj-ea"/>
          <a:cs typeface="+mj-cs"/>
        </a:defRPr>
      </a:lvl1pPr>
      <a:lvl2pPr algn="ctr" defTabSz="2839128" rtl="0" eaLnBrk="0" fontAlgn="base" hangingPunct="0">
        <a:spcBef>
          <a:spcPct val="0"/>
        </a:spcBef>
        <a:spcAft>
          <a:spcPct val="0"/>
        </a:spcAft>
        <a:defRPr sz="13700">
          <a:solidFill>
            <a:schemeClr val="tx2"/>
          </a:solidFill>
          <a:latin typeface="Arial" charset="0"/>
          <a:cs typeface="Arial" charset="0"/>
        </a:defRPr>
      </a:lvl2pPr>
      <a:lvl3pPr algn="ctr" defTabSz="2839128" rtl="0" eaLnBrk="0" fontAlgn="base" hangingPunct="0">
        <a:spcBef>
          <a:spcPct val="0"/>
        </a:spcBef>
        <a:spcAft>
          <a:spcPct val="0"/>
        </a:spcAft>
        <a:defRPr sz="13700">
          <a:solidFill>
            <a:schemeClr val="tx2"/>
          </a:solidFill>
          <a:latin typeface="Arial" charset="0"/>
          <a:cs typeface="Arial" charset="0"/>
        </a:defRPr>
      </a:lvl3pPr>
      <a:lvl4pPr algn="ctr" defTabSz="2839128" rtl="0" eaLnBrk="0" fontAlgn="base" hangingPunct="0">
        <a:spcBef>
          <a:spcPct val="0"/>
        </a:spcBef>
        <a:spcAft>
          <a:spcPct val="0"/>
        </a:spcAft>
        <a:defRPr sz="13700">
          <a:solidFill>
            <a:schemeClr val="tx2"/>
          </a:solidFill>
          <a:latin typeface="Arial" charset="0"/>
          <a:cs typeface="Arial" charset="0"/>
        </a:defRPr>
      </a:lvl4pPr>
      <a:lvl5pPr algn="ctr" defTabSz="2839128" rtl="0" eaLnBrk="0" fontAlgn="base" hangingPunct="0">
        <a:spcBef>
          <a:spcPct val="0"/>
        </a:spcBef>
        <a:spcAft>
          <a:spcPct val="0"/>
        </a:spcAft>
        <a:defRPr sz="13700">
          <a:solidFill>
            <a:schemeClr val="tx2"/>
          </a:solidFill>
          <a:latin typeface="Arial" charset="0"/>
          <a:cs typeface="Arial" charset="0"/>
        </a:defRPr>
      </a:lvl5pPr>
      <a:lvl6pPr marL="307741" algn="ctr" defTabSz="2839128" rtl="0" fontAlgn="base">
        <a:spcBef>
          <a:spcPct val="0"/>
        </a:spcBef>
        <a:spcAft>
          <a:spcPct val="0"/>
        </a:spcAft>
        <a:defRPr sz="13700">
          <a:solidFill>
            <a:schemeClr val="tx2"/>
          </a:solidFill>
          <a:latin typeface="Arial" charset="0"/>
          <a:cs typeface="Arial" charset="0"/>
        </a:defRPr>
      </a:lvl6pPr>
      <a:lvl7pPr marL="615483" algn="ctr" defTabSz="2839128" rtl="0" fontAlgn="base">
        <a:spcBef>
          <a:spcPct val="0"/>
        </a:spcBef>
        <a:spcAft>
          <a:spcPct val="0"/>
        </a:spcAft>
        <a:defRPr sz="13700">
          <a:solidFill>
            <a:schemeClr val="tx2"/>
          </a:solidFill>
          <a:latin typeface="Arial" charset="0"/>
          <a:cs typeface="Arial" charset="0"/>
        </a:defRPr>
      </a:lvl7pPr>
      <a:lvl8pPr marL="923224" algn="ctr" defTabSz="2839128" rtl="0" fontAlgn="base">
        <a:spcBef>
          <a:spcPct val="0"/>
        </a:spcBef>
        <a:spcAft>
          <a:spcPct val="0"/>
        </a:spcAft>
        <a:defRPr sz="13700">
          <a:solidFill>
            <a:schemeClr val="tx2"/>
          </a:solidFill>
          <a:latin typeface="Arial" charset="0"/>
          <a:cs typeface="Arial" charset="0"/>
        </a:defRPr>
      </a:lvl8pPr>
      <a:lvl9pPr marL="1230965" algn="ctr" defTabSz="2839128" rtl="0" fontAlgn="base">
        <a:spcBef>
          <a:spcPct val="0"/>
        </a:spcBef>
        <a:spcAft>
          <a:spcPct val="0"/>
        </a:spcAft>
        <a:defRPr sz="13700">
          <a:solidFill>
            <a:schemeClr val="tx2"/>
          </a:solidFill>
          <a:latin typeface="Arial" charset="0"/>
          <a:cs typeface="Arial" charset="0"/>
        </a:defRPr>
      </a:lvl9pPr>
    </p:titleStyle>
    <p:bodyStyle>
      <a:lvl1pPr marL="1064272" indent="-1064272" algn="l" defTabSz="2839128" rtl="0" eaLnBrk="0" fontAlgn="base" hangingPunct="0">
        <a:spcBef>
          <a:spcPct val="20000"/>
        </a:spcBef>
        <a:spcAft>
          <a:spcPct val="0"/>
        </a:spcAft>
        <a:buChar char="•"/>
        <a:defRPr sz="10000">
          <a:solidFill>
            <a:schemeClr val="tx1"/>
          </a:solidFill>
          <a:latin typeface="+mn-lt"/>
          <a:ea typeface="+mn-ea"/>
          <a:cs typeface="+mn-cs"/>
        </a:defRPr>
      </a:lvl1pPr>
      <a:lvl2pPr marL="2306992" indent="-887962" algn="l" defTabSz="2839128" rtl="0" eaLnBrk="0" fontAlgn="base" hangingPunct="0">
        <a:spcBef>
          <a:spcPct val="20000"/>
        </a:spcBef>
        <a:spcAft>
          <a:spcPct val="0"/>
        </a:spcAft>
        <a:buChar char="–"/>
        <a:defRPr sz="8700">
          <a:solidFill>
            <a:schemeClr val="tx1"/>
          </a:solidFill>
          <a:latin typeface="+mn-lt"/>
          <a:cs typeface="+mn-cs"/>
        </a:defRPr>
      </a:lvl2pPr>
      <a:lvl3pPr marL="3548642" indent="-709515" algn="l" defTabSz="2839128" rtl="0" eaLnBrk="0" fontAlgn="base" hangingPunct="0">
        <a:spcBef>
          <a:spcPct val="20000"/>
        </a:spcBef>
        <a:spcAft>
          <a:spcPct val="0"/>
        </a:spcAft>
        <a:buChar char="•"/>
        <a:defRPr sz="7500">
          <a:solidFill>
            <a:schemeClr val="tx1"/>
          </a:solidFill>
          <a:latin typeface="+mn-lt"/>
          <a:cs typeface="+mn-cs"/>
        </a:defRPr>
      </a:lvl3pPr>
      <a:lvl4pPr marL="4967672" indent="-709515" algn="l" defTabSz="2839128" rtl="0" eaLnBrk="0" fontAlgn="base" hangingPunct="0">
        <a:spcBef>
          <a:spcPct val="20000"/>
        </a:spcBef>
        <a:spcAft>
          <a:spcPct val="0"/>
        </a:spcAft>
        <a:buChar char="–"/>
        <a:defRPr sz="6200">
          <a:solidFill>
            <a:schemeClr val="tx1"/>
          </a:solidFill>
          <a:latin typeface="+mn-lt"/>
          <a:cs typeface="+mn-cs"/>
        </a:defRPr>
      </a:lvl4pPr>
      <a:lvl5pPr marL="6387769" indent="-714858" algn="l" defTabSz="2839128" rtl="0" eaLnBrk="0" fontAlgn="base" hangingPunct="0">
        <a:spcBef>
          <a:spcPct val="20000"/>
        </a:spcBef>
        <a:spcAft>
          <a:spcPct val="0"/>
        </a:spcAft>
        <a:buChar char="»"/>
        <a:defRPr sz="6200">
          <a:solidFill>
            <a:schemeClr val="tx1"/>
          </a:solidFill>
          <a:latin typeface="+mn-lt"/>
          <a:cs typeface="+mn-cs"/>
        </a:defRPr>
      </a:lvl5pPr>
      <a:lvl6pPr marL="6695511" indent="-714858" algn="l" defTabSz="2839128" rtl="0" fontAlgn="base">
        <a:spcBef>
          <a:spcPct val="20000"/>
        </a:spcBef>
        <a:spcAft>
          <a:spcPct val="0"/>
        </a:spcAft>
        <a:buChar char="»"/>
        <a:defRPr sz="6200">
          <a:solidFill>
            <a:schemeClr val="tx1"/>
          </a:solidFill>
          <a:latin typeface="+mn-lt"/>
          <a:cs typeface="+mn-cs"/>
        </a:defRPr>
      </a:lvl6pPr>
      <a:lvl7pPr marL="7003252" indent="-714858" algn="l" defTabSz="2839128" rtl="0" fontAlgn="base">
        <a:spcBef>
          <a:spcPct val="20000"/>
        </a:spcBef>
        <a:spcAft>
          <a:spcPct val="0"/>
        </a:spcAft>
        <a:buChar char="»"/>
        <a:defRPr sz="6200">
          <a:solidFill>
            <a:schemeClr val="tx1"/>
          </a:solidFill>
          <a:latin typeface="+mn-lt"/>
          <a:cs typeface="+mn-cs"/>
        </a:defRPr>
      </a:lvl7pPr>
      <a:lvl8pPr marL="7310993" indent="-714858" algn="l" defTabSz="2839128" rtl="0" fontAlgn="base">
        <a:spcBef>
          <a:spcPct val="20000"/>
        </a:spcBef>
        <a:spcAft>
          <a:spcPct val="0"/>
        </a:spcAft>
        <a:buChar char="»"/>
        <a:defRPr sz="6200">
          <a:solidFill>
            <a:schemeClr val="tx1"/>
          </a:solidFill>
          <a:latin typeface="+mn-lt"/>
          <a:cs typeface="+mn-cs"/>
        </a:defRPr>
      </a:lvl8pPr>
      <a:lvl9pPr marL="7618735" indent="-714858" algn="l" defTabSz="2839128" rtl="0" fontAlgn="base">
        <a:spcBef>
          <a:spcPct val="20000"/>
        </a:spcBef>
        <a:spcAft>
          <a:spcPct val="0"/>
        </a:spcAft>
        <a:buChar char="»"/>
        <a:defRPr sz="6200">
          <a:solidFill>
            <a:schemeClr val="tx1"/>
          </a:solidFill>
          <a:latin typeface="+mn-lt"/>
          <a:cs typeface="+mn-cs"/>
        </a:defRPr>
      </a:lvl9pPr>
    </p:bodyStyle>
    <p:otherStyle>
      <a:defPPr>
        <a:defRPr lang="en-US"/>
      </a:defPPr>
      <a:lvl1pPr marL="0" algn="l" defTabSz="615483" rtl="0" eaLnBrk="1" latinLnBrk="0" hangingPunct="1">
        <a:defRPr sz="1200" kern="1200">
          <a:solidFill>
            <a:schemeClr val="tx1"/>
          </a:solidFill>
          <a:latin typeface="+mn-lt"/>
          <a:ea typeface="+mn-ea"/>
          <a:cs typeface="+mn-cs"/>
        </a:defRPr>
      </a:lvl1pPr>
      <a:lvl2pPr marL="307741" algn="l" defTabSz="615483" rtl="0" eaLnBrk="1" latinLnBrk="0" hangingPunct="1">
        <a:defRPr sz="1200" kern="1200">
          <a:solidFill>
            <a:schemeClr val="tx1"/>
          </a:solidFill>
          <a:latin typeface="+mn-lt"/>
          <a:ea typeface="+mn-ea"/>
          <a:cs typeface="+mn-cs"/>
        </a:defRPr>
      </a:lvl2pPr>
      <a:lvl3pPr marL="615483" algn="l" defTabSz="615483" rtl="0" eaLnBrk="1" latinLnBrk="0" hangingPunct="1">
        <a:defRPr sz="1200" kern="1200">
          <a:solidFill>
            <a:schemeClr val="tx1"/>
          </a:solidFill>
          <a:latin typeface="+mn-lt"/>
          <a:ea typeface="+mn-ea"/>
          <a:cs typeface="+mn-cs"/>
        </a:defRPr>
      </a:lvl3pPr>
      <a:lvl4pPr marL="923224" algn="l" defTabSz="615483" rtl="0" eaLnBrk="1" latinLnBrk="0" hangingPunct="1">
        <a:defRPr sz="1200" kern="1200">
          <a:solidFill>
            <a:schemeClr val="tx1"/>
          </a:solidFill>
          <a:latin typeface="+mn-lt"/>
          <a:ea typeface="+mn-ea"/>
          <a:cs typeface="+mn-cs"/>
        </a:defRPr>
      </a:lvl4pPr>
      <a:lvl5pPr marL="1230965" algn="l" defTabSz="615483" rtl="0" eaLnBrk="1" latinLnBrk="0" hangingPunct="1">
        <a:defRPr sz="1200" kern="1200">
          <a:solidFill>
            <a:schemeClr val="tx1"/>
          </a:solidFill>
          <a:latin typeface="+mn-lt"/>
          <a:ea typeface="+mn-ea"/>
          <a:cs typeface="+mn-cs"/>
        </a:defRPr>
      </a:lvl5pPr>
      <a:lvl6pPr marL="1538707" algn="l" defTabSz="615483" rtl="0" eaLnBrk="1" latinLnBrk="0" hangingPunct="1">
        <a:defRPr sz="1200" kern="1200">
          <a:solidFill>
            <a:schemeClr val="tx1"/>
          </a:solidFill>
          <a:latin typeface="+mn-lt"/>
          <a:ea typeface="+mn-ea"/>
          <a:cs typeface="+mn-cs"/>
        </a:defRPr>
      </a:lvl6pPr>
      <a:lvl7pPr marL="1846448" algn="l" defTabSz="615483" rtl="0" eaLnBrk="1" latinLnBrk="0" hangingPunct="1">
        <a:defRPr sz="1200" kern="1200">
          <a:solidFill>
            <a:schemeClr val="tx1"/>
          </a:solidFill>
          <a:latin typeface="+mn-lt"/>
          <a:ea typeface="+mn-ea"/>
          <a:cs typeface="+mn-cs"/>
        </a:defRPr>
      </a:lvl7pPr>
      <a:lvl8pPr marL="2154189" algn="l" defTabSz="615483" rtl="0" eaLnBrk="1" latinLnBrk="0" hangingPunct="1">
        <a:defRPr sz="1200" kern="1200">
          <a:solidFill>
            <a:schemeClr val="tx1"/>
          </a:solidFill>
          <a:latin typeface="+mn-lt"/>
          <a:ea typeface="+mn-ea"/>
          <a:cs typeface="+mn-cs"/>
        </a:defRPr>
      </a:lvl8pPr>
      <a:lvl9pPr marL="2461931" algn="l" defTabSz="615483"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72000" y="8280000"/>
            <a:ext cx="8460000" cy="12492000"/>
          </a:xfrm>
          <a:prstGeom prst="rect">
            <a:avLst/>
          </a:prstGeom>
          <a:solidFill>
            <a:srgbClr val="FFFFFF"/>
          </a:solidFill>
          <a:ln w="38100">
            <a:solidFill>
              <a:srgbClr val="00B050"/>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square" lIns="193853" tIns="193853" rIns="193853" bIns="242316" numCol="1" rtlCol="0" anchor="t" anchorCtr="0" compatLnSpc="1">
            <a:prstTxWarp prst="textNoShape">
              <a:avLst/>
            </a:prstTxWarp>
          </a:bodyPr>
          <a:lstStyle/>
          <a:p>
            <a:pPr marL="375590" defTabSz="2839128"/>
            <a:r>
              <a:rPr lang="en-GB" sz="2400" dirty="0">
                <a:ln w="12700">
                  <a:solidFill>
                    <a:schemeClr val="tx2">
                      <a:satMod val="155000"/>
                    </a:schemeClr>
                  </a:solidFill>
                  <a:prstDash val="solid"/>
                </a:ln>
                <a:solidFill>
                  <a:schemeClr val="accent5">
                    <a:lumMod val="50000"/>
                  </a:schemeClr>
                </a:solidFill>
                <a:latin typeface="Verdana" pitchFamily="34" charset="0"/>
                <a:cs typeface="Arial" charset="0"/>
              </a:rPr>
              <a:t>Methods</a:t>
            </a:r>
          </a:p>
          <a:p>
            <a:pPr marL="375590" defTabSz="2839128"/>
            <a:r>
              <a:rPr lang="en-GB" sz="2000" dirty="0">
                <a:solidFill>
                  <a:srgbClr val="002060"/>
                </a:solidFill>
                <a:latin typeface="Verdana" pitchFamily="34" charset="0"/>
                <a:cs typeface="Arial" charset="0"/>
              </a:rPr>
              <a:t>Table I: Summary of review methods</a:t>
            </a:r>
          </a:p>
          <a:p>
            <a:pPr marL="375590" defTabSz="2839128"/>
            <a:endParaRPr lang="en-GB" sz="1600" b="1" dirty="0">
              <a:solidFill>
                <a:srgbClr val="002060"/>
              </a:solidFill>
              <a:latin typeface="Arial" charset="0"/>
              <a:cs typeface="Arial" charset="0"/>
            </a:endParaRPr>
          </a:p>
        </p:txBody>
      </p:sp>
      <p:sp>
        <p:nvSpPr>
          <p:cNvPr id="2052" name="Rectangle 169"/>
          <p:cNvSpPr>
            <a:spLocks noChangeArrowheads="1"/>
          </p:cNvSpPr>
          <p:nvPr/>
        </p:nvSpPr>
        <p:spPr bwMode="auto">
          <a:xfrm>
            <a:off x="0" y="14618518"/>
            <a:ext cx="124363" cy="923923"/>
          </a:xfrm>
          <a:prstGeom prst="rect">
            <a:avLst/>
          </a:prstGeom>
          <a:noFill/>
          <a:ln w="9525">
            <a:noFill/>
            <a:miter lim="800000"/>
            <a:headEnd/>
            <a:tailEnd/>
          </a:ln>
        </p:spPr>
        <p:txBody>
          <a:bodyPr wrap="none" lIns="61548" tIns="30774" rIns="61548" bIns="30774" anchor="ctr">
            <a:spAutoFit/>
          </a:bodyPr>
          <a:lstStyle/>
          <a:p>
            <a:endParaRPr lang="en-US">
              <a:solidFill>
                <a:srgbClr val="002060"/>
              </a:solidFill>
            </a:endParaRPr>
          </a:p>
        </p:txBody>
      </p:sp>
      <p:sp>
        <p:nvSpPr>
          <p:cNvPr id="2055" name="Rectangle 2658"/>
          <p:cNvSpPr>
            <a:spLocks noGrp="1" noChangeArrowheads="1"/>
          </p:cNvSpPr>
          <p:nvPr>
            <p:ph type="title"/>
          </p:nvPr>
        </p:nvSpPr>
        <p:spPr>
          <a:xfrm>
            <a:off x="936246" y="1240115"/>
            <a:ext cx="16850483" cy="4514473"/>
          </a:xfrm>
        </p:spPr>
        <p:txBody>
          <a:bodyPr/>
          <a:lstStyle/>
          <a:p>
            <a:pPr eaLnBrk="1" hangingPunct="1"/>
            <a:r>
              <a:rPr lang="en-GB" sz="3100" dirty="0">
                <a:solidFill>
                  <a:srgbClr val="002060"/>
                </a:solidFill>
              </a:rPr>
              <a:t/>
            </a:r>
            <a:br>
              <a:rPr lang="en-GB" sz="3100" dirty="0">
                <a:solidFill>
                  <a:srgbClr val="002060"/>
                </a:solidFill>
              </a:rPr>
            </a:br>
            <a:endParaRPr lang="en-US" sz="3100" dirty="0">
              <a:solidFill>
                <a:srgbClr val="002060"/>
              </a:solidFill>
            </a:endParaRPr>
          </a:p>
        </p:txBody>
      </p:sp>
      <p:sp>
        <p:nvSpPr>
          <p:cNvPr id="2057" name="Rectangle 3000"/>
          <p:cNvSpPr>
            <a:spLocks noChangeArrowheads="1"/>
          </p:cNvSpPr>
          <p:nvPr/>
        </p:nvSpPr>
        <p:spPr bwMode="auto">
          <a:xfrm>
            <a:off x="1548000" y="27756000"/>
            <a:ext cx="6660000" cy="1254479"/>
          </a:xfrm>
          <a:prstGeom prst="rect">
            <a:avLst/>
          </a:prstGeom>
          <a:noFill/>
          <a:ln w="60325" algn="ctr">
            <a:noFill/>
            <a:miter lim="800000"/>
            <a:headEnd/>
            <a:tailEnd/>
          </a:ln>
        </p:spPr>
        <p:txBody>
          <a:bodyPr wrap="square" lIns="61537" tIns="30767" rIns="61537" bIns="0" anchor="ctr">
            <a:spAutoFit/>
          </a:bodyPr>
          <a:lstStyle/>
          <a:p>
            <a:pPr defTabSz="616552">
              <a:spcBef>
                <a:spcPts val="0"/>
              </a:spcBef>
            </a:pPr>
            <a:r>
              <a:rPr lang="en-GB" sz="2000" dirty="0">
                <a:solidFill>
                  <a:srgbClr val="0070C0"/>
                </a:solidFill>
                <a:latin typeface="Verdana" pitchFamily="34" charset="0"/>
              </a:rPr>
              <a:t>This work was funded by the NIHR Health Technology Assessment </a:t>
            </a:r>
            <a:r>
              <a:rPr lang="en-GB" sz="2000" dirty="0" smtClean="0">
                <a:solidFill>
                  <a:srgbClr val="0070C0"/>
                </a:solidFill>
                <a:latin typeface="Verdana" pitchFamily="34" charset="0"/>
              </a:rPr>
              <a:t>Programme.   </a:t>
            </a:r>
          </a:p>
          <a:p>
            <a:pPr defTabSz="616552">
              <a:spcBef>
                <a:spcPts val="0"/>
              </a:spcBef>
            </a:pPr>
            <a:r>
              <a:rPr lang="en-GB" sz="2000" dirty="0" smtClean="0">
                <a:solidFill>
                  <a:srgbClr val="0070C0"/>
                </a:solidFill>
                <a:latin typeface="Verdana" pitchFamily="34" charset="0"/>
              </a:rPr>
              <a:t>(</a:t>
            </a:r>
            <a:r>
              <a:rPr lang="en-GB" sz="2000" dirty="0">
                <a:solidFill>
                  <a:srgbClr val="0070C0"/>
                </a:solidFill>
                <a:latin typeface="Verdana" pitchFamily="34" charset="0"/>
              </a:rPr>
              <a:t>Project Number 08/45/01 HTA TAR</a:t>
            </a:r>
            <a:r>
              <a:rPr lang="en-GB" sz="2000" dirty="0" smtClean="0">
                <a:solidFill>
                  <a:srgbClr val="0070C0"/>
                </a:solidFill>
                <a:latin typeface="Verdana" pitchFamily="34" charset="0"/>
              </a:rPr>
              <a:t>). </a:t>
            </a:r>
            <a:endParaRPr lang="en-GB" sz="2000" dirty="0">
              <a:solidFill>
                <a:srgbClr val="0070C0"/>
              </a:solidFill>
              <a:latin typeface="Verdana" pitchFamily="34" charset="0"/>
            </a:endParaRPr>
          </a:p>
          <a:p>
            <a:pPr defTabSz="616552">
              <a:spcBef>
                <a:spcPct val="50000"/>
              </a:spcBef>
            </a:pPr>
            <a:endParaRPr lang="en-GB" sz="1300" dirty="0">
              <a:solidFill>
                <a:srgbClr val="0070C0"/>
              </a:solidFill>
            </a:endParaRPr>
          </a:p>
        </p:txBody>
      </p:sp>
      <p:pic>
        <p:nvPicPr>
          <p:cNvPr id="2058" name="Picture 3004"/>
          <p:cNvPicPr>
            <a:picLocks noChangeAspect="1" noChangeArrowheads="1"/>
          </p:cNvPicPr>
          <p:nvPr/>
        </p:nvPicPr>
        <p:blipFill>
          <a:blip r:embed="rId2" cstate="print"/>
          <a:srcRect/>
          <a:stretch>
            <a:fillRect/>
          </a:stretch>
        </p:blipFill>
        <p:spPr bwMode="auto">
          <a:xfrm>
            <a:off x="3883631" y="25668000"/>
            <a:ext cx="4660875" cy="1913968"/>
          </a:xfrm>
          <a:prstGeom prst="rect">
            <a:avLst/>
          </a:prstGeom>
          <a:noFill/>
          <a:ln w="9525">
            <a:noFill/>
            <a:miter lim="800000"/>
            <a:headEnd/>
            <a:tailEnd/>
          </a:ln>
        </p:spPr>
      </p:pic>
      <p:pic>
        <p:nvPicPr>
          <p:cNvPr id="2059" name="Picture 3003"/>
          <p:cNvPicPr>
            <a:picLocks noChangeAspect="1" noChangeArrowheads="1"/>
          </p:cNvPicPr>
          <p:nvPr/>
        </p:nvPicPr>
        <p:blipFill>
          <a:blip r:embed="rId3" cstate="print"/>
          <a:srcRect/>
          <a:stretch>
            <a:fillRect/>
          </a:stretch>
        </p:blipFill>
        <p:spPr bwMode="auto">
          <a:xfrm>
            <a:off x="381000" y="25848000"/>
            <a:ext cx="2202703" cy="1599634"/>
          </a:xfrm>
          <a:prstGeom prst="rect">
            <a:avLst/>
          </a:prstGeom>
          <a:noFill/>
          <a:ln w="9525">
            <a:noFill/>
            <a:miter lim="800000"/>
            <a:headEnd/>
            <a:tailEnd/>
          </a:ln>
        </p:spPr>
      </p:pic>
      <p:pic>
        <p:nvPicPr>
          <p:cNvPr id="2060" name="Picture 3006" descr="logo-tiff"/>
          <p:cNvPicPr>
            <a:picLocks noChangeAspect="1" noChangeArrowheads="1"/>
          </p:cNvPicPr>
          <p:nvPr/>
        </p:nvPicPr>
        <p:blipFill>
          <a:blip r:embed="rId4" cstate="print"/>
          <a:srcRect/>
          <a:stretch>
            <a:fillRect/>
          </a:stretch>
        </p:blipFill>
        <p:spPr bwMode="auto">
          <a:xfrm>
            <a:off x="13861101" y="300359"/>
            <a:ext cx="4527778" cy="1751366"/>
          </a:xfrm>
          <a:prstGeom prst="rect">
            <a:avLst/>
          </a:prstGeom>
          <a:noFill/>
          <a:ln w="9525">
            <a:noFill/>
            <a:miter lim="800000"/>
            <a:headEnd/>
            <a:tailEnd/>
          </a:ln>
        </p:spPr>
      </p:pic>
      <p:sp>
        <p:nvSpPr>
          <p:cNvPr id="2061" name="Text Box 3007"/>
          <p:cNvSpPr txBox="1">
            <a:spLocks noChangeArrowheads="1"/>
          </p:cNvSpPr>
          <p:nvPr/>
        </p:nvSpPr>
        <p:spPr bwMode="auto">
          <a:xfrm>
            <a:off x="260284" y="2412000"/>
            <a:ext cx="18128595" cy="2824444"/>
          </a:xfrm>
          <a:prstGeom prst="rect">
            <a:avLst/>
          </a:prstGeom>
          <a:noFill/>
          <a:ln w="9525">
            <a:noFill/>
            <a:miter lim="800000"/>
            <a:headEnd/>
            <a:tailEnd/>
          </a:ln>
        </p:spPr>
        <p:txBody>
          <a:bodyPr wrap="square" lIns="61548" tIns="30774" rIns="61548" bIns="30774">
            <a:spAutoFit/>
          </a:bodyPr>
          <a:lstStyle/>
          <a:p>
            <a:pPr algn="ctr" defTabSz="2839128">
              <a:spcBef>
                <a:spcPts val="400"/>
              </a:spcBef>
            </a:pPr>
            <a:r>
              <a:rPr lang="en-GB" sz="3200" b="1" dirty="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Verdana" pitchFamily="34" charset="0"/>
                <a:cs typeface="Tahoma" pitchFamily="34" charset="0"/>
              </a:rPr>
              <a:t>Diagnostic accuracy of echocardiography for </a:t>
            </a:r>
          </a:p>
          <a:p>
            <a:pPr algn="ctr" defTabSz="2839128">
              <a:spcBef>
                <a:spcPts val="400"/>
              </a:spcBef>
            </a:pPr>
            <a:r>
              <a:rPr lang="en-GB" sz="3200" b="1" dirty="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Verdana" pitchFamily="34" charset="0"/>
                <a:cs typeface="Tahoma" pitchFamily="34" charset="0"/>
              </a:rPr>
              <a:t>co-existing pathologies in atrial fibrillation patients</a:t>
            </a:r>
            <a:r>
              <a:rPr lang="en-GB"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Verdana" pitchFamily="34" charset="0"/>
                <a:cs typeface="Tahoma" pitchFamily="34" charset="0"/>
              </a:rPr>
              <a:t>:  </a:t>
            </a:r>
            <a:r>
              <a:rPr lang="en-GB" sz="3200" b="1" dirty="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Verdana" pitchFamily="34" charset="0"/>
                <a:cs typeface="Tahoma" pitchFamily="34" charset="0"/>
              </a:rPr>
              <a:t>systematic review</a:t>
            </a:r>
          </a:p>
          <a:p>
            <a:pPr algn="ctr" defTabSz="2839128">
              <a:spcBef>
                <a:spcPts val="1212"/>
              </a:spcBef>
            </a:pPr>
            <a:r>
              <a:rPr lang="en-GB" sz="2000" dirty="0" err="1">
                <a:solidFill>
                  <a:srgbClr val="002060"/>
                </a:solidFill>
                <a:latin typeface="Verdana" pitchFamily="34" charset="0"/>
              </a:rPr>
              <a:t>Poku</a:t>
            </a:r>
            <a:r>
              <a:rPr lang="en-GB" sz="2000" dirty="0">
                <a:solidFill>
                  <a:srgbClr val="002060"/>
                </a:solidFill>
                <a:latin typeface="Verdana" pitchFamily="34" charset="0"/>
              </a:rPr>
              <a:t>, E, Simpson, E, Scope, A, </a:t>
            </a:r>
            <a:r>
              <a:rPr lang="en-GB" sz="2000" dirty="0" err="1">
                <a:solidFill>
                  <a:srgbClr val="002060"/>
                </a:solidFill>
                <a:latin typeface="Verdana" pitchFamily="34" charset="0"/>
              </a:rPr>
              <a:t>Evans,P</a:t>
            </a:r>
            <a:r>
              <a:rPr lang="en-GB" sz="2000" dirty="0">
                <a:solidFill>
                  <a:srgbClr val="002060"/>
                </a:solidFill>
                <a:latin typeface="Verdana" pitchFamily="34" charset="0"/>
              </a:rPr>
              <a:t>. </a:t>
            </a:r>
          </a:p>
          <a:p>
            <a:pPr algn="ctr" defTabSz="2839128">
              <a:spcBef>
                <a:spcPct val="50000"/>
              </a:spcBef>
            </a:pPr>
            <a:endParaRPr lang="en-GB" sz="5100" b="1" dirty="0">
              <a:solidFill>
                <a:srgbClr val="002060"/>
              </a:solidFill>
            </a:endParaRPr>
          </a:p>
        </p:txBody>
      </p:sp>
      <p:sp>
        <p:nvSpPr>
          <p:cNvPr id="2062" name="Text Box 3008"/>
          <p:cNvSpPr txBox="1">
            <a:spLocks noChangeArrowheads="1"/>
          </p:cNvSpPr>
          <p:nvPr/>
        </p:nvSpPr>
        <p:spPr bwMode="auto">
          <a:xfrm>
            <a:off x="381000" y="30060000"/>
            <a:ext cx="17784000" cy="739257"/>
          </a:xfrm>
          <a:prstGeom prst="rect">
            <a:avLst/>
          </a:prstGeom>
          <a:noFill/>
          <a:ln w="9525">
            <a:noFill/>
            <a:miter lim="800000"/>
            <a:headEnd/>
            <a:tailEnd/>
          </a:ln>
        </p:spPr>
        <p:txBody>
          <a:bodyPr wrap="square" lIns="61548" tIns="30774" rIns="61548" bIns="30774">
            <a:spAutoFit/>
          </a:bodyPr>
          <a:lstStyle/>
          <a:p>
            <a:pPr defTabSz="2839128"/>
            <a:r>
              <a:rPr lang="en-US" sz="2400" dirty="0" smtClean="0">
                <a:solidFill>
                  <a:srgbClr val="002060"/>
                </a:solidFill>
                <a:latin typeface="Verdana" pitchFamily="34" charset="0"/>
              </a:rPr>
              <a:t>Contact</a:t>
            </a:r>
            <a:r>
              <a:rPr lang="en-US" sz="2400" dirty="0" smtClean="0">
                <a:solidFill>
                  <a:srgbClr val="002060"/>
                </a:solidFill>
              </a:rPr>
              <a:t>: </a:t>
            </a:r>
            <a:r>
              <a:rPr lang="en-US" sz="2000" dirty="0" smtClean="0">
                <a:solidFill>
                  <a:srgbClr val="002060"/>
                </a:solidFill>
                <a:latin typeface="+mn-lt"/>
              </a:rPr>
              <a:t>Edith </a:t>
            </a:r>
            <a:r>
              <a:rPr lang="en-US" sz="2000" dirty="0" err="1">
                <a:solidFill>
                  <a:srgbClr val="002060"/>
                </a:solidFill>
                <a:latin typeface="+mn-lt"/>
              </a:rPr>
              <a:t>Poku</a:t>
            </a:r>
            <a:r>
              <a:rPr lang="en-US" sz="2000" dirty="0">
                <a:solidFill>
                  <a:srgbClr val="002060"/>
                </a:solidFill>
                <a:latin typeface="+mn-lt"/>
              </a:rPr>
              <a:t>, Research </a:t>
            </a:r>
            <a:r>
              <a:rPr lang="en-US" sz="2000" dirty="0" smtClean="0">
                <a:solidFill>
                  <a:srgbClr val="002060"/>
                </a:solidFill>
                <a:latin typeface="+mn-lt"/>
              </a:rPr>
              <a:t>Associate, Health </a:t>
            </a:r>
            <a:r>
              <a:rPr lang="en-US" sz="2000" dirty="0">
                <a:solidFill>
                  <a:srgbClr val="002060"/>
                </a:solidFill>
                <a:latin typeface="+mn-lt"/>
              </a:rPr>
              <a:t>Economics and Decision </a:t>
            </a:r>
            <a:r>
              <a:rPr lang="en-US" sz="2000" dirty="0" smtClean="0">
                <a:solidFill>
                  <a:srgbClr val="002060"/>
                </a:solidFill>
                <a:latin typeface="+mn-lt"/>
              </a:rPr>
              <a:t>Science, School </a:t>
            </a:r>
            <a:r>
              <a:rPr lang="en-US" sz="2000" dirty="0">
                <a:solidFill>
                  <a:srgbClr val="002060"/>
                </a:solidFill>
                <a:latin typeface="+mn-lt"/>
              </a:rPr>
              <a:t>of Health and Related </a:t>
            </a:r>
            <a:r>
              <a:rPr lang="en-US" sz="2000" dirty="0" smtClean="0">
                <a:solidFill>
                  <a:srgbClr val="002060"/>
                </a:solidFill>
                <a:latin typeface="+mn-lt"/>
              </a:rPr>
              <a:t>Research, University </a:t>
            </a:r>
            <a:r>
              <a:rPr lang="en-US" sz="2000" dirty="0">
                <a:solidFill>
                  <a:srgbClr val="002060"/>
                </a:solidFill>
                <a:latin typeface="+mn-lt"/>
              </a:rPr>
              <a:t>of Sheffield, U.K. </a:t>
            </a:r>
            <a:br>
              <a:rPr lang="en-US" sz="2000" dirty="0">
                <a:solidFill>
                  <a:srgbClr val="002060"/>
                </a:solidFill>
                <a:latin typeface="+mn-lt"/>
              </a:rPr>
            </a:br>
            <a:r>
              <a:rPr lang="en-US" sz="2000" dirty="0">
                <a:solidFill>
                  <a:srgbClr val="002060"/>
                </a:solidFill>
                <a:latin typeface="+mn-lt"/>
              </a:rPr>
              <a:t>Email: </a:t>
            </a:r>
            <a:r>
              <a:rPr lang="en-US" sz="2000" dirty="0" smtClean="0">
                <a:solidFill>
                  <a:srgbClr val="002060"/>
                </a:solidFill>
                <a:latin typeface="+mn-lt"/>
              </a:rPr>
              <a:t>e.poku@sheffield.ac.uk, Tel</a:t>
            </a:r>
            <a:r>
              <a:rPr lang="en-US" sz="2000" dirty="0">
                <a:solidFill>
                  <a:srgbClr val="002060"/>
                </a:solidFill>
                <a:latin typeface="+mn-lt"/>
              </a:rPr>
              <a:t>:  +44 (</a:t>
            </a:r>
            <a:r>
              <a:rPr lang="en-US" sz="2000" dirty="0" smtClean="0">
                <a:solidFill>
                  <a:srgbClr val="002060"/>
                </a:solidFill>
                <a:latin typeface="+mn-lt"/>
              </a:rPr>
              <a:t>0)1142220692, Fax</a:t>
            </a:r>
            <a:r>
              <a:rPr lang="en-US" sz="2000" dirty="0">
                <a:solidFill>
                  <a:srgbClr val="002060"/>
                </a:solidFill>
                <a:latin typeface="+mn-lt"/>
              </a:rPr>
              <a:t>: +44 (0)1142724095</a:t>
            </a:r>
            <a:endParaRPr lang="en-GB" sz="2000" dirty="0">
              <a:solidFill>
                <a:srgbClr val="002060"/>
              </a:solidFill>
              <a:latin typeface="+mn-lt"/>
            </a:endParaRPr>
          </a:p>
        </p:txBody>
      </p:sp>
      <p:pic>
        <p:nvPicPr>
          <p:cNvPr id="2063" name="Picture 3009"/>
          <p:cNvPicPr>
            <a:picLocks noChangeAspect="1" noChangeArrowheads="1"/>
          </p:cNvPicPr>
          <p:nvPr/>
        </p:nvPicPr>
        <p:blipFill>
          <a:blip r:embed="rId5" cstate="print"/>
          <a:srcRect/>
          <a:stretch>
            <a:fillRect/>
          </a:stretch>
        </p:blipFill>
        <p:spPr bwMode="auto">
          <a:xfrm>
            <a:off x="0" y="0"/>
            <a:ext cx="6660554" cy="2405140"/>
          </a:xfrm>
          <a:prstGeom prst="rect">
            <a:avLst/>
          </a:prstGeom>
          <a:noFill/>
          <a:ln w="9525">
            <a:noFill/>
            <a:miter lim="800000"/>
            <a:headEnd/>
            <a:tailEnd/>
          </a:ln>
        </p:spPr>
      </p:pic>
      <p:sp>
        <p:nvSpPr>
          <p:cNvPr id="2064" name="Rectangle 2971"/>
          <p:cNvSpPr>
            <a:spLocks noChangeArrowheads="1"/>
          </p:cNvSpPr>
          <p:nvPr/>
        </p:nvSpPr>
        <p:spPr bwMode="auto">
          <a:xfrm>
            <a:off x="2304000" y="3816000"/>
            <a:ext cx="14016979" cy="677700"/>
          </a:xfrm>
          <a:prstGeom prst="rect">
            <a:avLst/>
          </a:prstGeom>
          <a:noFill/>
          <a:ln w="9525">
            <a:noFill/>
            <a:miter lim="800000"/>
            <a:headEnd/>
            <a:tailEnd/>
          </a:ln>
        </p:spPr>
        <p:txBody>
          <a:bodyPr wrap="square" lIns="61547" tIns="30773" rIns="61547" bIns="30773" anchor="ctr">
            <a:spAutoFit/>
          </a:bodyPr>
          <a:lstStyle/>
          <a:p>
            <a:pPr algn="ctr" defTabSz="616552"/>
            <a:r>
              <a:rPr lang="en-GB" sz="2000" dirty="0">
                <a:solidFill>
                  <a:srgbClr val="002060"/>
                </a:solidFill>
                <a:latin typeface="Verdana" pitchFamily="34" charset="0"/>
                <a:cs typeface="Tahoma" pitchFamily="34" charset="0"/>
              </a:rPr>
              <a:t>Health Economics and Decision Science (HEDS), School of Health and Related Research (ScHARR), </a:t>
            </a:r>
            <a:endParaRPr lang="en-GB" sz="2000" dirty="0" smtClean="0">
              <a:solidFill>
                <a:srgbClr val="002060"/>
              </a:solidFill>
              <a:latin typeface="Verdana" pitchFamily="34" charset="0"/>
              <a:cs typeface="Tahoma" pitchFamily="34" charset="0"/>
            </a:endParaRPr>
          </a:p>
          <a:p>
            <a:pPr algn="ctr" defTabSz="616552"/>
            <a:r>
              <a:rPr lang="en-GB" sz="2000" dirty="0" smtClean="0">
                <a:solidFill>
                  <a:srgbClr val="002060"/>
                </a:solidFill>
                <a:latin typeface="Verdana" pitchFamily="34" charset="0"/>
                <a:cs typeface="Tahoma" pitchFamily="34" charset="0"/>
              </a:rPr>
              <a:t>University </a:t>
            </a:r>
            <a:r>
              <a:rPr lang="en-GB" sz="2000" dirty="0">
                <a:solidFill>
                  <a:srgbClr val="002060"/>
                </a:solidFill>
                <a:latin typeface="Verdana" pitchFamily="34" charset="0"/>
                <a:cs typeface="Tahoma" pitchFamily="34" charset="0"/>
              </a:rPr>
              <a:t>of Sheffield, UK</a:t>
            </a:r>
            <a:endParaRPr lang="en-US" sz="2000" dirty="0">
              <a:solidFill>
                <a:srgbClr val="002060"/>
              </a:solidFill>
              <a:latin typeface="Verdana" pitchFamily="34" charset="0"/>
              <a:cs typeface="Tahoma" pitchFamily="34" charset="0"/>
            </a:endParaRPr>
          </a:p>
        </p:txBody>
      </p:sp>
      <p:sp>
        <p:nvSpPr>
          <p:cNvPr id="22" name="TextBox 21"/>
          <p:cNvSpPr txBox="1"/>
          <p:nvPr/>
        </p:nvSpPr>
        <p:spPr>
          <a:xfrm>
            <a:off x="1584000" y="28728000"/>
            <a:ext cx="5796000" cy="985479"/>
          </a:xfrm>
          <a:prstGeom prst="rect">
            <a:avLst/>
          </a:prstGeom>
          <a:noFill/>
        </p:spPr>
        <p:txBody>
          <a:bodyPr wrap="square" lIns="61548" tIns="30774" rIns="61548" bIns="30774" rtlCol="0">
            <a:spAutoFit/>
          </a:bodyPr>
          <a:lstStyle/>
          <a:p>
            <a:r>
              <a:rPr lang="en-GB" sz="2000" dirty="0">
                <a:solidFill>
                  <a:srgbClr val="002060"/>
                </a:solidFill>
                <a:latin typeface="Verdana" pitchFamily="34" charset="0"/>
              </a:rPr>
              <a:t>The views and opinions expressed are those of the authors and do not necessarily reflect those of the UK Department of Health. </a:t>
            </a:r>
          </a:p>
        </p:txBody>
      </p:sp>
      <p:sp>
        <p:nvSpPr>
          <p:cNvPr id="23" name="Rectangle 3"/>
          <p:cNvSpPr>
            <a:spLocks noChangeArrowheads="1"/>
          </p:cNvSpPr>
          <p:nvPr/>
        </p:nvSpPr>
        <p:spPr bwMode="auto">
          <a:xfrm>
            <a:off x="108000" y="4680000"/>
            <a:ext cx="18540000" cy="16920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lIns="214996" tIns="194681" rIns="214996" bIns="253932" anchor="ctr"/>
          <a:lstStyle/>
          <a:p>
            <a:pPr marL="180000" algn="just" fontAlgn="auto">
              <a:lnSpc>
                <a:spcPct val="150000"/>
              </a:lnSpc>
              <a:spcBef>
                <a:spcPts val="0"/>
              </a:spcBef>
              <a:spcAft>
                <a:spcPts val="0"/>
              </a:spcAft>
              <a:defRPr/>
            </a:pPr>
            <a:r>
              <a:rPr lang="en-US" sz="2400" kern="0" dirty="0" smtClean="0">
                <a:ln w="12700">
                  <a:solidFill>
                    <a:schemeClr val="tx2">
                      <a:satMod val="155000"/>
                    </a:schemeClr>
                  </a:solidFill>
                  <a:prstDash val="solid"/>
                </a:ln>
                <a:solidFill>
                  <a:schemeClr val="accent5">
                    <a:lumMod val="50000"/>
                  </a:schemeClr>
                </a:solidFill>
                <a:latin typeface="Verdana" pitchFamily="34" charset="0"/>
                <a:cs typeface="Tahoma" pitchFamily="34" charset="0"/>
              </a:rPr>
              <a:t>Introduction</a:t>
            </a:r>
          </a:p>
          <a:p>
            <a:pPr marL="180000" fontAlgn="auto">
              <a:spcBef>
                <a:spcPts val="0"/>
              </a:spcBef>
              <a:spcAft>
                <a:spcPts val="0"/>
              </a:spcAft>
              <a:defRPr/>
            </a:pPr>
            <a:r>
              <a:rPr lang="en-GB" sz="2000" kern="0" dirty="0" smtClean="0">
                <a:solidFill>
                  <a:srgbClr val="002060"/>
                </a:solidFill>
                <a:latin typeface="Arial" pitchFamily="34" charset="0"/>
                <a:cs typeface="Arial" pitchFamily="34" charset="0"/>
              </a:rPr>
              <a:t>Atrial </a:t>
            </a:r>
            <a:r>
              <a:rPr lang="en-GB" sz="2000" kern="0" dirty="0">
                <a:solidFill>
                  <a:srgbClr val="002060"/>
                </a:solidFill>
                <a:latin typeface="Arial" pitchFamily="34" charset="0"/>
                <a:cs typeface="Arial" pitchFamily="34" charset="0"/>
              </a:rPr>
              <a:t>fibrillation (AF) is the most common sustained cardiac arrhythmia.[1] It is common in the elderly and its prevalence is steadily increasing. [2] If left untreated, AF is a significant risk factor for stroke and other morbidities. Transthoracic echocardiography (TTE) is a procedure that allows imaging of the heart to identify structural and functional cardiac abnormalities.  Currently, TTE is not routinely recommended in all patients with AF. By undergoing TTE, significant cardiac pathologies can be diagnosed earlier than would be anticipated in current practice.</a:t>
            </a:r>
            <a:endParaRPr lang="en-US" sz="2000" kern="0" dirty="0">
              <a:solidFill>
                <a:srgbClr val="002060"/>
              </a:solidFill>
              <a:latin typeface="Arial" pitchFamily="34" charset="0"/>
              <a:cs typeface="Arial" pitchFamily="34" charset="0"/>
            </a:endParaRPr>
          </a:p>
        </p:txBody>
      </p:sp>
      <p:sp>
        <p:nvSpPr>
          <p:cNvPr id="25" name="Rectangle 3"/>
          <p:cNvSpPr>
            <a:spLocks noChangeArrowheads="1"/>
          </p:cNvSpPr>
          <p:nvPr/>
        </p:nvSpPr>
        <p:spPr bwMode="auto">
          <a:xfrm>
            <a:off x="108000" y="6444000"/>
            <a:ext cx="18540000" cy="16560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lIns="193853" tIns="194681" rIns="193853" bIns="242316" anchor="ctr"/>
          <a:lstStyle/>
          <a:p>
            <a:pPr marL="180000" algn="just" fontAlgn="auto">
              <a:lnSpc>
                <a:spcPct val="150000"/>
              </a:lnSpc>
              <a:spcBef>
                <a:spcPts val="0"/>
              </a:spcBef>
              <a:spcAft>
                <a:spcPts val="0"/>
              </a:spcAft>
              <a:defRPr/>
            </a:pPr>
            <a:r>
              <a:rPr lang="en-US" sz="2400" kern="0" dirty="0">
                <a:ln w="12700">
                  <a:solidFill>
                    <a:schemeClr val="tx2">
                      <a:satMod val="155000"/>
                    </a:schemeClr>
                  </a:solidFill>
                  <a:prstDash val="solid"/>
                </a:ln>
                <a:solidFill>
                  <a:schemeClr val="accent5">
                    <a:lumMod val="50000"/>
                  </a:schemeClr>
                </a:solidFill>
                <a:latin typeface="Verdana" pitchFamily="34" charset="0"/>
                <a:cs typeface="Times New Roman" pitchFamily="18" charset="0"/>
              </a:rPr>
              <a:t>Aim of the review</a:t>
            </a:r>
          </a:p>
          <a:p>
            <a:pPr marL="180000" fontAlgn="auto">
              <a:spcBef>
                <a:spcPts val="0"/>
              </a:spcBef>
              <a:spcAft>
                <a:spcPts val="0"/>
              </a:spcAft>
              <a:defRPr/>
            </a:pPr>
            <a:r>
              <a:rPr lang="en-GB" sz="2000" kern="0" dirty="0">
                <a:solidFill>
                  <a:srgbClr val="002060"/>
                </a:solidFill>
                <a:cs typeface="Times New Roman" pitchFamily="18" charset="0"/>
              </a:rPr>
              <a:t>The review investigated the clinical effectiveness of </a:t>
            </a:r>
            <a:r>
              <a:rPr lang="en-GB" sz="2000" kern="0" dirty="0" smtClean="0">
                <a:solidFill>
                  <a:srgbClr val="002060"/>
                </a:solidFill>
                <a:cs typeface="Times New Roman" pitchFamily="18" charset="0"/>
              </a:rPr>
              <a:t>the diagnostic </a:t>
            </a:r>
            <a:r>
              <a:rPr lang="en-GB" sz="2000" kern="0" dirty="0">
                <a:solidFill>
                  <a:srgbClr val="002060"/>
                </a:solidFill>
                <a:cs typeface="Times New Roman" pitchFamily="18" charset="0"/>
              </a:rPr>
              <a:t>accuracy of TTE for clinically relevant pathologies in AF patients and the prevalence of these pathologies within the AF population. Relevant pathologies were grouped into nine general categories based on whether the condition was present in patients with AF; detected by TTE or resulted in change of clinical management.  Pathologies of interest were, broadly grouped as structural defects; ischaemic heart disease; pulmonary disease; endocarditis; </a:t>
            </a:r>
            <a:r>
              <a:rPr lang="en-GB" sz="2000" kern="0" dirty="0" err="1">
                <a:solidFill>
                  <a:srgbClr val="002060"/>
                </a:solidFill>
                <a:cs typeface="Times New Roman" pitchFamily="18" charset="0"/>
              </a:rPr>
              <a:t>valvular</a:t>
            </a:r>
            <a:r>
              <a:rPr lang="en-GB" sz="2000" kern="0" dirty="0">
                <a:solidFill>
                  <a:srgbClr val="002060"/>
                </a:solidFill>
                <a:cs typeface="Times New Roman" pitchFamily="18" charset="0"/>
              </a:rPr>
              <a:t> heart disease; cardiomyopathy; heart failure cardiac masses/ tumours and diseases of arteries.</a:t>
            </a:r>
            <a:endParaRPr lang="en-US" sz="2000" kern="0" dirty="0">
              <a:solidFill>
                <a:srgbClr val="002060"/>
              </a:solidFill>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571740749"/>
              </p:ext>
            </p:extLst>
          </p:nvPr>
        </p:nvGraphicFramePr>
        <p:xfrm>
          <a:off x="290356" y="9314787"/>
          <a:ext cx="8095288" cy="11423613"/>
        </p:xfrm>
        <a:graphic>
          <a:graphicData uri="http://schemas.openxmlformats.org/drawingml/2006/table">
            <a:tbl>
              <a:tblPr firstRow="1" firstCol="1" bandRow="1">
                <a:tableStyleId>{0E3FDE45-AF77-4B5C-9715-49D594BDF05E}</a:tableStyleId>
              </a:tblPr>
              <a:tblGrid>
                <a:gridCol w="2129287"/>
                <a:gridCol w="3179299"/>
                <a:gridCol w="2786702"/>
              </a:tblGrid>
              <a:tr h="477342">
                <a:tc>
                  <a:txBody>
                    <a:bodyPr/>
                    <a:lstStyle/>
                    <a:p>
                      <a:pPr marL="540000">
                        <a:lnSpc>
                          <a:spcPct val="100000"/>
                        </a:lnSpc>
                        <a:spcAft>
                          <a:spcPts val="0"/>
                        </a:spcAft>
                      </a:pPr>
                      <a:r>
                        <a:rPr lang="en-GB" sz="2000" b="0" dirty="0" smtClean="0">
                          <a:solidFill>
                            <a:srgbClr val="002060"/>
                          </a:solidFill>
                          <a:effectLst/>
                          <a:latin typeface="+mn-lt"/>
                        </a:rPr>
                        <a:t>Review</a:t>
                      </a:r>
                    </a:p>
                    <a:p>
                      <a:pPr marL="540000">
                        <a:lnSpc>
                          <a:spcPct val="100000"/>
                        </a:lnSpc>
                        <a:spcAft>
                          <a:spcPts val="0"/>
                        </a:spcAft>
                      </a:pPr>
                      <a:endParaRPr lang="en-GB" sz="2000" b="0" dirty="0">
                        <a:solidFill>
                          <a:srgbClr val="002060"/>
                        </a:solidFill>
                        <a:effectLst/>
                        <a:latin typeface="+mn-lt"/>
                        <a:ea typeface="Calibri"/>
                        <a:cs typeface="Times New Roman"/>
                      </a:endParaRPr>
                    </a:p>
                  </a:txBody>
                  <a:tcPr marL="41956" marR="41956" marT="0" marB="0"/>
                </a:tc>
                <a:tc>
                  <a:txBody>
                    <a:bodyPr/>
                    <a:lstStyle/>
                    <a:p>
                      <a:pPr marL="360000">
                        <a:lnSpc>
                          <a:spcPct val="100000"/>
                        </a:lnSpc>
                        <a:spcAft>
                          <a:spcPts val="0"/>
                        </a:spcAft>
                      </a:pPr>
                      <a:r>
                        <a:rPr lang="en-GB" sz="2000" b="0" dirty="0">
                          <a:solidFill>
                            <a:srgbClr val="002060"/>
                          </a:solidFill>
                          <a:effectLst/>
                          <a:latin typeface="+mn-lt"/>
                        </a:rPr>
                        <a:t>Diagnostic accuracy review</a:t>
                      </a:r>
                      <a:endParaRPr lang="en-GB" sz="2000" b="0" dirty="0">
                        <a:solidFill>
                          <a:srgbClr val="002060"/>
                        </a:solidFill>
                        <a:effectLst/>
                        <a:latin typeface="+mn-lt"/>
                        <a:ea typeface="Calibri"/>
                        <a:cs typeface="Times New Roman"/>
                      </a:endParaRPr>
                    </a:p>
                  </a:txBody>
                  <a:tcPr marL="41956" marR="41956" marT="0" marB="0"/>
                </a:tc>
                <a:tc>
                  <a:txBody>
                    <a:bodyPr/>
                    <a:lstStyle/>
                    <a:p>
                      <a:pPr marL="360000">
                        <a:lnSpc>
                          <a:spcPct val="100000"/>
                        </a:lnSpc>
                        <a:spcAft>
                          <a:spcPts val="0"/>
                        </a:spcAft>
                      </a:pPr>
                      <a:r>
                        <a:rPr lang="en-GB" sz="2000" b="0" dirty="0">
                          <a:solidFill>
                            <a:srgbClr val="002060"/>
                          </a:solidFill>
                          <a:effectLst/>
                          <a:latin typeface="+mn-lt"/>
                        </a:rPr>
                        <a:t>Prevalence review</a:t>
                      </a:r>
                      <a:endParaRPr lang="en-GB" sz="2000" b="0" dirty="0">
                        <a:solidFill>
                          <a:srgbClr val="002060"/>
                        </a:solidFill>
                        <a:effectLst/>
                        <a:latin typeface="+mn-lt"/>
                        <a:ea typeface="Calibri"/>
                        <a:cs typeface="Times New Roman"/>
                      </a:endParaRPr>
                    </a:p>
                  </a:txBody>
                  <a:tcPr marL="41956" marR="41956" marT="0" marB="0"/>
                </a:tc>
              </a:tr>
              <a:tr h="1938465">
                <a:tc>
                  <a:txBody>
                    <a:bodyPr/>
                    <a:lstStyle/>
                    <a:p>
                      <a:pPr marL="180000" algn="ctr">
                        <a:lnSpc>
                          <a:spcPct val="100000"/>
                        </a:lnSpc>
                        <a:spcAft>
                          <a:spcPts val="0"/>
                        </a:spcAft>
                      </a:pPr>
                      <a:r>
                        <a:rPr lang="en-GB" sz="2000" b="0" dirty="0">
                          <a:solidFill>
                            <a:srgbClr val="002060"/>
                          </a:solidFill>
                          <a:effectLst/>
                          <a:latin typeface="+mn-lt"/>
                        </a:rPr>
                        <a:t>Population</a:t>
                      </a:r>
                      <a:endParaRPr lang="en-GB" sz="2000" b="0" dirty="0">
                        <a:solidFill>
                          <a:srgbClr val="002060"/>
                        </a:solidFill>
                        <a:effectLst/>
                        <a:latin typeface="+mn-lt"/>
                        <a:ea typeface="Calibri"/>
                        <a:cs typeface="Times New Roman"/>
                      </a:endParaRPr>
                    </a:p>
                  </a:txBody>
                  <a:tcPr marL="41956" marR="41956" marT="0" marB="0"/>
                </a:tc>
                <a:tc>
                  <a:txBody>
                    <a:bodyPr/>
                    <a:lstStyle/>
                    <a:p>
                      <a:pPr marL="360000">
                        <a:lnSpc>
                          <a:spcPct val="100000"/>
                        </a:lnSpc>
                        <a:spcAft>
                          <a:spcPts val="0"/>
                        </a:spcAft>
                      </a:pPr>
                      <a:r>
                        <a:rPr lang="en-GB" sz="2000" dirty="0">
                          <a:solidFill>
                            <a:srgbClr val="002060"/>
                          </a:solidFill>
                          <a:effectLst/>
                          <a:latin typeface="+mn-lt"/>
                        </a:rPr>
                        <a:t>AF patients. Studies were sought from other adult populations with suspected cardiac conditions </a:t>
                      </a:r>
                      <a:r>
                        <a:rPr lang="en-GB" sz="2000" dirty="0" smtClean="0">
                          <a:solidFill>
                            <a:srgbClr val="002060"/>
                          </a:solidFill>
                          <a:effectLst/>
                          <a:latin typeface="+mn-lt"/>
                        </a:rPr>
                        <a:t>if </a:t>
                      </a:r>
                      <a:r>
                        <a:rPr lang="en-GB" sz="2000" dirty="0">
                          <a:solidFill>
                            <a:srgbClr val="002060"/>
                          </a:solidFill>
                          <a:effectLst/>
                          <a:latin typeface="+mn-lt"/>
                        </a:rPr>
                        <a:t>AF patients were not included</a:t>
                      </a:r>
                      <a:r>
                        <a:rPr lang="en-GB" sz="2000" dirty="0" smtClean="0">
                          <a:solidFill>
                            <a:srgbClr val="002060"/>
                          </a:solidFill>
                          <a:effectLst/>
                          <a:latin typeface="+mn-lt"/>
                        </a:rPr>
                        <a:t>.</a:t>
                      </a:r>
                    </a:p>
                  </a:txBody>
                  <a:tcPr marL="41956" marR="41956" marT="0" marB="0"/>
                </a:tc>
                <a:tc>
                  <a:txBody>
                    <a:bodyPr/>
                    <a:lstStyle/>
                    <a:p>
                      <a:pPr marL="360000">
                        <a:lnSpc>
                          <a:spcPct val="100000"/>
                        </a:lnSpc>
                        <a:spcAft>
                          <a:spcPts val="0"/>
                        </a:spcAft>
                      </a:pPr>
                      <a:r>
                        <a:rPr lang="en-GB" sz="2000" dirty="0" smtClean="0">
                          <a:solidFill>
                            <a:srgbClr val="002060"/>
                          </a:solidFill>
                          <a:effectLst/>
                          <a:latin typeface="+mn-lt"/>
                        </a:rPr>
                        <a:t>Recently </a:t>
                      </a:r>
                      <a:r>
                        <a:rPr lang="en-GB" sz="2000" dirty="0">
                          <a:solidFill>
                            <a:srgbClr val="002060"/>
                          </a:solidFill>
                          <a:effectLst/>
                          <a:latin typeface="+mn-lt"/>
                        </a:rPr>
                        <a:t>diagnosed AF patients with pathologies that can be identified by TTE  </a:t>
                      </a:r>
                      <a:endParaRPr lang="en-GB" sz="2000" dirty="0">
                        <a:solidFill>
                          <a:srgbClr val="002060"/>
                        </a:solidFill>
                        <a:effectLst/>
                        <a:latin typeface="+mn-lt"/>
                        <a:ea typeface="Calibri"/>
                        <a:cs typeface="Times New Roman"/>
                      </a:endParaRPr>
                    </a:p>
                  </a:txBody>
                  <a:tcPr marL="41956" marR="41956" marT="0" marB="0"/>
                </a:tc>
              </a:tr>
              <a:tr h="452582">
                <a:tc>
                  <a:txBody>
                    <a:bodyPr/>
                    <a:lstStyle/>
                    <a:p>
                      <a:pPr marL="180000" algn="ctr">
                        <a:lnSpc>
                          <a:spcPct val="100000"/>
                        </a:lnSpc>
                        <a:spcAft>
                          <a:spcPts val="0"/>
                        </a:spcAft>
                      </a:pPr>
                      <a:r>
                        <a:rPr lang="en-GB" sz="2000" b="0" dirty="0">
                          <a:solidFill>
                            <a:srgbClr val="002060"/>
                          </a:solidFill>
                          <a:effectLst/>
                          <a:latin typeface="+mn-lt"/>
                        </a:rPr>
                        <a:t>Intervention</a:t>
                      </a:r>
                      <a:endParaRPr lang="en-GB" sz="2000" b="0" dirty="0">
                        <a:solidFill>
                          <a:srgbClr val="002060"/>
                        </a:solidFill>
                        <a:effectLst/>
                        <a:latin typeface="+mn-lt"/>
                        <a:ea typeface="Calibri"/>
                        <a:cs typeface="Times New Roman"/>
                      </a:endParaRPr>
                    </a:p>
                  </a:txBody>
                  <a:tcPr marL="41956" marR="41956" marT="0" marB="0"/>
                </a:tc>
                <a:tc>
                  <a:txBody>
                    <a:bodyPr/>
                    <a:lstStyle/>
                    <a:p>
                      <a:pPr marL="360000">
                        <a:lnSpc>
                          <a:spcPct val="100000"/>
                        </a:lnSpc>
                        <a:spcAft>
                          <a:spcPts val="0"/>
                        </a:spcAft>
                      </a:pPr>
                      <a:r>
                        <a:rPr lang="en-GB" sz="2000" dirty="0">
                          <a:solidFill>
                            <a:srgbClr val="002060"/>
                          </a:solidFill>
                          <a:effectLst/>
                          <a:latin typeface="+mn-lt"/>
                        </a:rPr>
                        <a:t>Conventional </a:t>
                      </a:r>
                      <a:r>
                        <a:rPr lang="en-GB" sz="2000" dirty="0" smtClean="0">
                          <a:solidFill>
                            <a:srgbClr val="002060"/>
                          </a:solidFill>
                          <a:effectLst/>
                          <a:latin typeface="+mn-lt"/>
                        </a:rPr>
                        <a:t>TTE</a:t>
                      </a:r>
                    </a:p>
                  </a:txBody>
                  <a:tcPr marL="41956" marR="41956" marT="0" marB="0"/>
                </a:tc>
                <a:tc>
                  <a:txBody>
                    <a:bodyPr/>
                    <a:lstStyle/>
                    <a:p>
                      <a:pPr marL="360000">
                        <a:lnSpc>
                          <a:spcPct val="100000"/>
                        </a:lnSpc>
                        <a:spcAft>
                          <a:spcPts val="0"/>
                        </a:spcAft>
                      </a:pPr>
                      <a:r>
                        <a:rPr lang="en-GB" sz="2000" dirty="0" smtClean="0">
                          <a:solidFill>
                            <a:srgbClr val="002060"/>
                          </a:solidFill>
                          <a:effectLst/>
                          <a:latin typeface="+mn-lt"/>
                          <a:ea typeface="+mn-ea"/>
                          <a:cs typeface="+mn-cs"/>
                        </a:rPr>
                        <a:t>Not</a:t>
                      </a:r>
                      <a:r>
                        <a:rPr lang="en-GB" sz="2000" baseline="0" dirty="0" smtClean="0">
                          <a:solidFill>
                            <a:srgbClr val="002060"/>
                          </a:solidFill>
                          <a:effectLst/>
                          <a:latin typeface="+mn-lt"/>
                          <a:ea typeface="+mn-ea"/>
                          <a:cs typeface="+mn-cs"/>
                        </a:rPr>
                        <a:t> relevant</a:t>
                      </a:r>
                      <a:endParaRPr lang="en-GB" sz="2000" dirty="0">
                        <a:solidFill>
                          <a:srgbClr val="002060"/>
                        </a:solidFill>
                        <a:effectLst/>
                        <a:latin typeface="+mn-lt"/>
                        <a:ea typeface="Calibri"/>
                        <a:cs typeface="Times New Roman"/>
                      </a:endParaRPr>
                    </a:p>
                  </a:txBody>
                  <a:tcPr marL="41956" marR="41956" marT="0" marB="0"/>
                </a:tc>
              </a:tr>
              <a:tr h="1047750">
                <a:tc>
                  <a:txBody>
                    <a:bodyPr/>
                    <a:lstStyle/>
                    <a:p>
                      <a:pPr marL="180000" algn="ctr">
                        <a:lnSpc>
                          <a:spcPct val="100000"/>
                        </a:lnSpc>
                        <a:spcAft>
                          <a:spcPts val="0"/>
                        </a:spcAft>
                      </a:pPr>
                      <a:r>
                        <a:rPr lang="en-GB" sz="2000" b="0" dirty="0">
                          <a:solidFill>
                            <a:srgbClr val="002060"/>
                          </a:solidFill>
                          <a:effectLst/>
                          <a:latin typeface="+mn-lt"/>
                        </a:rPr>
                        <a:t>Comparators</a:t>
                      </a:r>
                      <a:endParaRPr lang="en-GB" sz="2000" b="0" dirty="0">
                        <a:solidFill>
                          <a:srgbClr val="002060"/>
                        </a:solidFill>
                        <a:effectLst/>
                        <a:latin typeface="+mn-lt"/>
                        <a:ea typeface="Calibri"/>
                        <a:cs typeface="Times New Roman"/>
                      </a:endParaRPr>
                    </a:p>
                  </a:txBody>
                  <a:tcPr marL="41956" marR="41956" marT="0" marB="0"/>
                </a:tc>
                <a:tc>
                  <a:txBody>
                    <a:bodyPr/>
                    <a:lstStyle/>
                    <a:p>
                      <a:pPr marL="360000">
                        <a:lnSpc>
                          <a:spcPct val="100000"/>
                        </a:lnSpc>
                        <a:spcAft>
                          <a:spcPts val="0"/>
                        </a:spcAft>
                      </a:pPr>
                      <a:r>
                        <a:rPr lang="en-GB" sz="2000" dirty="0" smtClean="0">
                          <a:solidFill>
                            <a:srgbClr val="002060"/>
                          </a:solidFill>
                          <a:effectLst/>
                          <a:latin typeface="+mn-lt"/>
                        </a:rPr>
                        <a:t>Technique(s) </a:t>
                      </a:r>
                      <a:r>
                        <a:rPr lang="en-GB" sz="2000" dirty="0">
                          <a:solidFill>
                            <a:srgbClr val="002060"/>
                          </a:solidFill>
                          <a:effectLst/>
                          <a:latin typeface="+mn-lt"/>
                        </a:rPr>
                        <a:t>appropriate for  the diagnosis of </a:t>
                      </a:r>
                      <a:r>
                        <a:rPr lang="en-GB" sz="2000" dirty="0" smtClean="0">
                          <a:solidFill>
                            <a:srgbClr val="002060"/>
                          </a:solidFill>
                          <a:effectLst/>
                          <a:latin typeface="+mn-lt"/>
                        </a:rPr>
                        <a:t>specified pathology</a:t>
                      </a:r>
                    </a:p>
                  </a:txBody>
                  <a:tcPr marL="41956" marR="41956" marT="0" marB="0"/>
                </a:tc>
                <a:tc>
                  <a:txBody>
                    <a:bodyPr/>
                    <a:lstStyle/>
                    <a:p>
                      <a:pPr marL="360000">
                        <a:lnSpc>
                          <a:spcPct val="100000"/>
                        </a:lnSpc>
                        <a:spcAft>
                          <a:spcPts val="0"/>
                        </a:spcAft>
                      </a:pPr>
                      <a:r>
                        <a:rPr lang="en-GB" sz="2000" dirty="0" smtClean="0">
                          <a:solidFill>
                            <a:srgbClr val="002060"/>
                          </a:solidFill>
                          <a:effectLst/>
                          <a:latin typeface="+mn-lt"/>
                        </a:rPr>
                        <a:t>Not relevant</a:t>
                      </a:r>
                      <a:endParaRPr lang="en-GB" sz="2000" dirty="0">
                        <a:solidFill>
                          <a:srgbClr val="002060"/>
                        </a:solidFill>
                        <a:effectLst/>
                        <a:latin typeface="+mn-lt"/>
                        <a:ea typeface="Calibri"/>
                        <a:cs typeface="Times New Roman"/>
                      </a:endParaRPr>
                    </a:p>
                  </a:txBody>
                  <a:tcPr marL="41956" marR="41956" marT="0" marB="0"/>
                </a:tc>
              </a:tr>
              <a:tr h="666750">
                <a:tc>
                  <a:txBody>
                    <a:bodyPr/>
                    <a:lstStyle/>
                    <a:p>
                      <a:pPr marL="180000" algn="ctr">
                        <a:lnSpc>
                          <a:spcPct val="100000"/>
                        </a:lnSpc>
                        <a:spcAft>
                          <a:spcPts val="0"/>
                        </a:spcAft>
                      </a:pPr>
                      <a:r>
                        <a:rPr lang="en-GB" sz="2000" b="0" dirty="0">
                          <a:solidFill>
                            <a:srgbClr val="002060"/>
                          </a:solidFill>
                          <a:effectLst/>
                          <a:latin typeface="+mn-lt"/>
                        </a:rPr>
                        <a:t>Outcomes</a:t>
                      </a:r>
                      <a:endParaRPr lang="en-GB" sz="2000" b="0" dirty="0">
                        <a:solidFill>
                          <a:srgbClr val="002060"/>
                        </a:solidFill>
                        <a:effectLst/>
                        <a:latin typeface="+mn-lt"/>
                        <a:ea typeface="Calibri"/>
                        <a:cs typeface="Times New Roman"/>
                      </a:endParaRPr>
                    </a:p>
                  </a:txBody>
                  <a:tcPr marL="41956" marR="41956" marT="0" marB="0"/>
                </a:tc>
                <a:tc>
                  <a:txBody>
                    <a:bodyPr/>
                    <a:lstStyle/>
                    <a:p>
                      <a:pPr marL="360000">
                        <a:lnSpc>
                          <a:spcPct val="100000"/>
                        </a:lnSpc>
                        <a:spcAft>
                          <a:spcPts val="0"/>
                        </a:spcAft>
                      </a:pPr>
                      <a:r>
                        <a:rPr lang="en-GB" sz="2000" dirty="0">
                          <a:solidFill>
                            <a:srgbClr val="002060"/>
                          </a:solidFill>
                          <a:effectLst/>
                          <a:latin typeface="+mn-lt"/>
                        </a:rPr>
                        <a:t>Sensitivity </a:t>
                      </a:r>
                      <a:r>
                        <a:rPr lang="en-GB" sz="2000" dirty="0" smtClean="0">
                          <a:solidFill>
                            <a:srgbClr val="002060"/>
                          </a:solidFill>
                          <a:effectLst/>
                          <a:latin typeface="+mn-lt"/>
                        </a:rPr>
                        <a:t>or specificity</a:t>
                      </a:r>
                    </a:p>
                  </a:txBody>
                  <a:tcPr marL="41956" marR="41956" marT="0" marB="0"/>
                </a:tc>
                <a:tc>
                  <a:txBody>
                    <a:bodyPr/>
                    <a:lstStyle/>
                    <a:p>
                      <a:pPr marL="360000">
                        <a:lnSpc>
                          <a:spcPct val="100000"/>
                        </a:lnSpc>
                        <a:spcAft>
                          <a:spcPts val="0"/>
                        </a:spcAft>
                      </a:pPr>
                      <a:r>
                        <a:rPr lang="en-GB" sz="2000" dirty="0">
                          <a:solidFill>
                            <a:srgbClr val="002060"/>
                          </a:solidFill>
                          <a:effectLst/>
                          <a:latin typeface="+mn-lt"/>
                        </a:rPr>
                        <a:t>Prevalence of specific pathology</a:t>
                      </a:r>
                      <a:endParaRPr lang="en-GB" sz="2000" dirty="0">
                        <a:solidFill>
                          <a:srgbClr val="002060"/>
                        </a:solidFill>
                        <a:effectLst/>
                        <a:latin typeface="+mn-lt"/>
                        <a:ea typeface="Calibri"/>
                        <a:cs typeface="Times New Roman"/>
                      </a:endParaRPr>
                    </a:p>
                  </a:txBody>
                  <a:tcPr marL="41956" marR="41956" marT="0" marB="0"/>
                </a:tc>
              </a:tr>
              <a:tr h="1258957">
                <a:tc>
                  <a:txBody>
                    <a:bodyPr/>
                    <a:lstStyle/>
                    <a:p>
                      <a:pPr marL="180000" algn="ctr">
                        <a:lnSpc>
                          <a:spcPct val="100000"/>
                        </a:lnSpc>
                        <a:spcAft>
                          <a:spcPts val="0"/>
                        </a:spcAft>
                      </a:pPr>
                      <a:r>
                        <a:rPr lang="en-GB" sz="2000" b="0" dirty="0">
                          <a:solidFill>
                            <a:srgbClr val="002060"/>
                          </a:solidFill>
                          <a:effectLst/>
                          <a:latin typeface="+mn-lt"/>
                        </a:rPr>
                        <a:t>Study type</a:t>
                      </a:r>
                      <a:endParaRPr lang="en-GB" sz="2000" b="0" dirty="0">
                        <a:solidFill>
                          <a:srgbClr val="002060"/>
                        </a:solidFill>
                        <a:effectLst/>
                        <a:latin typeface="+mn-lt"/>
                        <a:ea typeface="Calibri"/>
                        <a:cs typeface="Times New Roman"/>
                      </a:endParaRPr>
                    </a:p>
                  </a:txBody>
                  <a:tcPr marL="41956" marR="41956" marT="0" marB="0"/>
                </a:tc>
                <a:tc>
                  <a:txBody>
                    <a:bodyPr/>
                    <a:lstStyle/>
                    <a:p>
                      <a:pPr marL="360000">
                        <a:lnSpc>
                          <a:spcPct val="100000"/>
                        </a:lnSpc>
                        <a:spcAft>
                          <a:spcPts val="0"/>
                        </a:spcAft>
                      </a:pPr>
                      <a:r>
                        <a:rPr lang="en-GB" sz="2000" dirty="0">
                          <a:solidFill>
                            <a:srgbClr val="002060"/>
                          </a:solidFill>
                          <a:effectLst/>
                          <a:latin typeface="+mn-lt"/>
                        </a:rPr>
                        <a:t>Diagnostic accuracy studies using TTE to diagnose any of the selected </a:t>
                      </a:r>
                      <a:r>
                        <a:rPr lang="en-GB" sz="2000" dirty="0" smtClean="0">
                          <a:solidFill>
                            <a:srgbClr val="002060"/>
                          </a:solidFill>
                          <a:effectLst/>
                          <a:latin typeface="+mn-lt"/>
                        </a:rPr>
                        <a:t>pathologies</a:t>
                      </a:r>
                    </a:p>
                  </a:txBody>
                  <a:tcPr marL="41956" marR="41956" marT="0" marB="0"/>
                </a:tc>
                <a:tc>
                  <a:txBody>
                    <a:bodyPr/>
                    <a:lstStyle/>
                    <a:p>
                      <a:pPr marL="360000">
                        <a:lnSpc>
                          <a:spcPct val="100000"/>
                        </a:lnSpc>
                        <a:spcAft>
                          <a:spcPts val="0"/>
                        </a:spcAft>
                      </a:pPr>
                      <a:r>
                        <a:rPr lang="en-GB" sz="2000" dirty="0">
                          <a:solidFill>
                            <a:srgbClr val="002060"/>
                          </a:solidFill>
                          <a:effectLst/>
                          <a:latin typeface="+mn-lt"/>
                        </a:rPr>
                        <a:t>Epidemiological studies</a:t>
                      </a:r>
                      <a:endParaRPr lang="en-GB" sz="2000" dirty="0">
                        <a:solidFill>
                          <a:srgbClr val="002060"/>
                        </a:solidFill>
                        <a:effectLst/>
                        <a:latin typeface="+mn-lt"/>
                        <a:ea typeface="Calibri"/>
                        <a:cs typeface="Times New Roman"/>
                      </a:endParaRPr>
                    </a:p>
                  </a:txBody>
                  <a:tcPr marL="41956" marR="41956" marT="0" marB="0"/>
                </a:tc>
              </a:tr>
              <a:tr h="1012500">
                <a:tc>
                  <a:txBody>
                    <a:bodyPr/>
                    <a:lstStyle/>
                    <a:p>
                      <a:pPr marL="180000" algn="ctr">
                        <a:lnSpc>
                          <a:spcPct val="100000"/>
                        </a:lnSpc>
                        <a:spcAft>
                          <a:spcPts val="0"/>
                        </a:spcAft>
                      </a:pPr>
                      <a:r>
                        <a:rPr lang="en-GB" sz="2000" b="0" dirty="0">
                          <a:solidFill>
                            <a:srgbClr val="002060"/>
                          </a:solidFill>
                          <a:effectLst/>
                          <a:latin typeface="+mn-lt"/>
                        </a:rPr>
                        <a:t>Literature searching</a:t>
                      </a:r>
                      <a:endParaRPr lang="en-GB" sz="2000" b="0" dirty="0">
                        <a:solidFill>
                          <a:srgbClr val="002060"/>
                        </a:solidFill>
                        <a:effectLst/>
                        <a:latin typeface="+mn-lt"/>
                        <a:ea typeface="Calibri"/>
                        <a:cs typeface="Times New Roman"/>
                      </a:endParaRPr>
                    </a:p>
                  </a:txBody>
                  <a:tcPr marL="41956" marR="41956" marT="0" marB="0"/>
                </a:tc>
                <a:tc>
                  <a:txBody>
                    <a:bodyPr/>
                    <a:lstStyle/>
                    <a:p>
                      <a:pPr marL="360000">
                        <a:lnSpc>
                          <a:spcPct val="100000"/>
                        </a:lnSpc>
                        <a:spcAft>
                          <a:spcPts val="0"/>
                        </a:spcAft>
                      </a:pPr>
                      <a:r>
                        <a:rPr lang="en-GB" sz="2000" dirty="0">
                          <a:solidFill>
                            <a:srgbClr val="002060"/>
                          </a:solidFill>
                          <a:effectLst/>
                          <a:latin typeface="+mn-lt"/>
                        </a:rPr>
                        <a:t>March – August </a:t>
                      </a:r>
                      <a:endParaRPr lang="en-GB" sz="2000" dirty="0" smtClean="0">
                        <a:solidFill>
                          <a:srgbClr val="002060"/>
                        </a:solidFill>
                        <a:effectLst/>
                        <a:latin typeface="+mn-lt"/>
                      </a:endParaRPr>
                    </a:p>
                    <a:p>
                      <a:pPr marL="360000">
                        <a:lnSpc>
                          <a:spcPct val="100000"/>
                        </a:lnSpc>
                        <a:spcAft>
                          <a:spcPts val="0"/>
                        </a:spcAft>
                      </a:pPr>
                      <a:r>
                        <a:rPr lang="en-GB" sz="2000" dirty="0" smtClean="0">
                          <a:solidFill>
                            <a:srgbClr val="002060"/>
                          </a:solidFill>
                          <a:effectLst/>
                          <a:latin typeface="+mn-lt"/>
                        </a:rPr>
                        <a:t>2010</a:t>
                      </a:r>
                      <a:r>
                        <a:rPr lang="en-GB" sz="2000" dirty="0">
                          <a:solidFill>
                            <a:srgbClr val="002060"/>
                          </a:solidFill>
                          <a:effectLst/>
                          <a:latin typeface="+mn-lt"/>
                        </a:rPr>
                        <a:t>. </a:t>
                      </a:r>
                      <a:r>
                        <a:rPr lang="en-GB" sz="2000" dirty="0" smtClean="0">
                          <a:solidFill>
                            <a:srgbClr val="002060"/>
                          </a:solidFill>
                          <a:effectLst/>
                          <a:latin typeface="+mn-lt"/>
                        </a:rPr>
                        <a:t>MEDLINE</a:t>
                      </a:r>
                      <a:r>
                        <a:rPr lang="en-GB" sz="2000" dirty="0">
                          <a:solidFill>
                            <a:srgbClr val="002060"/>
                          </a:solidFill>
                          <a:effectLst/>
                          <a:latin typeface="+mn-lt"/>
                        </a:rPr>
                        <a:t>, EMBASE, Cochrane Library and others. </a:t>
                      </a:r>
                      <a:endParaRPr lang="en-GB" sz="2000" dirty="0" smtClean="0">
                        <a:solidFill>
                          <a:srgbClr val="002060"/>
                        </a:solidFill>
                        <a:effectLst/>
                        <a:latin typeface="+mn-lt"/>
                      </a:endParaRPr>
                    </a:p>
                  </a:txBody>
                  <a:tcPr marL="41956" marR="41956" marT="0" marB="0"/>
                </a:tc>
                <a:tc>
                  <a:txBody>
                    <a:bodyPr/>
                    <a:lstStyle/>
                    <a:p>
                      <a:pPr marL="360000">
                        <a:lnSpc>
                          <a:spcPct val="100000"/>
                        </a:lnSpc>
                        <a:spcAft>
                          <a:spcPts val="0"/>
                        </a:spcAft>
                      </a:pPr>
                      <a:r>
                        <a:rPr lang="en-GB" sz="2000" dirty="0">
                          <a:solidFill>
                            <a:srgbClr val="002060"/>
                          </a:solidFill>
                          <a:effectLst/>
                          <a:latin typeface="+mn-lt"/>
                        </a:rPr>
                        <a:t>March – August 2010. </a:t>
                      </a:r>
                      <a:r>
                        <a:rPr lang="en-GB" sz="2000" dirty="0" smtClean="0">
                          <a:solidFill>
                            <a:srgbClr val="002060"/>
                          </a:solidFill>
                          <a:effectLst/>
                          <a:latin typeface="+mn-lt"/>
                        </a:rPr>
                        <a:t>MEDLINE</a:t>
                      </a:r>
                      <a:r>
                        <a:rPr lang="en-GB" sz="2000" dirty="0">
                          <a:solidFill>
                            <a:srgbClr val="002060"/>
                          </a:solidFill>
                          <a:effectLst/>
                          <a:latin typeface="+mn-lt"/>
                        </a:rPr>
                        <a:t>, EMBASE, Cochrane Library and others.</a:t>
                      </a:r>
                      <a:endParaRPr lang="en-GB" sz="2000" dirty="0">
                        <a:solidFill>
                          <a:srgbClr val="002060"/>
                        </a:solidFill>
                        <a:effectLst/>
                        <a:latin typeface="+mn-lt"/>
                        <a:ea typeface="Calibri"/>
                        <a:cs typeface="Times New Roman"/>
                      </a:endParaRPr>
                    </a:p>
                  </a:txBody>
                  <a:tcPr marL="41956" marR="41956" marT="0" marB="0"/>
                </a:tc>
              </a:tr>
              <a:tr h="645099">
                <a:tc>
                  <a:txBody>
                    <a:bodyPr/>
                    <a:lstStyle/>
                    <a:p>
                      <a:pPr marL="180000" algn="ctr">
                        <a:lnSpc>
                          <a:spcPct val="100000"/>
                        </a:lnSpc>
                        <a:spcAft>
                          <a:spcPts val="0"/>
                        </a:spcAft>
                      </a:pPr>
                      <a:r>
                        <a:rPr lang="en-GB" sz="2000" b="0" dirty="0" smtClean="0">
                          <a:solidFill>
                            <a:srgbClr val="002060"/>
                          </a:solidFill>
                          <a:effectLst/>
                          <a:latin typeface="+mn-lt"/>
                        </a:rPr>
                        <a:t>Included </a:t>
                      </a:r>
                      <a:r>
                        <a:rPr lang="en-GB" sz="2000" b="0" dirty="0">
                          <a:solidFill>
                            <a:srgbClr val="002060"/>
                          </a:solidFill>
                          <a:effectLst/>
                          <a:latin typeface="+mn-lt"/>
                        </a:rPr>
                        <a:t>studies</a:t>
                      </a:r>
                      <a:endParaRPr lang="en-GB" sz="2000" b="0" dirty="0">
                        <a:solidFill>
                          <a:srgbClr val="002060"/>
                        </a:solidFill>
                        <a:effectLst/>
                        <a:latin typeface="+mn-lt"/>
                        <a:ea typeface="Calibri"/>
                        <a:cs typeface="Times New Roman"/>
                      </a:endParaRPr>
                    </a:p>
                  </a:txBody>
                  <a:tcPr marL="41956" marR="41956" marT="0" marB="0"/>
                </a:tc>
                <a:tc>
                  <a:txBody>
                    <a:bodyPr/>
                    <a:lstStyle/>
                    <a:p>
                      <a:pPr marL="360000">
                        <a:lnSpc>
                          <a:spcPct val="100000"/>
                        </a:lnSpc>
                        <a:spcAft>
                          <a:spcPts val="0"/>
                        </a:spcAft>
                      </a:pPr>
                      <a:r>
                        <a:rPr lang="en-GB" sz="2000" smtClean="0">
                          <a:solidFill>
                            <a:srgbClr val="002060"/>
                          </a:solidFill>
                          <a:effectLst/>
                          <a:latin typeface="+mn-lt"/>
                        </a:rPr>
                        <a:t>44</a:t>
                      </a:r>
                      <a:endParaRPr lang="en-GB" sz="2000" dirty="0">
                        <a:solidFill>
                          <a:srgbClr val="002060"/>
                        </a:solidFill>
                        <a:effectLst/>
                        <a:latin typeface="+mn-lt"/>
                        <a:ea typeface="Calibri"/>
                        <a:cs typeface="Times New Roman"/>
                      </a:endParaRPr>
                    </a:p>
                  </a:txBody>
                  <a:tcPr marL="41956" marR="41956" marT="0" marB="0"/>
                </a:tc>
                <a:tc>
                  <a:txBody>
                    <a:bodyPr/>
                    <a:lstStyle/>
                    <a:p>
                      <a:pPr marL="360000">
                        <a:lnSpc>
                          <a:spcPct val="100000"/>
                        </a:lnSpc>
                        <a:spcAft>
                          <a:spcPts val="0"/>
                        </a:spcAft>
                      </a:pPr>
                      <a:r>
                        <a:rPr lang="en-GB" sz="2000" dirty="0">
                          <a:solidFill>
                            <a:srgbClr val="002060"/>
                          </a:solidFill>
                          <a:effectLst/>
                          <a:latin typeface="+mn-lt"/>
                        </a:rPr>
                        <a:t>16</a:t>
                      </a:r>
                      <a:endParaRPr lang="en-GB" sz="2000" dirty="0">
                        <a:solidFill>
                          <a:srgbClr val="002060"/>
                        </a:solidFill>
                        <a:effectLst/>
                        <a:latin typeface="+mn-lt"/>
                        <a:ea typeface="Calibri"/>
                        <a:cs typeface="Times New Roman"/>
                      </a:endParaRPr>
                    </a:p>
                  </a:txBody>
                  <a:tcPr marL="41956" marR="41956" marT="0" marB="0"/>
                </a:tc>
              </a:tr>
              <a:tr h="1010141">
                <a:tc>
                  <a:txBody>
                    <a:bodyPr/>
                    <a:lstStyle/>
                    <a:p>
                      <a:pPr marL="180000" algn="ctr">
                        <a:lnSpc>
                          <a:spcPct val="100000"/>
                        </a:lnSpc>
                        <a:spcAft>
                          <a:spcPts val="0"/>
                        </a:spcAft>
                      </a:pPr>
                      <a:r>
                        <a:rPr lang="en-GB" sz="2000" b="0" dirty="0">
                          <a:solidFill>
                            <a:srgbClr val="002060"/>
                          </a:solidFill>
                          <a:effectLst/>
                          <a:latin typeface="+mn-lt"/>
                        </a:rPr>
                        <a:t>Data extraction</a:t>
                      </a:r>
                      <a:endParaRPr lang="en-GB" sz="2000" b="0" dirty="0">
                        <a:solidFill>
                          <a:srgbClr val="002060"/>
                        </a:solidFill>
                        <a:effectLst/>
                        <a:latin typeface="+mn-lt"/>
                        <a:ea typeface="Calibri"/>
                        <a:cs typeface="Times New Roman"/>
                      </a:endParaRPr>
                    </a:p>
                  </a:txBody>
                  <a:tcPr marL="41956" marR="41956" marT="0" marB="0"/>
                </a:tc>
                <a:tc>
                  <a:txBody>
                    <a:bodyPr/>
                    <a:lstStyle/>
                    <a:p>
                      <a:pPr marL="360000">
                        <a:lnSpc>
                          <a:spcPct val="100000"/>
                        </a:lnSpc>
                        <a:spcAft>
                          <a:spcPts val="0"/>
                        </a:spcAft>
                      </a:pPr>
                      <a:r>
                        <a:rPr lang="en-GB" sz="2000" dirty="0">
                          <a:solidFill>
                            <a:srgbClr val="002060"/>
                          </a:solidFill>
                          <a:effectLst/>
                          <a:latin typeface="+mn-lt"/>
                        </a:rPr>
                        <a:t>Standardised data extraction form </a:t>
                      </a:r>
                      <a:r>
                        <a:rPr lang="en-GB" sz="2000" dirty="0" smtClean="0">
                          <a:solidFill>
                            <a:srgbClr val="002060"/>
                          </a:solidFill>
                          <a:effectLst/>
                          <a:latin typeface="+mn-lt"/>
                        </a:rPr>
                        <a:t>used</a:t>
                      </a:r>
                      <a:r>
                        <a:rPr lang="en-GB" sz="2000" baseline="0" dirty="0" smtClean="0">
                          <a:solidFill>
                            <a:srgbClr val="002060"/>
                          </a:solidFill>
                          <a:effectLst/>
                          <a:latin typeface="+mn-lt"/>
                        </a:rPr>
                        <a:t> </a:t>
                      </a:r>
                      <a:r>
                        <a:rPr lang="en-GB" sz="2000" dirty="0" smtClean="0">
                          <a:solidFill>
                            <a:srgbClr val="002060"/>
                          </a:solidFill>
                          <a:effectLst/>
                          <a:latin typeface="+mn-lt"/>
                        </a:rPr>
                        <a:t>by </a:t>
                      </a:r>
                      <a:r>
                        <a:rPr lang="en-GB" sz="2000" dirty="0">
                          <a:solidFill>
                            <a:srgbClr val="002060"/>
                          </a:solidFill>
                          <a:effectLst/>
                          <a:latin typeface="+mn-lt"/>
                        </a:rPr>
                        <a:t>one reviewer and checked by a second</a:t>
                      </a:r>
                      <a:r>
                        <a:rPr lang="en-GB" sz="2000" dirty="0" smtClean="0">
                          <a:solidFill>
                            <a:srgbClr val="002060"/>
                          </a:solidFill>
                          <a:effectLst/>
                          <a:latin typeface="+mn-lt"/>
                        </a:rPr>
                        <a:t>.</a:t>
                      </a:r>
                    </a:p>
                  </a:txBody>
                  <a:tcPr marL="41956" marR="41956" marT="0" marB="0"/>
                </a:tc>
                <a:tc>
                  <a:txBody>
                    <a:bodyPr/>
                    <a:lstStyle/>
                    <a:p>
                      <a:pPr marL="360000">
                        <a:lnSpc>
                          <a:spcPct val="100000"/>
                        </a:lnSpc>
                        <a:spcAft>
                          <a:spcPts val="0"/>
                        </a:spcAft>
                      </a:pPr>
                      <a:r>
                        <a:rPr lang="en-GB" sz="2000" dirty="0">
                          <a:solidFill>
                            <a:srgbClr val="002060"/>
                          </a:solidFill>
                          <a:effectLst/>
                          <a:latin typeface="+mn-lt"/>
                        </a:rPr>
                        <a:t>Standardised data extraction form </a:t>
                      </a:r>
                      <a:r>
                        <a:rPr lang="en-GB" sz="2000" dirty="0" smtClean="0">
                          <a:solidFill>
                            <a:srgbClr val="002060"/>
                          </a:solidFill>
                          <a:effectLst/>
                          <a:latin typeface="+mn-lt"/>
                        </a:rPr>
                        <a:t>used</a:t>
                      </a:r>
                      <a:r>
                        <a:rPr lang="en-GB" sz="2000" baseline="0" dirty="0" smtClean="0">
                          <a:solidFill>
                            <a:srgbClr val="002060"/>
                          </a:solidFill>
                          <a:effectLst/>
                          <a:latin typeface="+mn-lt"/>
                        </a:rPr>
                        <a:t> </a:t>
                      </a:r>
                      <a:r>
                        <a:rPr lang="en-GB" sz="2000" dirty="0" smtClean="0">
                          <a:solidFill>
                            <a:srgbClr val="002060"/>
                          </a:solidFill>
                          <a:effectLst/>
                          <a:latin typeface="+mn-lt"/>
                        </a:rPr>
                        <a:t>by </a:t>
                      </a:r>
                      <a:r>
                        <a:rPr lang="en-GB" sz="2000" dirty="0">
                          <a:solidFill>
                            <a:srgbClr val="002060"/>
                          </a:solidFill>
                          <a:effectLst/>
                          <a:latin typeface="+mn-lt"/>
                        </a:rPr>
                        <a:t>one reviewer and checked by a second.</a:t>
                      </a:r>
                      <a:endParaRPr lang="en-GB" sz="2000" dirty="0">
                        <a:solidFill>
                          <a:srgbClr val="002060"/>
                        </a:solidFill>
                        <a:effectLst/>
                        <a:latin typeface="+mn-lt"/>
                        <a:ea typeface="Calibri"/>
                        <a:cs typeface="Times New Roman"/>
                      </a:endParaRPr>
                    </a:p>
                  </a:txBody>
                  <a:tcPr marL="41956" marR="41956" marT="0" marB="0"/>
                </a:tc>
              </a:tr>
              <a:tr h="975360">
                <a:tc>
                  <a:txBody>
                    <a:bodyPr/>
                    <a:lstStyle/>
                    <a:p>
                      <a:pPr marL="180000" algn="ctr">
                        <a:lnSpc>
                          <a:spcPct val="100000"/>
                        </a:lnSpc>
                        <a:spcAft>
                          <a:spcPts val="0"/>
                        </a:spcAft>
                      </a:pPr>
                      <a:r>
                        <a:rPr lang="en-GB" sz="2000" b="0" dirty="0">
                          <a:solidFill>
                            <a:srgbClr val="002060"/>
                          </a:solidFill>
                          <a:effectLst/>
                          <a:latin typeface="+mn-lt"/>
                        </a:rPr>
                        <a:t>Quality assessment </a:t>
                      </a:r>
                      <a:endParaRPr lang="en-GB" sz="2000" b="0" dirty="0">
                        <a:solidFill>
                          <a:srgbClr val="002060"/>
                        </a:solidFill>
                        <a:effectLst/>
                        <a:latin typeface="+mn-lt"/>
                        <a:ea typeface="Calibri"/>
                        <a:cs typeface="Times New Roman"/>
                      </a:endParaRPr>
                    </a:p>
                  </a:txBody>
                  <a:tcPr marL="41956" marR="41956" marT="0" marB="0"/>
                </a:tc>
                <a:tc>
                  <a:txBody>
                    <a:bodyPr/>
                    <a:lstStyle/>
                    <a:p>
                      <a:pPr marL="360000">
                        <a:lnSpc>
                          <a:spcPct val="100000"/>
                        </a:lnSpc>
                        <a:spcAft>
                          <a:spcPts val="0"/>
                        </a:spcAft>
                      </a:pPr>
                      <a:r>
                        <a:rPr lang="en-GB" sz="2000" dirty="0" smtClean="0">
                          <a:solidFill>
                            <a:srgbClr val="002060"/>
                          </a:solidFill>
                          <a:effectLst/>
                          <a:latin typeface="+mn-lt"/>
                        </a:rPr>
                        <a:t>According to hierarchy </a:t>
                      </a:r>
                      <a:r>
                        <a:rPr lang="en-GB" sz="2000" dirty="0">
                          <a:solidFill>
                            <a:srgbClr val="002060"/>
                          </a:solidFill>
                          <a:effectLst/>
                          <a:latin typeface="+mn-lt"/>
                        </a:rPr>
                        <a:t>of </a:t>
                      </a:r>
                      <a:r>
                        <a:rPr lang="en-GB" sz="2000" dirty="0" smtClean="0">
                          <a:solidFill>
                            <a:srgbClr val="002060"/>
                          </a:solidFill>
                          <a:effectLst/>
                          <a:latin typeface="+mn-lt"/>
                        </a:rPr>
                        <a:t>evidence</a:t>
                      </a:r>
                      <a:r>
                        <a:rPr lang="en-GB" sz="2000" baseline="0" dirty="0" smtClean="0">
                          <a:solidFill>
                            <a:srgbClr val="002060"/>
                          </a:solidFill>
                          <a:effectLst/>
                          <a:latin typeface="+mn-lt"/>
                        </a:rPr>
                        <a:t> a</a:t>
                      </a:r>
                      <a:r>
                        <a:rPr lang="en-GB" sz="2000" dirty="0" smtClean="0">
                          <a:solidFill>
                            <a:srgbClr val="002060"/>
                          </a:solidFill>
                          <a:effectLst/>
                          <a:latin typeface="+mn-lt"/>
                        </a:rPr>
                        <a:t>nd QUADAS criteria [3]</a:t>
                      </a:r>
                    </a:p>
                  </a:txBody>
                  <a:tcPr marL="41956" marR="41956" marT="0" marB="0"/>
                </a:tc>
                <a:tc>
                  <a:txBody>
                    <a:bodyPr/>
                    <a:lstStyle/>
                    <a:p>
                      <a:pPr marL="360000">
                        <a:lnSpc>
                          <a:spcPct val="100000"/>
                        </a:lnSpc>
                        <a:spcAft>
                          <a:spcPts val="0"/>
                        </a:spcAft>
                      </a:pPr>
                      <a:r>
                        <a:rPr lang="en-GB" sz="2000" dirty="0" smtClean="0">
                          <a:solidFill>
                            <a:srgbClr val="002060"/>
                          </a:solidFill>
                          <a:effectLst/>
                          <a:latin typeface="+mn-lt"/>
                        </a:rPr>
                        <a:t>According to STROBE criteria [4]</a:t>
                      </a:r>
                      <a:endParaRPr lang="en-GB" sz="2000" dirty="0">
                        <a:solidFill>
                          <a:srgbClr val="002060"/>
                        </a:solidFill>
                        <a:effectLst/>
                        <a:latin typeface="+mn-lt"/>
                        <a:ea typeface="Calibri"/>
                        <a:cs typeface="Times New Roman"/>
                      </a:endParaRPr>
                    </a:p>
                  </a:txBody>
                  <a:tcPr marL="41956" marR="41956" marT="0" marB="0"/>
                </a:tc>
              </a:tr>
              <a:tr h="628650">
                <a:tc>
                  <a:txBody>
                    <a:bodyPr/>
                    <a:lstStyle/>
                    <a:p>
                      <a:pPr marL="180000" algn="ctr">
                        <a:lnSpc>
                          <a:spcPct val="100000"/>
                        </a:lnSpc>
                        <a:spcAft>
                          <a:spcPts val="0"/>
                        </a:spcAft>
                      </a:pPr>
                      <a:r>
                        <a:rPr lang="en-GB" sz="2000" b="0" dirty="0">
                          <a:solidFill>
                            <a:srgbClr val="002060"/>
                          </a:solidFill>
                          <a:effectLst/>
                          <a:latin typeface="+mn-lt"/>
                        </a:rPr>
                        <a:t>Analysis</a:t>
                      </a:r>
                      <a:endParaRPr lang="en-GB" sz="2000" b="0" dirty="0">
                        <a:solidFill>
                          <a:srgbClr val="002060"/>
                        </a:solidFill>
                        <a:effectLst/>
                        <a:latin typeface="+mn-lt"/>
                        <a:ea typeface="Calibri"/>
                        <a:cs typeface="Times New Roman"/>
                      </a:endParaRPr>
                    </a:p>
                  </a:txBody>
                  <a:tcPr marL="41956" marR="41956" marT="0" marB="0"/>
                </a:tc>
                <a:tc>
                  <a:txBody>
                    <a:bodyPr/>
                    <a:lstStyle/>
                    <a:p>
                      <a:pPr marL="360000">
                        <a:lnSpc>
                          <a:spcPct val="100000"/>
                        </a:lnSpc>
                        <a:spcAft>
                          <a:spcPts val="0"/>
                        </a:spcAft>
                      </a:pPr>
                      <a:r>
                        <a:rPr lang="en-GB" sz="2000" dirty="0" smtClean="0">
                          <a:solidFill>
                            <a:srgbClr val="002060"/>
                          </a:solidFill>
                          <a:effectLst/>
                          <a:latin typeface="+mn-lt"/>
                        </a:rPr>
                        <a:t>Tables and narrative </a:t>
                      </a:r>
                      <a:r>
                        <a:rPr lang="en-GB" sz="2000" dirty="0">
                          <a:solidFill>
                            <a:srgbClr val="002060"/>
                          </a:solidFill>
                          <a:effectLst/>
                          <a:latin typeface="+mn-lt"/>
                        </a:rPr>
                        <a:t>review</a:t>
                      </a:r>
                      <a:endParaRPr lang="en-GB" sz="2000" dirty="0">
                        <a:solidFill>
                          <a:srgbClr val="002060"/>
                        </a:solidFill>
                        <a:effectLst/>
                        <a:latin typeface="+mn-lt"/>
                        <a:ea typeface="Calibri"/>
                        <a:cs typeface="Times New Roman"/>
                      </a:endParaRPr>
                    </a:p>
                  </a:txBody>
                  <a:tcPr marL="41956" marR="41956" marT="0" marB="0"/>
                </a:tc>
                <a:tc>
                  <a:txBody>
                    <a:bodyPr/>
                    <a:lstStyle/>
                    <a:p>
                      <a:pPr marL="360000">
                        <a:lnSpc>
                          <a:spcPct val="100000"/>
                        </a:lnSpc>
                        <a:spcAft>
                          <a:spcPts val="0"/>
                        </a:spcAft>
                      </a:pPr>
                      <a:r>
                        <a:rPr lang="en-GB" sz="2000" dirty="0" smtClean="0">
                          <a:solidFill>
                            <a:srgbClr val="002060"/>
                          </a:solidFill>
                          <a:effectLst/>
                          <a:latin typeface="+mn-lt"/>
                        </a:rPr>
                        <a:t>Tables and narrative review</a:t>
                      </a:r>
                    </a:p>
                    <a:p>
                      <a:pPr marL="360000">
                        <a:lnSpc>
                          <a:spcPct val="100000"/>
                        </a:lnSpc>
                        <a:spcAft>
                          <a:spcPts val="0"/>
                        </a:spcAft>
                      </a:pPr>
                      <a:endParaRPr lang="en-GB" sz="2000" dirty="0">
                        <a:solidFill>
                          <a:srgbClr val="002060"/>
                        </a:solidFill>
                        <a:effectLst/>
                        <a:latin typeface="+mn-lt"/>
                        <a:ea typeface="Calibri"/>
                        <a:cs typeface="Times New Roman"/>
                      </a:endParaRPr>
                    </a:p>
                  </a:txBody>
                  <a:tcPr marL="41956" marR="41956" marT="0" marB="0"/>
                </a:tc>
              </a:tr>
            </a:tbl>
          </a:graphicData>
        </a:graphic>
      </p:graphicFrame>
      <p:sp>
        <p:nvSpPr>
          <p:cNvPr id="28" name="Rectangle 3"/>
          <p:cNvSpPr>
            <a:spLocks noChangeArrowheads="1"/>
          </p:cNvSpPr>
          <p:nvPr/>
        </p:nvSpPr>
        <p:spPr bwMode="auto">
          <a:xfrm>
            <a:off x="8622000" y="24156000"/>
            <a:ext cx="10008000" cy="5652000"/>
          </a:xfrm>
          <a:prstGeom prst="rect">
            <a:avLst/>
          </a:prstGeom>
          <a:solidFill>
            <a:srgbClr val="FFFFFF">
              <a:alpha val="85098"/>
            </a:srgbClr>
          </a:solidFill>
          <a:ln w="6350">
            <a:solidFill>
              <a:srgbClr val="92D050"/>
            </a:solidFill>
            <a:miter lim="800000"/>
            <a:headEnd/>
            <a:tailEnd/>
          </a:ln>
          <a:effectLst/>
        </p:spPr>
        <p:txBody>
          <a:bodyPr lIns="214996" tIns="194681" rIns="214996" bIns="253932" anchor="t" anchorCtr="0"/>
          <a:lstStyle/>
          <a:p>
            <a:pPr marL="375590" defTabSz="615483" fontAlgn="auto">
              <a:spcBef>
                <a:spcPts val="0"/>
              </a:spcBef>
              <a:spcAft>
                <a:spcPts val="0"/>
              </a:spcAft>
              <a:defRPr/>
            </a:pPr>
            <a:r>
              <a:rPr lang="en-GB" sz="2400" kern="0" dirty="0" smtClean="0">
                <a:ln w="12700">
                  <a:solidFill>
                    <a:schemeClr val="tx2">
                      <a:satMod val="155000"/>
                    </a:schemeClr>
                  </a:solidFill>
                  <a:prstDash val="solid"/>
                </a:ln>
                <a:solidFill>
                  <a:schemeClr val="accent5">
                    <a:lumMod val="50000"/>
                  </a:schemeClr>
                </a:solidFill>
                <a:latin typeface="Verdana" pitchFamily="34" charset="0"/>
                <a:cs typeface="Arial" pitchFamily="34" charset="0"/>
              </a:rPr>
              <a:t>References</a:t>
            </a:r>
          </a:p>
          <a:p>
            <a:pPr marL="375590" defTabSz="615483" fontAlgn="auto">
              <a:spcBef>
                <a:spcPts val="0"/>
              </a:spcBef>
              <a:spcAft>
                <a:spcPts val="0"/>
              </a:spcAft>
              <a:defRPr/>
            </a:pPr>
            <a:r>
              <a:rPr lang="en-GB" sz="2000" kern="0" dirty="0" smtClean="0">
                <a:solidFill>
                  <a:srgbClr val="002060"/>
                </a:solidFill>
              </a:rPr>
              <a:t>1</a:t>
            </a:r>
            <a:r>
              <a:rPr lang="en-GB" sz="2000" kern="0" dirty="0">
                <a:solidFill>
                  <a:srgbClr val="002060"/>
                </a:solidFill>
              </a:rPr>
              <a:t>. The National Collaborating Centre for Chronic Conditions. Atrial fibrillation: national clinical guideline for management in primary and secondary care. </a:t>
            </a:r>
            <a:r>
              <a:rPr lang="en-GB" sz="2000" kern="0" dirty="0" smtClean="0">
                <a:solidFill>
                  <a:srgbClr val="002060"/>
                </a:solidFill>
              </a:rPr>
              <a:t>2006.</a:t>
            </a:r>
            <a:endParaRPr lang="en-GB" sz="2000" kern="0" dirty="0">
              <a:solidFill>
                <a:srgbClr val="002060"/>
              </a:solidFill>
            </a:endParaRPr>
          </a:p>
          <a:p>
            <a:pPr marL="375590" defTabSz="615483" fontAlgn="auto">
              <a:spcBef>
                <a:spcPts val="0"/>
              </a:spcBef>
              <a:spcAft>
                <a:spcPts val="0"/>
              </a:spcAft>
              <a:defRPr/>
            </a:pPr>
            <a:r>
              <a:rPr lang="en-GB" sz="2000" kern="0" dirty="0">
                <a:solidFill>
                  <a:srgbClr val="002060"/>
                </a:solidFill>
              </a:rPr>
              <a:t>2. </a:t>
            </a:r>
            <a:r>
              <a:rPr lang="en-GB" sz="2000" kern="0" dirty="0" err="1">
                <a:solidFill>
                  <a:srgbClr val="002060"/>
                </a:solidFill>
              </a:rPr>
              <a:t>Fuster</a:t>
            </a:r>
            <a:r>
              <a:rPr lang="en-GB" sz="2000" kern="0" dirty="0">
                <a:solidFill>
                  <a:srgbClr val="002060"/>
                </a:solidFill>
              </a:rPr>
              <a:t>, V., </a:t>
            </a:r>
            <a:r>
              <a:rPr lang="en-GB" sz="2000" kern="0" dirty="0" err="1">
                <a:solidFill>
                  <a:srgbClr val="002060"/>
                </a:solidFill>
              </a:rPr>
              <a:t>Ryden</a:t>
            </a:r>
            <a:r>
              <a:rPr lang="en-GB" sz="2000" kern="0" dirty="0">
                <a:solidFill>
                  <a:srgbClr val="002060"/>
                </a:solidFill>
              </a:rPr>
              <a:t>, L.E., </a:t>
            </a:r>
            <a:r>
              <a:rPr lang="en-GB" sz="2000" kern="0" dirty="0" err="1">
                <a:solidFill>
                  <a:srgbClr val="002060"/>
                </a:solidFill>
              </a:rPr>
              <a:t>Cannom</a:t>
            </a:r>
            <a:r>
              <a:rPr lang="en-GB" sz="2000" kern="0" dirty="0">
                <a:solidFill>
                  <a:srgbClr val="002060"/>
                </a:solidFill>
              </a:rPr>
              <a:t>, D.S., </a:t>
            </a:r>
            <a:r>
              <a:rPr lang="en-GB" sz="2000" kern="0" dirty="0" err="1">
                <a:solidFill>
                  <a:srgbClr val="002060"/>
                </a:solidFill>
              </a:rPr>
              <a:t>Crijns</a:t>
            </a:r>
            <a:r>
              <a:rPr lang="en-GB" sz="2000" kern="0" dirty="0">
                <a:solidFill>
                  <a:srgbClr val="002060"/>
                </a:solidFill>
              </a:rPr>
              <a:t>, H.J., Curtis, A.B., </a:t>
            </a:r>
            <a:r>
              <a:rPr lang="en-GB" sz="2000" kern="0" dirty="0" err="1">
                <a:solidFill>
                  <a:srgbClr val="002060"/>
                </a:solidFill>
              </a:rPr>
              <a:t>Ellenbogen</a:t>
            </a:r>
            <a:r>
              <a:rPr lang="en-GB" sz="2000" kern="0" dirty="0">
                <a:solidFill>
                  <a:srgbClr val="002060"/>
                </a:solidFill>
              </a:rPr>
              <a:t>, K.A. et al. 2011 ACCF/AHA/HRS Focused Updates Incorporated Into the ACC/AHA/ESC 2006 Guidelines for the Management of Patients With Atrial Fibrillation. </a:t>
            </a:r>
            <a:r>
              <a:rPr lang="en-GB" sz="2000" i="1" kern="0" dirty="0">
                <a:solidFill>
                  <a:srgbClr val="002060"/>
                </a:solidFill>
              </a:rPr>
              <a:t>Circulation</a:t>
            </a:r>
            <a:r>
              <a:rPr lang="en-GB" sz="2000" kern="0" dirty="0">
                <a:solidFill>
                  <a:srgbClr val="002060"/>
                </a:solidFill>
              </a:rPr>
              <a:t> 2011; 123(10):e269-e367.</a:t>
            </a:r>
          </a:p>
          <a:p>
            <a:pPr marL="375590" defTabSz="615483" fontAlgn="auto">
              <a:spcBef>
                <a:spcPts val="0"/>
              </a:spcBef>
              <a:spcAft>
                <a:spcPts val="0"/>
              </a:spcAft>
              <a:defRPr/>
            </a:pPr>
            <a:r>
              <a:rPr lang="en-US" sz="2000" kern="0" dirty="0">
                <a:solidFill>
                  <a:srgbClr val="002060"/>
                </a:solidFill>
                <a:latin typeface="Arial" pitchFamily="34" charset="0"/>
                <a:cs typeface="Arial" pitchFamily="34" charset="0"/>
              </a:rPr>
              <a:t>3. </a:t>
            </a:r>
            <a:r>
              <a:rPr lang="en-GB" sz="2000" dirty="0">
                <a:solidFill>
                  <a:srgbClr val="002060"/>
                </a:solidFill>
              </a:rPr>
              <a:t>Elm, </a:t>
            </a:r>
            <a:r>
              <a:rPr lang="en-GB" sz="2000" dirty="0" err="1">
                <a:solidFill>
                  <a:srgbClr val="002060"/>
                </a:solidFill>
              </a:rPr>
              <a:t>E.v</a:t>
            </a:r>
            <a:r>
              <a:rPr lang="en-GB" sz="2000" dirty="0">
                <a:solidFill>
                  <a:srgbClr val="002060"/>
                </a:solidFill>
              </a:rPr>
              <a:t>., Altman, D.G., Egger, M., </a:t>
            </a:r>
            <a:r>
              <a:rPr lang="en-GB" sz="2000" dirty="0" err="1">
                <a:solidFill>
                  <a:srgbClr val="002060"/>
                </a:solidFill>
              </a:rPr>
              <a:t>Pocock</a:t>
            </a:r>
            <a:r>
              <a:rPr lang="en-GB" sz="2000" dirty="0">
                <a:solidFill>
                  <a:srgbClr val="002060"/>
                </a:solidFill>
              </a:rPr>
              <a:t>, S.J., </a:t>
            </a:r>
            <a:r>
              <a:rPr lang="en-GB" sz="2000" dirty="0" err="1">
                <a:solidFill>
                  <a:srgbClr val="002060"/>
                </a:solidFill>
              </a:rPr>
              <a:t>Gotzsche</a:t>
            </a:r>
            <a:r>
              <a:rPr lang="en-GB" sz="2000" dirty="0">
                <a:solidFill>
                  <a:srgbClr val="002060"/>
                </a:solidFill>
              </a:rPr>
              <a:t>, P.C., </a:t>
            </a:r>
            <a:r>
              <a:rPr lang="en-GB" sz="2000" dirty="0" err="1">
                <a:solidFill>
                  <a:srgbClr val="002060"/>
                </a:solidFill>
              </a:rPr>
              <a:t>Vandenbroucke</a:t>
            </a:r>
            <a:r>
              <a:rPr lang="en-GB" sz="2000" dirty="0">
                <a:solidFill>
                  <a:srgbClr val="002060"/>
                </a:solidFill>
              </a:rPr>
              <a:t>, J.P. et al. Strengthening the reporting of observational studies in epidemiology (STROBE) statement: guidelines for reporting observational studies. </a:t>
            </a:r>
            <a:r>
              <a:rPr lang="en-GB" sz="2000" i="1" dirty="0">
                <a:solidFill>
                  <a:srgbClr val="002060"/>
                </a:solidFill>
              </a:rPr>
              <a:t>BMJ</a:t>
            </a:r>
            <a:r>
              <a:rPr lang="en-GB" sz="2000" dirty="0">
                <a:solidFill>
                  <a:srgbClr val="002060"/>
                </a:solidFill>
              </a:rPr>
              <a:t> 2007; 335(7624):806-808.</a:t>
            </a:r>
          </a:p>
          <a:p>
            <a:pPr marL="375590" defTabSz="615483" fontAlgn="auto">
              <a:spcBef>
                <a:spcPts val="0"/>
              </a:spcBef>
              <a:spcAft>
                <a:spcPts val="0"/>
              </a:spcAft>
              <a:defRPr/>
            </a:pPr>
            <a:r>
              <a:rPr lang="en-GB" sz="2000" kern="0" dirty="0">
                <a:solidFill>
                  <a:srgbClr val="002060"/>
                </a:solidFill>
                <a:latin typeface="Arial" pitchFamily="34" charset="0"/>
                <a:cs typeface="Arial" pitchFamily="34" charset="0"/>
              </a:rPr>
              <a:t>4. </a:t>
            </a:r>
            <a:r>
              <a:rPr lang="en-GB" sz="2000" dirty="0">
                <a:solidFill>
                  <a:srgbClr val="002060"/>
                </a:solidFill>
              </a:rPr>
              <a:t>Whiting, P., </a:t>
            </a:r>
            <a:r>
              <a:rPr lang="en-GB" sz="2000" dirty="0" err="1">
                <a:solidFill>
                  <a:srgbClr val="002060"/>
                </a:solidFill>
              </a:rPr>
              <a:t>Rutjes</a:t>
            </a:r>
            <a:r>
              <a:rPr lang="en-GB" sz="2000" dirty="0">
                <a:solidFill>
                  <a:srgbClr val="002060"/>
                </a:solidFill>
              </a:rPr>
              <a:t>, A., </a:t>
            </a:r>
            <a:r>
              <a:rPr lang="en-GB" sz="2000" dirty="0" err="1">
                <a:solidFill>
                  <a:srgbClr val="002060"/>
                </a:solidFill>
              </a:rPr>
              <a:t>Reitsma</a:t>
            </a:r>
            <a:r>
              <a:rPr lang="en-GB" sz="2000" dirty="0">
                <a:solidFill>
                  <a:srgbClr val="002060"/>
                </a:solidFill>
              </a:rPr>
              <a:t>, J., </a:t>
            </a:r>
            <a:r>
              <a:rPr lang="en-GB" sz="2000" dirty="0" err="1">
                <a:solidFill>
                  <a:srgbClr val="002060"/>
                </a:solidFill>
              </a:rPr>
              <a:t>Bossuyt</a:t>
            </a:r>
            <a:r>
              <a:rPr lang="en-GB" sz="2000" dirty="0">
                <a:solidFill>
                  <a:srgbClr val="002060"/>
                </a:solidFill>
              </a:rPr>
              <a:t>, P., </a:t>
            </a:r>
            <a:r>
              <a:rPr lang="en-GB" sz="2000" dirty="0" err="1">
                <a:solidFill>
                  <a:srgbClr val="002060"/>
                </a:solidFill>
              </a:rPr>
              <a:t>Kleijnen</a:t>
            </a:r>
            <a:r>
              <a:rPr lang="en-GB" sz="2000" dirty="0">
                <a:solidFill>
                  <a:srgbClr val="002060"/>
                </a:solidFill>
              </a:rPr>
              <a:t>, J. The development of QUADAS: a tool for the quality assessment of studies of diagnostic accuracy included in systematic reviews. </a:t>
            </a:r>
            <a:r>
              <a:rPr lang="en-GB" sz="2000" i="1" dirty="0">
                <a:solidFill>
                  <a:srgbClr val="002060"/>
                </a:solidFill>
              </a:rPr>
              <a:t>BMC Medical Research Methodology</a:t>
            </a:r>
            <a:r>
              <a:rPr lang="en-GB" sz="2000" dirty="0">
                <a:solidFill>
                  <a:srgbClr val="002060"/>
                </a:solidFill>
              </a:rPr>
              <a:t> 2003; 3(1):25</a:t>
            </a:r>
            <a:r>
              <a:rPr lang="en-GB" sz="2000" dirty="0" smtClean="0">
                <a:solidFill>
                  <a:srgbClr val="002060"/>
                </a:solidFill>
              </a:rPr>
              <a:t>.</a:t>
            </a:r>
          </a:p>
          <a:p>
            <a:pPr marL="375590" defTabSz="615483" fontAlgn="auto">
              <a:spcBef>
                <a:spcPts val="0"/>
              </a:spcBef>
              <a:spcAft>
                <a:spcPts val="0"/>
              </a:spcAft>
              <a:defRPr/>
            </a:pPr>
            <a:endParaRPr lang="en-GB" sz="2000" kern="0" dirty="0">
              <a:solidFill>
                <a:srgbClr val="002060"/>
              </a:solidFill>
              <a:latin typeface="Arial" pitchFamily="34" charset="0"/>
              <a:cs typeface="Arial" pitchFamily="34" charset="0"/>
            </a:endParaRPr>
          </a:p>
          <a:p>
            <a:pPr marL="375590" defTabSz="615483" fontAlgn="auto">
              <a:spcBef>
                <a:spcPts val="0"/>
              </a:spcBef>
              <a:spcAft>
                <a:spcPts val="0"/>
              </a:spcAft>
              <a:defRPr/>
            </a:pPr>
            <a:r>
              <a:rPr lang="en-US" sz="2000" kern="0" dirty="0" smtClean="0">
                <a:solidFill>
                  <a:srgbClr val="002060"/>
                </a:solidFill>
                <a:latin typeface="Arial" pitchFamily="34" charset="0"/>
                <a:cs typeface="Arial" pitchFamily="34" charset="0"/>
              </a:rPr>
              <a:t>Note</a:t>
            </a:r>
            <a:r>
              <a:rPr lang="en-US" sz="2000" kern="0" dirty="0">
                <a:solidFill>
                  <a:srgbClr val="002060"/>
                </a:solidFill>
                <a:latin typeface="Arial" pitchFamily="34" charset="0"/>
                <a:cs typeface="Arial" pitchFamily="34" charset="0"/>
              </a:rPr>
              <a:t>: References of included studies are available from </a:t>
            </a:r>
            <a:r>
              <a:rPr lang="en-US" sz="2000" kern="0" dirty="0" smtClean="0">
                <a:solidFill>
                  <a:srgbClr val="002060"/>
                </a:solidFill>
                <a:latin typeface="Arial" pitchFamily="34" charset="0"/>
                <a:cs typeface="Arial" pitchFamily="34" charset="0"/>
              </a:rPr>
              <a:t>the presenter </a:t>
            </a:r>
            <a:r>
              <a:rPr lang="en-US" sz="2000" kern="0" dirty="0">
                <a:solidFill>
                  <a:srgbClr val="002060"/>
                </a:solidFill>
                <a:latin typeface="Arial" pitchFamily="34" charset="0"/>
                <a:cs typeface="Arial" pitchFamily="34" charset="0"/>
              </a:rPr>
              <a:t>on request.</a:t>
            </a:r>
          </a:p>
        </p:txBody>
      </p:sp>
      <p:sp>
        <p:nvSpPr>
          <p:cNvPr id="7" name="Rectangle 6"/>
          <p:cNvSpPr/>
          <p:nvPr/>
        </p:nvSpPr>
        <p:spPr bwMode="auto">
          <a:xfrm>
            <a:off x="8622417" y="8280000"/>
            <a:ext cx="10008000" cy="15804000"/>
          </a:xfrm>
          <a:prstGeom prst="rect">
            <a:avLst/>
          </a:prstGeom>
          <a:solidFill>
            <a:srgbClr val="FFFFFF"/>
          </a:solidFill>
          <a:ln w="38100" cap="flat" cmpd="sng" algn="ctr">
            <a:solidFill>
              <a:srgbClr val="00B050"/>
            </a:solidFill>
            <a:prstDash val="solid"/>
            <a:round/>
            <a:headEnd type="none" w="med" len="med"/>
            <a:tailEnd type="none" w="med" len="med"/>
          </a:ln>
          <a:effectLst/>
        </p:spPr>
        <p:txBody>
          <a:bodyPr vert="horz" wrap="square" lIns="193853" tIns="193853" rIns="193853" bIns="242316" numCol="1" rtlCol="0" anchor="t" anchorCtr="0" compatLnSpc="1">
            <a:prstTxWarp prst="textNoShape">
              <a:avLst/>
            </a:prstTxWarp>
          </a:bodyPr>
          <a:lstStyle/>
          <a:p>
            <a:pPr marL="375590" defTabSz="2839128"/>
            <a:r>
              <a:rPr lang="en-GB" sz="2400" dirty="0">
                <a:ln w="12700">
                  <a:solidFill>
                    <a:schemeClr val="tx2">
                      <a:satMod val="155000"/>
                    </a:schemeClr>
                  </a:solidFill>
                  <a:prstDash val="solid"/>
                </a:ln>
                <a:solidFill>
                  <a:schemeClr val="accent5">
                    <a:lumMod val="50000"/>
                  </a:schemeClr>
                </a:solidFill>
                <a:latin typeface="Verdana" pitchFamily="34" charset="0"/>
              </a:rPr>
              <a:t>Results</a:t>
            </a:r>
          </a:p>
          <a:p>
            <a:pPr marL="375590" defTabSz="2839128"/>
            <a:r>
              <a:rPr lang="en-GB" sz="2000" dirty="0">
                <a:solidFill>
                  <a:srgbClr val="002060"/>
                </a:solidFill>
                <a:latin typeface="Verdana" pitchFamily="34" charset="0"/>
              </a:rPr>
              <a:t>Table II: Summary of diagnostic accuracy </a:t>
            </a:r>
            <a:r>
              <a:rPr lang="en-GB" sz="2000" dirty="0" smtClean="0">
                <a:solidFill>
                  <a:srgbClr val="002060"/>
                </a:solidFill>
                <a:latin typeface="Verdana" pitchFamily="34" charset="0"/>
              </a:rPr>
              <a:t> and prevalence review</a:t>
            </a:r>
            <a:endParaRPr lang="en-GB" sz="2000" dirty="0">
              <a:solidFill>
                <a:srgbClr val="002060"/>
              </a:solidFill>
              <a:latin typeface="Verdana"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009764571"/>
              </p:ext>
            </p:extLst>
          </p:nvPr>
        </p:nvGraphicFramePr>
        <p:xfrm>
          <a:off x="8671389" y="9344025"/>
          <a:ext cx="9894013" cy="14688756"/>
        </p:xfrm>
        <a:graphic>
          <a:graphicData uri="http://schemas.openxmlformats.org/drawingml/2006/table">
            <a:tbl>
              <a:tblPr firstRow="1" firstCol="1" bandRow="1">
                <a:tableStyleId>{8A107856-5554-42FB-B03E-39F5DBC370BA}</a:tableStyleId>
              </a:tblPr>
              <a:tblGrid>
                <a:gridCol w="2886523"/>
                <a:gridCol w="1740310"/>
                <a:gridCol w="1858297"/>
                <a:gridCol w="1681316"/>
                <a:gridCol w="1727567"/>
              </a:tblGrid>
              <a:tr h="887217">
                <a:tc>
                  <a:txBody>
                    <a:bodyPr/>
                    <a:lstStyle/>
                    <a:p>
                      <a:pPr marL="540000" marR="0" indent="0" algn="l" defTabSz="615483" rtl="0" eaLnBrk="1" fontAlgn="auto" latinLnBrk="0" hangingPunct="1">
                        <a:lnSpc>
                          <a:spcPct val="115000"/>
                        </a:lnSpc>
                        <a:spcBef>
                          <a:spcPts val="0"/>
                        </a:spcBef>
                        <a:spcAft>
                          <a:spcPts val="0"/>
                        </a:spcAft>
                        <a:buClrTx/>
                        <a:buSzTx/>
                        <a:buFontTx/>
                        <a:buNone/>
                        <a:tabLst/>
                        <a:defRPr/>
                      </a:pPr>
                      <a:endParaRPr lang="en-GB" sz="2000" b="0" dirty="0">
                        <a:solidFill>
                          <a:srgbClr val="002060"/>
                        </a:solidFill>
                        <a:effectLst/>
                        <a:latin typeface="+mn-lt"/>
                        <a:ea typeface="Calibri"/>
                        <a:cs typeface="Times New Roman"/>
                      </a:endParaRPr>
                    </a:p>
                  </a:txBody>
                  <a:tcPr marL="41956" marR="41956" marT="0" marB="0"/>
                </a:tc>
                <a:tc gridSpan="3">
                  <a:txBody>
                    <a:bodyPr/>
                    <a:lstStyle/>
                    <a:p>
                      <a:pPr>
                        <a:lnSpc>
                          <a:spcPct val="115000"/>
                        </a:lnSpc>
                        <a:spcAft>
                          <a:spcPts val="0"/>
                        </a:spcAft>
                      </a:pPr>
                      <a:r>
                        <a:rPr lang="en-GB" sz="2000" b="0" dirty="0" smtClean="0">
                          <a:solidFill>
                            <a:srgbClr val="002060"/>
                          </a:solidFill>
                          <a:effectLst/>
                          <a:latin typeface="+mn-lt"/>
                          <a:ea typeface="Calibri"/>
                          <a:cs typeface="Times New Roman"/>
                        </a:rPr>
                        <a:t>Diagnostic accuracy review</a:t>
                      </a:r>
                      <a:endParaRPr lang="en-GB" sz="2000" b="0" dirty="0">
                        <a:solidFill>
                          <a:srgbClr val="002060"/>
                        </a:solidFill>
                        <a:effectLst/>
                        <a:latin typeface="+mn-lt"/>
                        <a:ea typeface="Calibri"/>
                        <a:cs typeface="Times New Roman"/>
                      </a:endParaRPr>
                    </a:p>
                  </a:txBody>
                  <a:tcPr marL="41956" marR="41956" marT="0" marB="0"/>
                </a:tc>
                <a:tc hMerge="1">
                  <a:txBody>
                    <a:bodyPr/>
                    <a:lstStyle/>
                    <a:p>
                      <a:pPr>
                        <a:lnSpc>
                          <a:spcPct val="115000"/>
                        </a:lnSpc>
                        <a:spcAft>
                          <a:spcPts val="0"/>
                        </a:spcAft>
                      </a:pPr>
                      <a:endParaRPr lang="en-GB" sz="2000" b="0" dirty="0">
                        <a:solidFill>
                          <a:srgbClr val="002060"/>
                        </a:solidFill>
                        <a:effectLst/>
                        <a:latin typeface="+mn-lt"/>
                        <a:ea typeface="Calibri"/>
                        <a:cs typeface="Times New Roman"/>
                      </a:endParaRPr>
                    </a:p>
                  </a:txBody>
                  <a:tcPr marL="41956" marR="41956" marT="0" marB="0"/>
                </a:tc>
                <a:tc hMerge="1">
                  <a:txBody>
                    <a:bodyPr/>
                    <a:lstStyle/>
                    <a:p>
                      <a:pPr>
                        <a:lnSpc>
                          <a:spcPct val="115000"/>
                        </a:lnSpc>
                        <a:spcAft>
                          <a:spcPts val="0"/>
                        </a:spcAft>
                      </a:pPr>
                      <a:endParaRPr lang="en-GB" sz="2000" b="0" dirty="0">
                        <a:solidFill>
                          <a:srgbClr val="002060"/>
                        </a:solidFill>
                        <a:effectLst/>
                        <a:latin typeface="+mn-lt"/>
                        <a:ea typeface="Calibri"/>
                        <a:cs typeface="Times New Roman"/>
                      </a:endParaRPr>
                    </a:p>
                  </a:txBody>
                  <a:tcPr marL="41956" marR="41956" marT="0" marB="0"/>
                </a:tc>
                <a:tc rowSpan="2">
                  <a:txBody>
                    <a:bodyPr/>
                    <a:lstStyle/>
                    <a:p>
                      <a:pPr>
                        <a:lnSpc>
                          <a:spcPct val="115000"/>
                        </a:lnSpc>
                        <a:spcAft>
                          <a:spcPts val="0"/>
                        </a:spcAft>
                      </a:pPr>
                      <a:r>
                        <a:rPr lang="en-GB" sz="2000" b="0" dirty="0" smtClean="0">
                          <a:solidFill>
                            <a:srgbClr val="002060"/>
                          </a:solidFill>
                          <a:effectLst/>
                          <a:latin typeface="+mn-lt"/>
                          <a:ea typeface="Calibri"/>
                          <a:cs typeface="Times New Roman"/>
                        </a:rPr>
                        <a:t>Prevalence review</a:t>
                      </a:r>
                    </a:p>
                    <a:p>
                      <a:pPr>
                        <a:lnSpc>
                          <a:spcPct val="115000"/>
                        </a:lnSpc>
                        <a:spcAft>
                          <a:spcPts val="0"/>
                        </a:spcAft>
                      </a:pPr>
                      <a:r>
                        <a:rPr lang="en-GB" sz="2000" b="0" dirty="0" smtClean="0">
                          <a:solidFill>
                            <a:srgbClr val="002060"/>
                          </a:solidFill>
                          <a:effectLst/>
                          <a:latin typeface="+mn-lt"/>
                          <a:ea typeface="Calibri"/>
                          <a:cs typeface="Times New Roman"/>
                        </a:rPr>
                        <a:t>(number of studies)</a:t>
                      </a:r>
                      <a:endParaRPr lang="en-GB" sz="2000" b="0" dirty="0">
                        <a:solidFill>
                          <a:srgbClr val="002060"/>
                        </a:solidFill>
                        <a:effectLst/>
                        <a:latin typeface="+mn-lt"/>
                        <a:ea typeface="Calibri"/>
                        <a:cs typeface="Times New Roman"/>
                      </a:endParaRPr>
                    </a:p>
                  </a:txBody>
                  <a:tcPr marL="41956" marR="41956" marT="0" marB="0"/>
                </a:tc>
              </a:tr>
              <a:tr h="1209715">
                <a:tc>
                  <a:txBody>
                    <a:bodyPr/>
                    <a:lstStyle/>
                    <a:p>
                      <a:pPr marL="360000" algn="l">
                        <a:lnSpc>
                          <a:spcPct val="115000"/>
                        </a:lnSpc>
                        <a:spcAft>
                          <a:spcPts val="0"/>
                        </a:spcAft>
                      </a:pPr>
                      <a:r>
                        <a:rPr lang="en-GB" sz="2000" b="0" dirty="0">
                          <a:solidFill>
                            <a:srgbClr val="002060"/>
                          </a:solidFill>
                          <a:effectLst/>
                          <a:latin typeface="+mn-lt"/>
                        </a:rPr>
                        <a:t>Condition</a:t>
                      </a:r>
                    </a:p>
                    <a:p>
                      <a:pPr marL="180000" marR="0" indent="0" algn="l" defTabSz="615483" rtl="0" eaLnBrk="1" fontAlgn="auto" latinLnBrk="0" hangingPunct="1">
                        <a:lnSpc>
                          <a:spcPct val="115000"/>
                        </a:lnSpc>
                        <a:spcBef>
                          <a:spcPts val="0"/>
                        </a:spcBef>
                        <a:spcAft>
                          <a:spcPts val="0"/>
                        </a:spcAft>
                        <a:buClrTx/>
                        <a:buSzTx/>
                        <a:buFontTx/>
                        <a:buNone/>
                        <a:tabLst/>
                        <a:defRPr/>
                      </a:pPr>
                      <a:endParaRPr lang="en-GB" sz="2000" b="0" dirty="0">
                        <a:solidFill>
                          <a:srgbClr val="002060"/>
                        </a:solidFill>
                        <a:effectLst/>
                        <a:latin typeface="+mn-lt"/>
                        <a:ea typeface="Calibri"/>
                        <a:cs typeface="Times New Roman"/>
                      </a:endParaRPr>
                    </a:p>
                  </a:txBody>
                  <a:tcPr marL="41956" marR="41956" marT="0" marB="0"/>
                </a:tc>
                <a:tc>
                  <a:txBody>
                    <a:bodyPr/>
                    <a:lstStyle/>
                    <a:p>
                      <a:pPr algn="ctr">
                        <a:lnSpc>
                          <a:spcPct val="115000"/>
                        </a:lnSpc>
                        <a:spcAft>
                          <a:spcPts val="0"/>
                        </a:spcAft>
                      </a:pPr>
                      <a:r>
                        <a:rPr lang="en-GB" sz="2000" b="0" dirty="0">
                          <a:solidFill>
                            <a:srgbClr val="002060"/>
                          </a:solidFill>
                          <a:effectLst/>
                          <a:latin typeface="+mn-lt"/>
                        </a:rPr>
                        <a:t>Sample size </a:t>
                      </a:r>
                      <a:endParaRPr lang="en-GB" sz="2000" b="0" dirty="0" smtClean="0">
                        <a:solidFill>
                          <a:srgbClr val="002060"/>
                        </a:solidFill>
                        <a:effectLst/>
                        <a:latin typeface="+mn-lt"/>
                      </a:endParaRPr>
                    </a:p>
                    <a:p>
                      <a:pPr algn="ctr">
                        <a:lnSpc>
                          <a:spcPct val="115000"/>
                        </a:lnSpc>
                        <a:spcAft>
                          <a:spcPts val="0"/>
                        </a:spcAft>
                      </a:pPr>
                      <a:r>
                        <a:rPr lang="en-GB" sz="2000" b="0" dirty="0" smtClean="0">
                          <a:solidFill>
                            <a:srgbClr val="002060"/>
                          </a:solidFill>
                          <a:effectLst/>
                          <a:latin typeface="+mn-lt"/>
                          <a:ea typeface="Calibri"/>
                          <a:cs typeface="Times New Roman"/>
                        </a:rPr>
                        <a:t>(number of studies)</a:t>
                      </a:r>
                      <a:endParaRPr lang="en-GB" sz="2000" b="0" dirty="0">
                        <a:solidFill>
                          <a:srgbClr val="002060"/>
                        </a:solidFill>
                        <a:effectLst/>
                        <a:latin typeface="+mn-lt"/>
                        <a:ea typeface="Calibri"/>
                        <a:cs typeface="Times New Roman"/>
                      </a:endParaRPr>
                    </a:p>
                  </a:txBody>
                  <a:tcPr marL="41956" marR="41956" marT="0" marB="0"/>
                </a:tc>
                <a:tc>
                  <a:txBody>
                    <a:bodyPr/>
                    <a:lstStyle/>
                    <a:p>
                      <a:pPr>
                        <a:lnSpc>
                          <a:spcPct val="115000"/>
                        </a:lnSpc>
                        <a:spcAft>
                          <a:spcPts val="0"/>
                        </a:spcAft>
                      </a:pPr>
                      <a:r>
                        <a:rPr lang="en-GB" sz="2000" b="0" dirty="0">
                          <a:solidFill>
                            <a:srgbClr val="002060"/>
                          </a:solidFill>
                          <a:effectLst/>
                          <a:latin typeface="+mn-lt"/>
                        </a:rPr>
                        <a:t>Sensitivity (range)</a:t>
                      </a:r>
                      <a:endParaRPr lang="en-GB" sz="2000" b="0" dirty="0">
                        <a:solidFill>
                          <a:srgbClr val="002060"/>
                        </a:solidFill>
                        <a:effectLst/>
                        <a:latin typeface="+mn-lt"/>
                        <a:ea typeface="Calibri"/>
                        <a:cs typeface="Times New Roman"/>
                      </a:endParaRPr>
                    </a:p>
                  </a:txBody>
                  <a:tcPr marL="41956" marR="41956" marT="0" marB="0"/>
                </a:tc>
                <a:tc>
                  <a:txBody>
                    <a:bodyPr/>
                    <a:lstStyle/>
                    <a:p>
                      <a:pPr>
                        <a:lnSpc>
                          <a:spcPct val="115000"/>
                        </a:lnSpc>
                        <a:spcAft>
                          <a:spcPts val="0"/>
                        </a:spcAft>
                      </a:pPr>
                      <a:r>
                        <a:rPr lang="en-GB" sz="2000" b="0" dirty="0">
                          <a:solidFill>
                            <a:srgbClr val="002060"/>
                          </a:solidFill>
                          <a:effectLst/>
                          <a:latin typeface="+mn-lt"/>
                        </a:rPr>
                        <a:t>Specificity (range)</a:t>
                      </a:r>
                      <a:endParaRPr lang="en-GB" sz="2000" b="0" dirty="0">
                        <a:solidFill>
                          <a:srgbClr val="002060"/>
                        </a:solidFill>
                        <a:effectLst/>
                        <a:latin typeface="+mn-lt"/>
                        <a:ea typeface="Calibri"/>
                        <a:cs typeface="Times New Roman"/>
                      </a:endParaRPr>
                    </a:p>
                  </a:txBody>
                  <a:tcPr marL="41956" marR="41956" marT="0" marB="0"/>
                </a:tc>
                <a:tc vMerge="1">
                  <a:txBody>
                    <a:bodyPr/>
                    <a:lstStyle/>
                    <a:p>
                      <a:pPr>
                        <a:lnSpc>
                          <a:spcPct val="115000"/>
                        </a:lnSpc>
                        <a:spcAft>
                          <a:spcPts val="0"/>
                        </a:spcAft>
                      </a:pPr>
                      <a:endParaRPr lang="en-GB" sz="2000" b="0" dirty="0">
                        <a:solidFill>
                          <a:srgbClr val="002060"/>
                        </a:solidFill>
                        <a:effectLst/>
                        <a:latin typeface="+mn-lt"/>
                        <a:ea typeface="Calibri"/>
                        <a:cs typeface="Times New Roman"/>
                      </a:endParaRPr>
                    </a:p>
                  </a:txBody>
                  <a:tcPr marL="41956" marR="41956" marT="0" marB="0"/>
                </a:tc>
              </a:tr>
              <a:tr h="1819003">
                <a:tc>
                  <a:txBody>
                    <a:bodyPr/>
                    <a:lstStyle/>
                    <a:p>
                      <a:pPr marL="180000" algn="ctr">
                        <a:lnSpc>
                          <a:spcPct val="115000"/>
                        </a:lnSpc>
                        <a:spcAft>
                          <a:spcPts val="0"/>
                        </a:spcAft>
                      </a:pPr>
                      <a:r>
                        <a:rPr lang="en-GB" sz="2000" b="0" dirty="0">
                          <a:solidFill>
                            <a:srgbClr val="002060"/>
                          </a:solidFill>
                          <a:effectLst/>
                          <a:latin typeface="+mn-lt"/>
                        </a:rPr>
                        <a:t>Structural defect</a:t>
                      </a:r>
                      <a:r>
                        <a:rPr lang="en-GB" sz="2000" b="0" baseline="30000" dirty="0" smtClean="0">
                          <a:solidFill>
                            <a:srgbClr val="002060"/>
                          </a:solidFill>
                          <a:effectLst/>
                          <a:latin typeface="+mn-lt"/>
                        </a:rPr>
                        <a:t>†</a:t>
                      </a:r>
                    </a:p>
                  </a:txBody>
                  <a:tcPr marL="41956" marR="41956" marT="0" marB="0"/>
                </a:tc>
                <a:tc>
                  <a:txBody>
                    <a:bodyPr/>
                    <a:lstStyle/>
                    <a:p>
                      <a:pPr algn="ctr">
                        <a:lnSpc>
                          <a:spcPct val="115000"/>
                        </a:lnSpc>
                        <a:spcAft>
                          <a:spcPts val="0"/>
                        </a:spcAft>
                      </a:pPr>
                      <a:r>
                        <a:rPr lang="en-GB" sz="2000" dirty="0" smtClean="0">
                          <a:solidFill>
                            <a:srgbClr val="002060"/>
                          </a:solidFill>
                          <a:effectLst/>
                          <a:latin typeface="+mn-lt"/>
                        </a:rPr>
                        <a:t>12-107</a:t>
                      </a:r>
                    </a:p>
                    <a:p>
                      <a:pPr algn="ctr">
                        <a:lnSpc>
                          <a:spcPct val="115000"/>
                        </a:lnSpc>
                        <a:spcAft>
                          <a:spcPts val="0"/>
                        </a:spcAft>
                      </a:pPr>
                      <a:r>
                        <a:rPr lang="en-GB" sz="2000" dirty="0" smtClean="0">
                          <a:solidFill>
                            <a:srgbClr val="002060"/>
                          </a:solidFill>
                          <a:effectLst/>
                          <a:latin typeface="+mn-lt"/>
                        </a:rPr>
                        <a:t> </a:t>
                      </a:r>
                      <a:r>
                        <a:rPr lang="en-GB" sz="2000" dirty="0" smtClean="0">
                          <a:solidFill>
                            <a:srgbClr val="002060"/>
                          </a:solidFill>
                          <a:effectLst/>
                          <a:latin typeface="+mn-lt"/>
                          <a:ea typeface="Calibri"/>
                          <a:cs typeface="Times New Roman"/>
                        </a:rPr>
                        <a:t>(8)</a:t>
                      </a:r>
                      <a:r>
                        <a:rPr lang="en-GB" sz="2000" baseline="30000" dirty="0" smtClean="0">
                          <a:solidFill>
                            <a:srgbClr val="002060"/>
                          </a:solidFill>
                          <a:effectLst/>
                          <a:latin typeface="+mn-lt"/>
                          <a:ea typeface="Calibri"/>
                          <a:cs typeface="Times New Roman"/>
                        </a:rPr>
                        <a:t>‡</a:t>
                      </a:r>
                      <a:endParaRPr lang="en-GB" sz="2000" baseline="30000" dirty="0">
                        <a:solidFill>
                          <a:srgbClr val="002060"/>
                        </a:solidFill>
                        <a:effectLst/>
                        <a:latin typeface="+mn-lt"/>
                        <a:ea typeface="Calibri"/>
                        <a:cs typeface="Times New Roman"/>
                      </a:endParaRPr>
                    </a:p>
                  </a:txBody>
                  <a:tcPr marL="41956" marR="41956" marT="0" marB="0"/>
                </a:tc>
                <a:tc>
                  <a:txBody>
                    <a:bodyPr/>
                    <a:lstStyle/>
                    <a:p>
                      <a:pPr algn="ctr">
                        <a:lnSpc>
                          <a:spcPct val="115000"/>
                        </a:lnSpc>
                        <a:spcAft>
                          <a:spcPts val="0"/>
                        </a:spcAft>
                      </a:pPr>
                      <a:r>
                        <a:rPr lang="en-GB" sz="2000" dirty="0">
                          <a:solidFill>
                            <a:srgbClr val="002060"/>
                          </a:solidFill>
                          <a:effectLst/>
                          <a:latin typeface="+mn-lt"/>
                        </a:rPr>
                        <a:t>0.25-1.00</a:t>
                      </a:r>
                      <a:endParaRPr lang="en-GB" sz="2000" dirty="0">
                        <a:solidFill>
                          <a:srgbClr val="002060"/>
                        </a:solidFill>
                        <a:effectLst/>
                        <a:latin typeface="+mn-lt"/>
                        <a:ea typeface="Calibri"/>
                        <a:cs typeface="Times New Roman"/>
                      </a:endParaRPr>
                    </a:p>
                  </a:txBody>
                  <a:tcPr marL="41956" marR="41956" marT="0" marB="0"/>
                </a:tc>
                <a:tc>
                  <a:txBody>
                    <a:bodyPr/>
                    <a:lstStyle/>
                    <a:p>
                      <a:pPr algn="ctr">
                        <a:lnSpc>
                          <a:spcPct val="115000"/>
                        </a:lnSpc>
                        <a:spcAft>
                          <a:spcPts val="0"/>
                        </a:spcAft>
                      </a:pPr>
                      <a:r>
                        <a:rPr lang="en-GB" sz="2000" dirty="0">
                          <a:solidFill>
                            <a:srgbClr val="002060"/>
                          </a:solidFill>
                          <a:effectLst/>
                          <a:latin typeface="+mn-lt"/>
                        </a:rPr>
                        <a:t>0.9-1.00</a:t>
                      </a:r>
                    </a:p>
                    <a:p>
                      <a:pPr algn="ctr">
                        <a:lnSpc>
                          <a:spcPct val="115000"/>
                        </a:lnSpc>
                        <a:spcAft>
                          <a:spcPts val="0"/>
                        </a:spcAft>
                      </a:pPr>
                      <a:r>
                        <a:rPr lang="en-GB" sz="2000" dirty="0">
                          <a:solidFill>
                            <a:srgbClr val="002060"/>
                          </a:solidFill>
                          <a:effectLst/>
                          <a:latin typeface="+mn-lt"/>
                        </a:rPr>
                        <a:t> </a:t>
                      </a:r>
                    </a:p>
                    <a:p>
                      <a:pPr algn="ctr">
                        <a:lnSpc>
                          <a:spcPct val="115000"/>
                        </a:lnSpc>
                        <a:spcAft>
                          <a:spcPts val="0"/>
                        </a:spcAft>
                      </a:pPr>
                      <a:r>
                        <a:rPr lang="en-GB" sz="2000" dirty="0">
                          <a:solidFill>
                            <a:srgbClr val="002060"/>
                          </a:solidFill>
                          <a:effectLst/>
                          <a:latin typeface="+mn-lt"/>
                        </a:rPr>
                        <a:t>Not calculable in 5 studies</a:t>
                      </a:r>
                      <a:endParaRPr lang="en-GB" sz="2000" dirty="0">
                        <a:solidFill>
                          <a:srgbClr val="002060"/>
                        </a:solidFill>
                        <a:effectLst/>
                        <a:latin typeface="+mn-lt"/>
                        <a:ea typeface="Calibri"/>
                        <a:cs typeface="Times New Roman"/>
                      </a:endParaRPr>
                    </a:p>
                  </a:txBody>
                  <a:tcPr marL="41956" marR="41956" marT="0" marB="0"/>
                </a:tc>
                <a:tc>
                  <a:txBody>
                    <a:bodyPr/>
                    <a:lstStyle/>
                    <a:p>
                      <a:pPr algn="ctr">
                        <a:lnSpc>
                          <a:spcPct val="115000"/>
                        </a:lnSpc>
                        <a:spcAft>
                          <a:spcPts val="0"/>
                        </a:spcAft>
                      </a:pPr>
                      <a:r>
                        <a:rPr lang="en-GB" sz="2000" dirty="0" smtClean="0">
                          <a:solidFill>
                            <a:srgbClr val="002060"/>
                          </a:solidFill>
                          <a:effectLst/>
                          <a:latin typeface="+mn-lt"/>
                          <a:ea typeface="Calibri"/>
                          <a:cs typeface="Times New Roman"/>
                        </a:rPr>
                        <a:t>0.9% </a:t>
                      </a:r>
                    </a:p>
                    <a:p>
                      <a:pPr algn="ctr">
                        <a:lnSpc>
                          <a:spcPct val="115000"/>
                        </a:lnSpc>
                        <a:spcAft>
                          <a:spcPts val="0"/>
                        </a:spcAft>
                      </a:pPr>
                      <a:r>
                        <a:rPr lang="en-GB" sz="2000" dirty="0" smtClean="0">
                          <a:solidFill>
                            <a:srgbClr val="002060"/>
                          </a:solidFill>
                          <a:effectLst/>
                          <a:latin typeface="+mn-lt"/>
                          <a:ea typeface="Calibri"/>
                          <a:cs typeface="Times New Roman"/>
                        </a:rPr>
                        <a:t>(atrial </a:t>
                      </a:r>
                      <a:r>
                        <a:rPr lang="en-GB" sz="2000" dirty="0" err="1" smtClean="0">
                          <a:solidFill>
                            <a:srgbClr val="002060"/>
                          </a:solidFill>
                          <a:effectLst/>
                          <a:latin typeface="+mn-lt"/>
                          <a:ea typeface="Calibri"/>
                          <a:cs typeface="Times New Roman"/>
                        </a:rPr>
                        <a:t>septal</a:t>
                      </a:r>
                      <a:r>
                        <a:rPr lang="en-GB" sz="2000" dirty="0" smtClean="0">
                          <a:solidFill>
                            <a:srgbClr val="002060"/>
                          </a:solidFill>
                          <a:effectLst/>
                          <a:latin typeface="+mn-lt"/>
                          <a:ea typeface="Calibri"/>
                          <a:cs typeface="Times New Roman"/>
                        </a:rPr>
                        <a:t> defect- 1 )</a:t>
                      </a:r>
                      <a:endParaRPr lang="en-GB" sz="2000" dirty="0">
                        <a:solidFill>
                          <a:srgbClr val="002060"/>
                        </a:solidFill>
                        <a:effectLst/>
                        <a:latin typeface="+mn-lt"/>
                        <a:ea typeface="Calibri"/>
                        <a:cs typeface="Times New Roman"/>
                      </a:endParaRPr>
                    </a:p>
                  </a:txBody>
                  <a:tcPr marL="41956" marR="41956" marT="0" marB="0"/>
                </a:tc>
              </a:tr>
              <a:tr h="1085859">
                <a:tc>
                  <a:txBody>
                    <a:bodyPr/>
                    <a:lstStyle/>
                    <a:p>
                      <a:pPr marL="180000" algn="ctr">
                        <a:lnSpc>
                          <a:spcPct val="115000"/>
                        </a:lnSpc>
                        <a:spcAft>
                          <a:spcPts val="0"/>
                        </a:spcAft>
                      </a:pPr>
                      <a:r>
                        <a:rPr lang="en-GB" sz="2000" b="0" dirty="0" err="1">
                          <a:solidFill>
                            <a:srgbClr val="002060"/>
                          </a:solidFill>
                          <a:effectLst/>
                          <a:latin typeface="+mn-lt"/>
                        </a:rPr>
                        <a:t>Valvular</a:t>
                      </a:r>
                      <a:r>
                        <a:rPr lang="en-GB" sz="2000" b="0" dirty="0">
                          <a:solidFill>
                            <a:srgbClr val="002060"/>
                          </a:solidFill>
                          <a:effectLst/>
                          <a:latin typeface="+mn-lt"/>
                        </a:rPr>
                        <a:t> heart </a:t>
                      </a:r>
                      <a:r>
                        <a:rPr lang="en-GB" sz="2000" b="0" dirty="0" smtClean="0">
                          <a:solidFill>
                            <a:srgbClr val="002060"/>
                          </a:solidFill>
                          <a:effectLst/>
                          <a:latin typeface="+mn-lt"/>
                        </a:rPr>
                        <a:t>disease</a:t>
                      </a:r>
                      <a:endParaRPr lang="en-GB" sz="2000" b="0" dirty="0">
                        <a:solidFill>
                          <a:srgbClr val="002060"/>
                        </a:solidFill>
                        <a:effectLst/>
                        <a:latin typeface="+mn-lt"/>
                      </a:endParaRPr>
                    </a:p>
                  </a:txBody>
                  <a:tcPr marL="41956" marR="41956" marT="0" marB="0"/>
                </a:tc>
                <a:tc>
                  <a:txBody>
                    <a:bodyPr/>
                    <a:lstStyle/>
                    <a:p>
                      <a:pPr algn="ctr">
                        <a:lnSpc>
                          <a:spcPct val="115000"/>
                        </a:lnSpc>
                        <a:spcAft>
                          <a:spcPts val="0"/>
                        </a:spcAft>
                      </a:pPr>
                      <a:r>
                        <a:rPr lang="en-GB" sz="2000" dirty="0" smtClean="0">
                          <a:solidFill>
                            <a:srgbClr val="002060"/>
                          </a:solidFill>
                          <a:effectLst/>
                          <a:latin typeface="+mn-lt"/>
                        </a:rPr>
                        <a:t>37-203</a:t>
                      </a:r>
                    </a:p>
                    <a:p>
                      <a:pPr algn="ctr">
                        <a:lnSpc>
                          <a:spcPct val="115000"/>
                        </a:lnSpc>
                        <a:spcAft>
                          <a:spcPts val="0"/>
                        </a:spcAft>
                      </a:pPr>
                      <a:r>
                        <a:rPr lang="en-GB" sz="2000" dirty="0" smtClean="0">
                          <a:solidFill>
                            <a:srgbClr val="002060"/>
                          </a:solidFill>
                          <a:effectLst/>
                          <a:latin typeface="+mn-lt"/>
                          <a:ea typeface="Calibri"/>
                          <a:cs typeface="Times New Roman"/>
                        </a:rPr>
                        <a:t>(12)</a:t>
                      </a:r>
                      <a:r>
                        <a:rPr lang="en-GB" sz="2000" baseline="30000" dirty="0" smtClean="0">
                          <a:solidFill>
                            <a:srgbClr val="002060"/>
                          </a:solidFill>
                          <a:effectLst/>
                          <a:latin typeface="+mn-lt"/>
                          <a:ea typeface="Calibri"/>
                          <a:cs typeface="Times New Roman"/>
                        </a:rPr>
                        <a:t>◊</a:t>
                      </a:r>
                      <a:endParaRPr lang="en-GB" sz="2000" baseline="30000" dirty="0">
                        <a:solidFill>
                          <a:srgbClr val="002060"/>
                        </a:solidFill>
                        <a:effectLst/>
                        <a:latin typeface="+mn-lt"/>
                        <a:ea typeface="Calibri"/>
                        <a:cs typeface="Times New Roman"/>
                      </a:endParaRPr>
                    </a:p>
                  </a:txBody>
                  <a:tcPr marL="41956" marR="41956" marT="0" marB="0"/>
                </a:tc>
                <a:tc>
                  <a:txBody>
                    <a:bodyPr/>
                    <a:lstStyle/>
                    <a:p>
                      <a:pPr algn="ctr">
                        <a:lnSpc>
                          <a:spcPct val="115000"/>
                        </a:lnSpc>
                        <a:spcAft>
                          <a:spcPts val="0"/>
                        </a:spcAft>
                      </a:pPr>
                      <a:r>
                        <a:rPr lang="en-GB" sz="2000" dirty="0">
                          <a:solidFill>
                            <a:srgbClr val="002060"/>
                          </a:solidFill>
                          <a:effectLst/>
                          <a:latin typeface="+mn-lt"/>
                        </a:rPr>
                        <a:t>0.22-1.00</a:t>
                      </a:r>
                      <a:endParaRPr lang="en-GB" sz="2000" dirty="0">
                        <a:solidFill>
                          <a:srgbClr val="002060"/>
                        </a:solidFill>
                        <a:effectLst/>
                        <a:latin typeface="+mn-lt"/>
                        <a:ea typeface="Calibri"/>
                        <a:cs typeface="Times New Roman"/>
                      </a:endParaRPr>
                    </a:p>
                  </a:txBody>
                  <a:tcPr marL="41956" marR="41956" marT="0" marB="0"/>
                </a:tc>
                <a:tc>
                  <a:txBody>
                    <a:bodyPr/>
                    <a:lstStyle/>
                    <a:p>
                      <a:pPr algn="ctr">
                        <a:lnSpc>
                          <a:spcPct val="115000"/>
                        </a:lnSpc>
                        <a:spcAft>
                          <a:spcPts val="0"/>
                        </a:spcAft>
                      </a:pPr>
                      <a:r>
                        <a:rPr lang="en-GB" sz="2000" dirty="0">
                          <a:solidFill>
                            <a:srgbClr val="002060"/>
                          </a:solidFill>
                          <a:effectLst/>
                          <a:latin typeface="+mn-lt"/>
                        </a:rPr>
                        <a:t>0.66-1.00</a:t>
                      </a:r>
                      <a:endParaRPr lang="en-GB" sz="2000" dirty="0">
                        <a:solidFill>
                          <a:srgbClr val="002060"/>
                        </a:solidFill>
                        <a:effectLst/>
                        <a:latin typeface="+mn-lt"/>
                        <a:ea typeface="Calibri"/>
                        <a:cs typeface="Times New Roman"/>
                      </a:endParaRPr>
                    </a:p>
                  </a:txBody>
                  <a:tcPr marL="41956" marR="41956" marT="0" marB="0"/>
                </a:tc>
                <a:tc>
                  <a:txBody>
                    <a:bodyPr/>
                    <a:lstStyle/>
                    <a:p>
                      <a:pPr algn="ctr">
                        <a:lnSpc>
                          <a:spcPct val="115000"/>
                        </a:lnSpc>
                        <a:spcAft>
                          <a:spcPts val="0"/>
                        </a:spcAft>
                      </a:pPr>
                      <a:r>
                        <a:rPr lang="en-GB" sz="2000" dirty="0" smtClean="0">
                          <a:solidFill>
                            <a:srgbClr val="002060"/>
                          </a:solidFill>
                          <a:effectLst/>
                          <a:latin typeface="+mn-lt"/>
                          <a:ea typeface="Calibri"/>
                          <a:cs typeface="Times New Roman"/>
                        </a:rPr>
                        <a:t>3.3-73.8%</a:t>
                      </a:r>
                    </a:p>
                    <a:p>
                      <a:pPr algn="ctr">
                        <a:lnSpc>
                          <a:spcPct val="115000"/>
                        </a:lnSpc>
                        <a:spcAft>
                          <a:spcPts val="0"/>
                        </a:spcAft>
                      </a:pPr>
                      <a:r>
                        <a:rPr lang="en-GB" sz="2000" dirty="0" smtClean="0">
                          <a:solidFill>
                            <a:srgbClr val="002060"/>
                          </a:solidFill>
                          <a:effectLst/>
                          <a:latin typeface="+mn-lt"/>
                          <a:ea typeface="Calibri"/>
                          <a:cs typeface="Times New Roman"/>
                        </a:rPr>
                        <a:t>(13)</a:t>
                      </a:r>
                      <a:endParaRPr lang="en-GB" sz="2000" dirty="0">
                        <a:solidFill>
                          <a:srgbClr val="002060"/>
                        </a:solidFill>
                        <a:effectLst/>
                        <a:latin typeface="+mn-lt"/>
                        <a:ea typeface="Calibri"/>
                        <a:cs typeface="Times New Roman"/>
                      </a:endParaRPr>
                    </a:p>
                  </a:txBody>
                  <a:tcPr marL="41956" marR="41956" marT="0" marB="0"/>
                </a:tc>
              </a:tr>
              <a:tr h="1120421">
                <a:tc>
                  <a:txBody>
                    <a:bodyPr/>
                    <a:lstStyle/>
                    <a:p>
                      <a:pPr marL="180000" algn="ctr">
                        <a:lnSpc>
                          <a:spcPct val="115000"/>
                        </a:lnSpc>
                        <a:spcAft>
                          <a:spcPts val="0"/>
                        </a:spcAft>
                      </a:pPr>
                      <a:r>
                        <a:rPr lang="en-GB" sz="2000" b="0" dirty="0">
                          <a:solidFill>
                            <a:srgbClr val="002060"/>
                          </a:solidFill>
                          <a:effectLst/>
                          <a:latin typeface="+mn-lt"/>
                        </a:rPr>
                        <a:t>Ischaemic heart </a:t>
                      </a:r>
                      <a:r>
                        <a:rPr lang="en-GB" sz="2000" b="0" dirty="0" smtClean="0">
                          <a:solidFill>
                            <a:srgbClr val="002060"/>
                          </a:solidFill>
                          <a:effectLst/>
                          <a:latin typeface="+mn-lt"/>
                        </a:rPr>
                        <a:t>disease</a:t>
                      </a:r>
                      <a:endParaRPr lang="en-GB" sz="2000" b="0" dirty="0">
                        <a:solidFill>
                          <a:srgbClr val="002060"/>
                        </a:solidFill>
                        <a:effectLst/>
                        <a:latin typeface="+mn-lt"/>
                      </a:endParaRPr>
                    </a:p>
                  </a:txBody>
                  <a:tcPr marL="41956" marR="41956" marT="0" marB="0"/>
                </a:tc>
                <a:tc>
                  <a:txBody>
                    <a:bodyPr/>
                    <a:lstStyle/>
                    <a:p>
                      <a:pPr algn="ctr">
                        <a:lnSpc>
                          <a:spcPct val="115000"/>
                        </a:lnSpc>
                        <a:spcAft>
                          <a:spcPts val="0"/>
                        </a:spcAft>
                      </a:pPr>
                      <a:r>
                        <a:rPr lang="en-GB" sz="2000" dirty="0" smtClean="0">
                          <a:solidFill>
                            <a:srgbClr val="002060"/>
                          </a:solidFill>
                          <a:effectLst/>
                          <a:latin typeface="+mn-lt"/>
                        </a:rPr>
                        <a:t>59-581</a:t>
                      </a:r>
                    </a:p>
                    <a:p>
                      <a:pPr algn="ctr">
                        <a:lnSpc>
                          <a:spcPct val="115000"/>
                        </a:lnSpc>
                        <a:spcAft>
                          <a:spcPts val="0"/>
                        </a:spcAft>
                      </a:pPr>
                      <a:r>
                        <a:rPr lang="en-GB" sz="2000" dirty="0" smtClean="0">
                          <a:solidFill>
                            <a:srgbClr val="002060"/>
                          </a:solidFill>
                          <a:effectLst/>
                          <a:latin typeface="+mn-lt"/>
                          <a:ea typeface="Calibri"/>
                          <a:cs typeface="Times New Roman"/>
                        </a:rPr>
                        <a:t>(9)</a:t>
                      </a:r>
                      <a:endParaRPr lang="en-GB" sz="2000" dirty="0">
                        <a:solidFill>
                          <a:srgbClr val="002060"/>
                        </a:solidFill>
                        <a:effectLst/>
                        <a:latin typeface="+mn-lt"/>
                        <a:ea typeface="Calibri"/>
                        <a:cs typeface="Times New Roman"/>
                      </a:endParaRPr>
                    </a:p>
                  </a:txBody>
                  <a:tcPr marL="41956" marR="41956" marT="0" marB="0"/>
                </a:tc>
                <a:tc>
                  <a:txBody>
                    <a:bodyPr/>
                    <a:lstStyle/>
                    <a:p>
                      <a:pPr algn="ctr">
                        <a:lnSpc>
                          <a:spcPct val="115000"/>
                        </a:lnSpc>
                        <a:spcAft>
                          <a:spcPts val="0"/>
                        </a:spcAft>
                      </a:pPr>
                      <a:r>
                        <a:rPr lang="en-GB" sz="2000" dirty="0">
                          <a:solidFill>
                            <a:srgbClr val="002060"/>
                          </a:solidFill>
                          <a:effectLst/>
                          <a:latin typeface="+mn-lt"/>
                        </a:rPr>
                        <a:t>0.00-0.96</a:t>
                      </a:r>
                      <a:endParaRPr lang="en-GB" sz="2000" dirty="0">
                        <a:solidFill>
                          <a:srgbClr val="002060"/>
                        </a:solidFill>
                        <a:effectLst/>
                        <a:latin typeface="+mn-lt"/>
                        <a:ea typeface="Calibri"/>
                        <a:cs typeface="Times New Roman"/>
                      </a:endParaRPr>
                    </a:p>
                  </a:txBody>
                  <a:tcPr marL="41956" marR="41956" marT="0" marB="0"/>
                </a:tc>
                <a:tc>
                  <a:txBody>
                    <a:bodyPr/>
                    <a:lstStyle/>
                    <a:p>
                      <a:pPr algn="ctr">
                        <a:lnSpc>
                          <a:spcPct val="115000"/>
                        </a:lnSpc>
                        <a:spcAft>
                          <a:spcPts val="0"/>
                        </a:spcAft>
                      </a:pPr>
                      <a:r>
                        <a:rPr lang="en-GB" sz="2000" dirty="0">
                          <a:solidFill>
                            <a:srgbClr val="002060"/>
                          </a:solidFill>
                          <a:effectLst/>
                          <a:latin typeface="+mn-lt"/>
                        </a:rPr>
                        <a:t>0.86-1.00</a:t>
                      </a:r>
                      <a:endParaRPr lang="en-GB" sz="2000" dirty="0">
                        <a:solidFill>
                          <a:srgbClr val="002060"/>
                        </a:solidFill>
                        <a:effectLst/>
                        <a:latin typeface="+mn-lt"/>
                        <a:ea typeface="Calibri"/>
                        <a:cs typeface="Times New Roman"/>
                      </a:endParaRPr>
                    </a:p>
                  </a:txBody>
                  <a:tcPr marL="41956" marR="41956" marT="0" marB="0"/>
                </a:tc>
                <a:tc>
                  <a:txBody>
                    <a:bodyPr/>
                    <a:lstStyle/>
                    <a:p>
                      <a:pPr algn="ctr">
                        <a:lnSpc>
                          <a:spcPct val="115000"/>
                        </a:lnSpc>
                        <a:spcAft>
                          <a:spcPts val="0"/>
                        </a:spcAft>
                      </a:pPr>
                      <a:r>
                        <a:rPr lang="en-GB" sz="2000" dirty="0" smtClean="0">
                          <a:solidFill>
                            <a:srgbClr val="002060"/>
                          </a:solidFill>
                          <a:effectLst/>
                          <a:latin typeface="+mn-lt"/>
                          <a:ea typeface="Calibri"/>
                          <a:cs typeface="Times New Roman"/>
                        </a:rPr>
                        <a:t>0.5-28.2%</a:t>
                      </a:r>
                    </a:p>
                    <a:p>
                      <a:pPr algn="ctr">
                        <a:lnSpc>
                          <a:spcPct val="115000"/>
                        </a:lnSpc>
                        <a:spcAft>
                          <a:spcPts val="0"/>
                        </a:spcAft>
                      </a:pPr>
                      <a:r>
                        <a:rPr lang="en-GB" sz="2000" dirty="0" smtClean="0">
                          <a:solidFill>
                            <a:srgbClr val="002060"/>
                          </a:solidFill>
                          <a:effectLst/>
                          <a:latin typeface="+mn-lt"/>
                          <a:ea typeface="Calibri"/>
                          <a:cs typeface="Times New Roman"/>
                        </a:rPr>
                        <a:t>(6)</a:t>
                      </a:r>
                      <a:endParaRPr lang="en-GB" sz="2000" dirty="0">
                        <a:solidFill>
                          <a:srgbClr val="002060"/>
                        </a:solidFill>
                        <a:effectLst/>
                        <a:latin typeface="+mn-lt"/>
                        <a:ea typeface="Calibri"/>
                        <a:cs typeface="Times New Roman"/>
                      </a:endParaRPr>
                    </a:p>
                  </a:txBody>
                  <a:tcPr marL="41956" marR="41956" marT="0" marB="0"/>
                </a:tc>
              </a:tr>
              <a:tr h="1056227">
                <a:tc>
                  <a:txBody>
                    <a:bodyPr/>
                    <a:lstStyle/>
                    <a:p>
                      <a:pPr marL="180000" algn="ctr">
                        <a:lnSpc>
                          <a:spcPct val="115000"/>
                        </a:lnSpc>
                        <a:spcAft>
                          <a:spcPts val="0"/>
                        </a:spcAft>
                      </a:pPr>
                      <a:r>
                        <a:rPr lang="en-GB" sz="2000" b="0" dirty="0">
                          <a:solidFill>
                            <a:srgbClr val="002060"/>
                          </a:solidFill>
                          <a:effectLst/>
                          <a:latin typeface="+mn-lt"/>
                        </a:rPr>
                        <a:t>Heart </a:t>
                      </a:r>
                      <a:r>
                        <a:rPr lang="en-GB" sz="2000" b="0" dirty="0" smtClean="0">
                          <a:solidFill>
                            <a:srgbClr val="002060"/>
                          </a:solidFill>
                          <a:effectLst/>
                          <a:latin typeface="+mn-lt"/>
                        </a:rPr>
                        <a:t>failure</a:t>
                      </a:r>
                      <a:endParaRPr lang="en-GB" sz="2000" b="0" dirty="0">
                        <a:solidFill>
                          <a:srgbClr val="002060"/>
                        </a:solidFill>
                        <a:effectLst/>
                        <a:latin typeface="+mn-lt"/>
                      </a:endParaRPr>
                    </a:p>
                  </a:txBody>
                  <a:tcPr marL="41956" marR="41956" marT="0" marB="0"/>
                </a:tc>
                <a:tc>
                  <a:txBody>
                    <a:bodyPr/>
                    <a:lstStyle/>
                    <a:p>
                      <a:pPr algn="ctr">
                        <a:lnSpc>
                          <a:spcPct val="115000"/>
                        </a:lnSpc>
                        <a:spcAft>
                          <a:spcPts val="0"/>
                        </a:spcAft>
                      </a:pPr>
                      <a:r>
                        <a:rPr lang="en-GB" sz="2000" dirty="0" smtClean="0">
                          <a:solidFill>
                            <a:srgbClr val="002060"/>
                          </a:solidFill>
                          <a:effectLst/>
                          <a:latin typeface="+mn-lt"/>
                        </a:rPr>
                        <a:t>34-621</a:t>
                      </a:r>
                    </a:p>
                    <a:p>
                      <a:pPr algn="ctr">
                        <a:lnSpc>
                          <a:spcPct val="115000"/>
                        </a:lnSpc>
                        <a:spcAft>
                          <a:spcPts val="0"/>
                        </a:spcAft>
                      </a:pPr>
                      <a:r>
                        <a:rPr lang="en-GB" sz="2000" dirty="0" smtClean="0">
                          <a:solidFill>
                            <a:srgbClr val="002060"/>
                          </a:solidFill>
                          <a:effectLst/>
                          <a:latin typeface="+mn-lt"/>
                          <a:ea typeface="Calibri"/>
                          <a:cs typeface="Times New Roman"/>
                        </a:rPr>
                        <a:t>(5)</a:t>
                      </a:r>
                      <a:r>
                        <a:rPr lang="en-GB" sz="2000" baseline="30000" dirty="0" smtClean="0">
                          <a:solidFill>
                            <a:srgbClr val="002060"/>
                          </a:solidFill>
                          <a:effectLst/>
                          <a:latin typeface="+mn-lt"/>
                          <a:ea typeface="Calibri"/>
                          <a:cs typeface="Times New Roman"/>
                        </a:rPr>
                        <a:t>∆</a:t>
                      </a:r>
                      <a:endParaRPr lang="en-GB" sz="2000" baseline="30000" dirty="0">
                        <a:solidFill>
                          <a:srgbClr val="002060"/>
                        </a:solidFill>
                        <a:effectLst/>
                        <a:latin typeface="+mn-lt"/>
                        <a:ea typeface="Calibri"/>
                        <a:cs typeface="Times New Roman"/>
                      </a:endParaRPr>
                    </a:p>
                  </a:txBody>
                  <a:tcPr marL="41956" marR="41956" marT="0" marB="0"/>
                </a:tc>
                <a:tc>
                  <a:txBody>
                    <a:bodyPr/>
                    <a:lstStyle/>
                    <a:p>
                      <a:pPr algn="ctr">
                        <a:lnSpc>
                          <a:spcPct val="115000"/>
                        </a:lnSpc>
                        <a:spcAft>
                          <a:spcPts val="0"/>
                        </a:spcAft>
                      </a:pPr>
                      <a:r>
                        <a:rPr lang="en-GB" sz="2000" dirty="0">
                          <a:solidFill>
                            <a:srgbClr val="002060"/>
                          </a:solidFill>
                          <a:effectLst/>
                          <a:latin typeface="+mn-lt"/>
                        </a:rPr>
                        <a:t>0.74-1.00</a:t>
                      </a:r>
                      <a:endParaRPr lang="en-GB" sz="2000" dirty="0">
                        <a:solidFill>
                          <a:srgbClr val="002060"/>
                        </a:solidFill>
                        <a:effectLst/>
                        <a:latin typeface="+mn-lt"/>
                        <a:ea typeface="Calibri"/>
                        <a:cs typeface="Times New Roman"/>
                      </a:endParaRPr>
                    </a:p>
                  </a:txBody>
                  <a:tcPr marL="41956" marR="41956" marT="0" marB="0"/>
                </a:tc>
                <a:tc>
                  <a:txBody>
                    <a:bodyPr/>
                    <a:lstStyle/>
                    <a:p>
                      <a:pPr algn="ctr">
                        <a:lnSpc>
                          <a:spcPct val="115000"/>
                        </a:lnSpc>
                        <a:spcAft>
                          <a:spcPts val="0"/>
                        </a:spcAft>
                      </a:pPr>
                      <a:r>
                        <a:rPr lang="en-GB" sz="2000" dirty="0">
                          <a:solidFill>
                            <a:srgbClr val="002060"/>
                          </a:solidFill>
                          <a:effectLst/>
                          <a:latin typeface="+mn-lt"/>
                        </a:rPr>
                        <a:t>0.75-1.00</a:t>
                      </a:r>
                      <a:endParaRPr lang="en-GB" sz="2000" dirty="0">
                        <a:solidFill>
                          <a:srgbClr val="002060"/>
                        </a:solidFill>
                        <a:effectLst/>
                        <a:latin typeface="+mn-lt"/>
                        <a:ea typeface="Calibri"/>
                        <a:cs typeface="Times New Roman"/>
                      </a:endParaRPr>
                    </a:p>
                  </a:txBody>
                  <a:tcPr marL="41956" marR="41956" marT="0" marB="0"/>
                </a:tc>
                <a:tc>
                  <a:txBody>
                    <a:bodyPr/>
                    <a:lstStyle/>
                    <a:p>
                      <a:pPr algn="ctr">
                        <a:lnSpc>
                          <a:spcPct val="115000"/>
                        </a:lnSpc>
                        <a:spcAft>
                          <a:spcPts val="0"/>
                        </a:spcAft>
                      </a:pPr>
                      <a:r>
                        <a:rPr lang="en-GB" sz="2000" dirty="0" smtClean="0">
                          <a:solidFill>
                            <a:srgbClr val="002060"/>
                          </a:solidFill>
                          <a:effectLst/>
                          <a:latin typeface="+mn-lt"/>
                          <a:ea typeface="Calibri"/>
                          <a:cs typeface="Times New Roman"/>
                        </a:rPr>
                        <a:t>14-31.1% </a:t>
                      </a:r>
                    </a:p>
                    <a:p>
                      <a:pPr algn="ctr">
                        <a:lnSpc>
                          <a:spcPct val="115000"/>
                        </a:lnSpc>
                        <a:spcAft>
                          <a:spcPts val="0"/>
                        </a:spcAft>
                      </a:pPr>
                      <a:r>
                        <a:rPr lang="en-GB" sz="2000" dirty="0" smtClean="0">
                          <a:solidFill>
                            <a:srgbClr val="002060"/>
                          </a:solidFill>
                          <a:effectLst/>
                          <a:latin typeface="+mn-lt"/>
                          <a:ea typeface="Calibri"/>
                          <a:cs typeface="Times New Roman"/>
                        </a:rPr>
                        <a:t>(2 )</a:t>
                      </a:r>
                      <a:endParaRPr lang="en-GB" sz="2000" dirty="0">
                        <a:solidFill>
                          <a:srgbClr val="002060"/>
                        </a:solidFill>
                        <a:effectLst/>
                        <a:latin typeface="+mn-lt"/>
                        <a:ea typeface="Calibri"/>
                        <a:cs typeface="Times New Roman"/>
                      </a:endParaRPr>
                    </a:p>
                  </a:txBody>
                  <a:tcPr marL="41956" marR="41956" marT="0" marB="0"/>
                </a:tc>
              </a:tr>
              <a:tr h="806476">
                <a:tc>
                  <a:txBody>
                    <a:bodyPr/>
                    <a:lstStyle/>
                    <a:p>
                      <a:pPr marL="180000" algn="ctr">
                        <a:lnSpc>
                          <a:spcPct val="115000"/>
                        </a:lnSpc>
                        <a:spcAft>
                          <a:spcPts val="0"/>
                        </a:spcAft>
                      </a:pPr>
                      <a:r>
                        <a:rPr lang="en-GB" sz="2000" b="0" dirty="0" smtClean="0">
                          <a:solidFill>
                            <a:srgbClr val="002060"/>
                          </a:solidFill>
                          <a:effectLst/>
                          <a:latin typeface="+mn-lt"/>
                        </a:rPr>
                        <a:t>Cardiomyopathy</a:t>
                      </a:r>
                      <a:endParaRPr lang="en-GB" sz="2000" b="0" dirty="0">
                        <a:solidFill>
                          <a:srgbClr val="002060"/>
                        </a:solidFill>
                        <a:effectLst/>
                        <a:latin typeface="+mn-lt"/>
                      </a:endParaRPr>
                    </a:p>
                  </a:txBody>
                  <a:tcPr marL="41956" marR="41956" marT="0" marB="0"/>
                </a:tc>
                <a:tc>
                  <a:txBody>
                    <a:bodyPr/>
                    <a:lstStyle/>
                    <a:p>
                      <a:pPr algn="ctr">
                        <a:lnSpc>
                          <a:spcPct val="115000"/>
                        </a:lnSpc>
                        <a:spcAft>
                          <a:spcPts val="0"/>
                        </a:spcAft>
                      </a:pPr>
                      <a:r>
                        <a:rPr lang="en-GB" sz="2000" dirty="0" smtClean="0">
                          <a:solidFill>
                            <a:srgbClr val="002060"/>
                          </a:solidFill>
                          <a:effectLst/>
                          <a:latin typeface="+mn-lt"/>
                        </a:rPr>
                        <a:t>44</a:t>
                      </a:r>
                    </a:p>
                    <a:p>
                      <a:pPr algn="ctr">
                        <a:lnSpc>
                          <a:spcPct val="115000"/>
                        </a:lnSpc>
                        <a:spcAft>
                          <a:spcPts val="0"/>
                        </a:spcAft>
                      </a:pPr>
                      <a:r>
                        <a:rPr lang="en-GB" sz="2000" dirty="0" smtClean="0">
                          <a:solidFill>
                            <a:srgbClr val="002060"/>
                          </a:solidFill>
                          <a:effectLst/>
                          <a:latin typeface="+mn-lt"/>
                          <a:ea typeface="Calibri"/>
                          <a:cs typeface="Times New Roman"/>
                        </a:rPr>
                        <a:t>(1)</a:t>
                      </a:r>
                      <a:r>
                        <a:rPr lang="en-GB" sz="2000" baseline="30000" dirty="0" smtClean="0">
                          <a:solidFill>
                            <a:srgbClr val="002060"/>
                          </a:solidFill>
                          <a:effectLst/>
                          <a:latin typeface="+mn-lt"/>
                          <a:ea typeface="Calibri"/>
                          <a:cs typeface="Times New Roman"/>
                        </a:rPr>
                        <a:t>▫</a:t>
                      </a:r>
                      <a:endParaRPr lang="en-GB" sz="2000" baseline="30000" dirty="0">
                        <a:solidFill>
                          <a:srgbClr val="002060"/>
                        </a:solidFill>
                        <a:effectLst/>
                        <a:latin typeface="+mn-lt"/>
                        <a:ea typeface="Calibri"/>
                        <a:cs typeface="Times New Roman"/>
                      </a:endParaRPr>
                    </a:p>
                  </a:txBody>
                  <a:tcPr marL="41956" marR="41956" marT="0" marB="0"/>
                </a:tc>
                <a:tc>
                  <a:txBody>
                    <a:bodyPr/>
                    <a:lstStyle/>
                    <a:p>
                      <a:pPr algn="ctr">
                        <a:lnSpc>
                          <a:spcPct val="115000"/>
                        </a:lnSpc>
                        <a:spcAft>
                          <a:spcPts val="0"/>
                        </a:spcAft>
                      </a:pPr>
                      <a:r>
                        <a:rPr lang="en-GB" sz="2000" dirty="0">
                          <a:solidFill>
                            <a:srgbClr val="002060"/>
                          </a:solidFill>
                          <a:effectLst/>
                          <a:latin typeface="+mn-lt"/>
                        </a:rPr>
                        <a:t>0.77</a:t>
                      </a:r>
                      <a:endParaRPr lang="en-GB" sz="2000" dirty="0">
                        <a:solidFill>
                          <a:srgbClr val="002060"/>
                        </a:solidFill>
                        <a:effectLst/>
                        <a:latin typeface="+mn-lt"/>
                        <a:ea typeface="Calibri"/>
                        <a:cs typeface="Times New Roman"/>
                      </a:endParaRPr>
                    </a:p>
                  </a:txBody>
                  <a:tcPr marL="41956" marR="41956" marT="0" marB="0"/>
                </a:tc>
                <a:tc>
                  <a:txBody>
                    <a:bodyPr/>
                    <a:lstStyle/>
                    <a:p>
                      <a:pPr algn="ctr">
                        <a:lnSpc>
                          <a:spcPct val="115000"/>
                        </a:lnSpc>
                        <a:spcAft>
                          <a:spcPts val="0"/>
                        </a:spcAft>
                      </a:pPr>
                      <a:r>
                        <a:rPr lang="en-GB" sz="2000" dirty="0">
                          <a:solidFill>
                            <a:srgbClr val="002060"/>
                          </a:solidFill>
                          <a:effectLst/>
                          <a:latin typeface="+mn-lt"/>
                        </a:rPr>
                        <a:t>0.77</a:t>
                      </a:r>
                      <a:endParaRPr lang="en-GB" sz="2000" dirty="0">
                        <a:solidFill>
                          <a:srgbClr val="002060"/>
                        </a:solidFill>
                        <a:effectLst/>
                        <a:latin typeface="+mn-lt"/>
                        <a:ea typeface="Calibri"/>
                        <a:cs typeface="Times New Roman"/>
                      </a:endParaRPr>
                    </a:p>
                  </a:txBody>
                  <a:tcPr marL="41956" marR="41956" marT="0" marB="0"/>
                </a:tc>
                <a:tc>
                  <a:txBody>
                    <a:bodyPr/>
                    <a:lstStyle/>
                    <a:p>
                      <a:pPr algn="ctr">
                        <a:lnSpc>
                          <a:spcPct val="115000"/>
                        </a:lnSpc>
                        <a:spcAft>
                          <a:spcPts val="0"/>
                        </a:spcAft>
                      </a:pPr>
                      <a:r>
                        <a:rPr lang="en-GB" sz="2000" dirty="0" smtClean="0">
                          <a:solidFill>
                            <a:srgbClr val="002060"/>
                          </a:solidFill>
                          <a:effectLst/>
                          <a:latin typeface="+mn-lt"/>
                          <a:ea typeface="Calibri"/>
                          <a:cs typeface="Times New Roman"/>
                        </a:rPr>
                        <a:t>1.2 -13%</a:t>
                      </a:r>
                      <a:r>
                        <a:rPr lang="en-GB" sz="2000" baseline="0" dirty="0" smtClean="0">
                          <a:solidFill>
                            <a:srgbClr val="002060"/>
                          </a:solidFill>
                          <a:effectLst/>
                          <a:latin typeface="+mn-lt"/>
                          <a:ea typeface="Calibri"/>
                          <a:cs typeface="Times New Roman"/>
                        </a:rPr>
                        <a:t> </a:t>
                      </a:r>
                    </a:p>
                    <a:p>
                      <a:pPr algn="ctr">
                        <a:lnSpc>
                          <a:spcPct val="115000"/>
                        </a:lnSpc>
                        <a:spcAft>
                          <a:spcPts val="0"/>
                        </a:spcAft>
                      </a:pPr>
                      <a:r>
                        <a:rPr lang="en-GB" sz="2000" baseline="0" dirty="0" smtClean="0">
                          <a:solidFill>
                            <a:srgbClr val="002060"/>
                          </a:solidFill>
                          <a:effectLst/>
                          <a:latin typeface="+mn-lt"/>
                          <a:ea typeface="Calibri"/>
                          <a:cs typeface="Times New Roman"/>
                        </a:rPr>
                        <a:t>(3)</a:t>
                      </a:r>
                      <a:endParaRPr lang="en-GB" sz="2000" dirty="0">
                        <a:solidFill>
                          <a:srgbClr val="002060"/>
                        </a:solidFill>
                        <a:effectLst/>
                        <a:latin typeface="+mn-lt"/>
                        <a:ea typeface="Calibri"/>
                        <a:cs typeface="Times New Roman"/>
                      </a:endParaRPr>
                    </a:p>
                  </a:txBody>
                  <a:tcPr marL="41956" marR="41956" marT="0" marB="0"/>
                </a:tc>
              </a:tr>
              <a:tr h="942360">
                <a:tc>
                  <a:txBody>
                    <a:bodyPr/>
                    <a:lstStyle/>
                    <a:p>
                      <a:pPr marL="180000" algn="ctr">
                        <a:lnSpc>
                          <a:spcPct val="115000"/>
                        </a:lnSpc>
                        <a:spcAft>
                          <a:spcPts val="0"/>
                        </a:spcAft>
                      </a:pPr>
                      <a:r>
                        <a:rPr lang="en-GB" sz="2000" b="0" dirty="0" smtClean="0">
                          <a:solidFill>
                            <a:srgbClr val="002060"/>
                          </a:solidFill>
                          <a:effectLst/>
                          <a:latin typeface="+mn-lt"/>
                        </a:rPr>
                        <a:t>Endocarditis</a:t>
                      </a:r>
                      <a:endParaRPr lang="en-GB" sz="2000" b="0" dirty="0">
                        <a:solidFill>
                          <a:srgbClr val="002060"/>
                        </a:solidFill>
                        <a:effectLst/>
                        <a:latin typeface="+mn-lt"/>
                      </a:endParaRPr>
                    </a:p>
                  </a:txBody>
                  <a:tcPr marL="41956" marR="41956" marT="0" marB="0"/>
                </a:tc>
                <a:tc>
                  <a:txBody>
                    <a:bodyPr/>
                    <a:lstStyle/>
                    <a:p>
                      <a:pPr algn="ctr">
                        <a:lnSpc>
                          <a:spcPct val="115000"/>
                        </a:lnSpc>
                        <a:spcAft>
                          <a:spcPts val="0"/>
                        </a:spcAft>
                      </a:pPr>
                      <a:r>
                        <a:rPr lang="en-GB" sz="2000" dirty="0" smtClean="0">
                          <a:solidFill>
                            <a:srgbClr val="002060"/>
                          </a:solidFill>
                          <a:effectLst/>
                          <a:latin typeface="+mn-lt"/>
                        </a:rPr>
                        <a:t>36-75</a:t>
                      </a:r>
                    </a:p>
                    <a:p>
                      <a:pPr algn="ctr">
                        <a:lnSpc>
                          <a:spcPct val="115000"/>
                        </a:lnSpc>
                        <a:spcAft>
                          <a:spcPts val="0"/>
                        </a:spcAft>
                      </a:pPr>
                      <a:r>
                        <a:rPr lang="en-GB" sz="2000" dirty="0" smtClean="0">
                          <a:solidFill>
                            <a:srgbClr val="002060"/>
                          </a:solidFill>
                          <a:effectLst/>
                          <a:latin typeface="+mn-lt"/>
                          <a:ea typeface="Calibri"/>
                          <a:cs typeface="Times New Roman"/>
                        </a:rPr>
                        <a:t>(3)</a:t>
                      </a:r>
                      <a:endParaRPr lang="en-GB" sz="2000" dirty="0">
                        <a:solidFill>
                          <a:srgbClr val="002060"/>
                        </a:solidFill>
                        <a:effectLst/>
                        <a:latin typeface="+mn-lt"/>
                        <a:ea typeface="Calibri"/>
                        <a:cs typeface="Times New Roman"/>
                      </a:endParaRPr>
                    </a:p>
                  </a:txBody>
                  <a:tcPr marL="41956" marR="41956" marT="0" marB="0"/>
                </a:tc>
                <a:tc>
                  <a:txBody>
                    <a:bodyPr/>
                    <a:lstStyle/>
                    <a:p>
                      <a:pPr algn="ctr">
                        <a:lnSpc>
                          <a:spcPct val="115000"/>
                        </a:lnSpc>
                        <a:spcAft>
                          <a:spcPts val="0"/>
                        </a:spcAft>
                      </a:pPr>
                      <a:r>
                        <a:rPr lang="en-GB" sz="2000" dirty="0">
                          <a:solidFill>
                            <a:srgbClr val="002060"/>
                          </a:solidFill>
                          <a:effectLst/>
                          <a:latin typeface="+mn-lt"/>
                        </a:rPr>
                        <a:t>0.44-0.87</a:t>
                      </a:r>
                      <a:endParaRPr lang="en-GB" sz="2000" dirty="0">
                        <a:solidFill>
                          <a:srgbClr val="002060"/>
                        </a:solidFill>
                        <a:effectLst/>
                        <a:latin typeface="+mn-lt"/>
                        <a:ea typeface="Calibri"/>
                        <a:cs typeface="Times New Roman"/>
                      </a:endParaRPr>
                    </a:p>
                  </a:txBody>
                  <a:tcPr marL="41956" marR="41956" marT="0" marB="0"/>
                </a:tc>
                <a:tc>
                  <a:txBody>
                    <a:bodyPr/>
                    <a:lstStyle/>
                    <a:p>
                      <a:pPr algn="ctr">
                        <a:lnSpc>
                          <a:spcPct val="115000"/>
                        </a:lnSpc>
                        <a:spcAft>
                          <a:spcPts val="0"/>
                        </a:spcAft>
                      </a:pPr>
                      <a:r>
                        <a:rPr lang="en-GB" sz="2000" dirty="0">
                          <a:solidFill>
                            <a:srgbClr val="002060"/>
                          </a:solidFill>
                          <a:effectLst/>
                          <a:latin typeface="+mn-lt"/>
                        </a:rPr>
                        <a:t>0.62-0.98</a:t>
                      </a:r>
                      <a:endParaRPr lang="en-GB" sz="2000" dirty="0">
                        <a:solidFill>
                          <a:srgbClr val="002060"/>
                        </a:solidFill>
                        <a:effectLst/>
                        <a:latin typeface="+mn-lt"/>
                        <a:ea typeface="Calibri"/>
                        <a:cs typeface="Times New Roman"/>
                      </a:endParaRPr>
                    </a:p>
                  </a:txBody>
                  <a:tcPr marL="41956" marR="41956" marT="0" marB="0"/>
                </a:tc>
                <a:tc>
                  <a:txBody>
                    <a:bodyPr/>
                    <a:lstStyle/>
                    <a:p>
                      <a:pPr algn="ctr">
                        <a:lnSpc>
                          <a:spcPct val="115000"/>
                        </a:lnSpc>
                        <a:spcAft>
                          <a:spcPts val="0"/>
                        </a:spcAft>
                      </a:pPr>
                      <a:r>
                        <a:rPr lang="en-GB" sz="2000" dirty="0" smtClean="0">
                          <a:solidFill>
                            <a:srgbClr val="002060"/>
                          </a:solidFill>
                          <a:effectLst/>
                          <a:latin typeface="+mn-lt"/>
                          <a:ea typeface="Calibri"/>
                          <a:cs typeface="Times New Roman"/>
                        </a:rPr>
                        <a:t>No data</a:t>
                      </a:r>
                      <a:endParaRPr lang="en-GB" sz="2000" dirty="0">
                        <a:solidFill>
                          <a:srgbClr val="002060"/>
                        </a:solidFill>
                        <a:effectLst/>
                        <a:latin typeface="+mn-lt"/>
                        <a:ea typeface="Calibri"/>
                        <a:cs typeface="Times New Roman"/>
                      </a:endParaRPr>
                    </a:p>
                  </a:txBody>
                  <a:tcPr marL="41956" marR="41956" marT="0" marB="0"/>
                </a:tc>
              </a:tr>
              <a:tr h="940182">
                <a:tc>
                  <a:txBody>
                    <a:bodyPr/>
                    <a:lstStyle/>
                    <a:p>
                      <a:pPr marL="180000" algn="ctr">
                        <a:lnSpc>
                          <a:spcPct val="115000"/>
                        </a:lnSpc>
                        <a:spcAft>
                          <a:spcPts val="0"/>
                        </a:spcAft>
                      </a:pPr>
                      <a:r>
                        <a:rPr lang="en-GB" sz="2000" b="0" dirty="0">
                          <a:solidFill>
                            <a:srgbClr val="002060"/>
                          </a:solidFill>
                          <a:effectLst/>
                          <a:latin typeface="+mn-lt"/>
                        </a:rPr>
                        <a:t>Pulmonary </a:t>
                      </a:r>
                      <a:r>
                        <a:rPr lang="en-GB" sz="2000" b="0" dirty="0" smtClean="0">
                          <a:solidFill>
                            <a:srgbClr val="002060"/>
                          </a:solidFill>
                          <a:effectLst/>
                          <a:latin typeface="+mn-lt"/>
                        </a:rPr>
                        <a:t>disease</a:t>
                      </a:r>
                      <a:endParaRPr lang="en-GB" sz="2000" b="0" dirty="0">
                        <a:solidFill>
                          <a:srgbClr val="002060"/>
                        </a:solidFill>
                        <a:effectLst/>
                        <a:latin typeface="+mn-lt"/>
                      </a:endParaRPr>
                    </a:p>
                  </a:txBody>
                  <a:tcPr marL="41956" marR="41956" marT="0" marB="0"/>
                </a:tc>
                <a:tc>
                  <a:txBody>
                    <a:bodyPr/>
                    <a:lstStyle/>
                    <a:p>
                      <a:pPr algn="ctr">
                        <a:lnSpc>
                          <a:spcPct val="115000"/>
                        </a:lnSpc>
                        <a:spcAft>
                          <a:spcPts val="0"/>
                        </a:spcAft>
                      </a:pPr>
                      <a:r>
                        <a:rPr lang="en-GB" sz="2000" dirty="0" smtClean="0">
                          <a:solidFill>
                            <a:srgbClr val="002060"/>
                          </a:solidFill>
                          <a:effectLst/>
                          <a:latin typeface="+mn-lt"/>
                        </a:rPr>
                        <a:t>86-152</a:t>
                      </a:r>
                    </a:p>
                    <a:p>
                      <a:pPr algn="ctr">
                        <a:lnSpc>
                          <a:spcPct val="115000"/>
                        </a:lnSpc>
                        <a:spcAft>
                          <a:spcPts val="0"/>
                        </a:spcAft>
                      </a:pPr>
                      <a:r>
                        <a:rPr lang="en-GB" sz="2000" dirty="0" smtClean="0">
                          <a:solidFill>
                            <a:srgbClr val="002060"/>
                          </a:solidFill>
                          <a:effectLst/>
                          <a:latin typeface="+mn-lt"/>
                          <a:ea typeface="Calibri"/>
                          <a:cs typeface="Times New Roman"/>
                        </a:rPr>
                        <a:t>(2)</a:t>
                      </a:r>
                      <a:endParaRPr lang="en-GB" sz="2000" dirty="0">
                        <a:solidFill>
                          <a:srgbClr val="002060"/>
                        </a:solidFill>
                        <a:effectLst/>
                        <a:latin typeface="+mn-lt"/>
                        <a:ea typeface="Calibri"/>
                        <a:cs typeface="Times New Roman"/>
                      </a:endParaRPr>
                    </a:p>
                  </a:txBody>
                  <a:tcPr marL="41956" marR="41956" marT="0" marB="0"/>
                </a:tc>
                <a:tc>
                  <a:txBody>
                    <a:bodyPr/>
                    <a:lstStyle/>
                    <a:p>
                      <a:pPr algn="ctr">
                        <a:lnSpc>
                          <a:spcPct val="115000"/>
                        </a:lnSpc>
                        <a:spcAft>
                          <a:spcPts val="0"/>
                        </a:spcAft>
                      </a:pPr>
                      <a:r>
                        <a:rPr lang="en-GB" sz="2000" dirty="0">
                          <a:solidFill>
                            <a:srgbClr val="002060"/>
                          </a:solidFill>
                          <a:effectLst/>
                          <a:latin typeface="+mn-lt"/>
                        </a:rPr>
                        <a:t>0.52-1.00</a:t>
                      </a:r>
                      <a:endParaRPr lang="en-GB" sz="2000" dirty="0">
                        <a:solidFill>
                          <a:srgbClr val="002060"/>
                        </a:solidFill>
                        <a:effectLst/>
                        <a:latin typeface="+mn-lt"/>
                        <a:ea typeface="Calibri"/>
                        <a:cs typeface="Times New Roman"/>
                      </a:endParaRPr>
                    </a:p>
                  </a:txBody>
                  <a:tcPr marL="41956" marR="41956" marT="0" marB="0"/>
                </a:tc>
                <a:tc>
                  <a:txBody>
                    <a:bodyPr/>
                    <a:lstStyle/>
                    <a:p>
                      <a:pPr algn="ctr">
                        <a:lnSpc>
                          <a:spcPct val="115000"/>
                        </a:lnSpc>
                        <a:spcAft>
                          <a:spcPts val="0"/>
                        </a:spcAft>
                      </a:pPr>
                      <a:r>
                        <a:rPr lang="en-GB" sz="2000" dirty="0">
                          <a:solidFill>
                            <a:srgbClr val="002060"/>
                          </a:solidFill>
                          <a:effectLst/>
                          <a:latin typeface="+mn-lt"/>
                        </a:rPr>
                        <a:t>0.87-1.00</a:t>
                      </a:r>
                      <a:endParaRPr lang="en-GB" sz="2000" dirty="0">
                        <a:solidFill>
                          <a:srgbClr val="002060"/>
                        </a:solidFill>
                        <a:effectLst/>
                        <a:latin typeface="+mn-lt"/>
                        <a:ea typeface="Calibri"/>
                        <a:cs typeface="Times New Roman"/>
                      </a:endParaRPr>
                    </a:p>
                  </a:txBody>
                  <a:tcPr marL="41956" marR="41956" marT="0" marB="0"/>
                </a:tc>
                <a:tc>
                  <a:txBody>
                    <a:bodyPr/>
                    <a:lstStyle/>
                    <a:p>
                      <a:pPr algn="ctr">
                        <a:lnSpc>
                          <a:spcPct val="115000"/>
                        </a:lnSpc>
                        <a:spcAft>
                          <a:spcPts val="0"/>
                        </a:spcAft>
                      </a:pPr>
                      <a:r>
                        <a:rPr lang="en-GB" sz="2000" smtClean="0">
                          <a:solidFill>
                            <a:srgbClr val="002060"/>
                          </a:solidFill>
                          <a:effectLst/>
                          <a:latin typeface="+mn-lt"/>
                          <a:ea typeface="Calibri"/>
                          <a:cs typeface="Times New Roman"/>
                        </a:rPr>
                        <a:t>No data</a:t>
                      </a:r>
                      <a:endParaRPr lang="en-GB" sz="2000" dirty="0">
                        <a:solidFill>
                          <a:srgbClr val="002060"/>
                        </a:solidFill>
                        <a:effectLst/>
                        <a:latin typeface="+mn-lt"/>
                        <a:ea typeface="Calibri"/>
                        <a:cs typeface="Times New Roman"/>
                      </a:endParaRPr>
                    </a:p>
                  </a:txBody>
                  <a:tcPr marL="41956" marR="41956" marT="0" marB="0"/>
                </a:tc>
              </a:tr>
              <a:tr h="1067008">
                <a:tc>
                  <a:txBody>
                    <a:bodyPr/>
                    <a:lstStyle/>
                    <a:p>
                      <a:pPr marL="180000" algn="ctr">
                        <a:lnSpc>
                          <a:spcPct val="115000"/>
                        </a:lnSpc>
                        <a:spcAft>
                          <a:spcPts val="0"/>
                        </a:spcAft>
                      </a:pPr>
                      <a:r>
                        <a:rPr lang="en-GB" sz="2000" b="0" dirty="0">
                          <a:solidFill>
                            <a:srgbClr val="002060"/>
                          </a:solidFill>
                          <a:effectLst/>
                          <a:latin typeface="+mn-lt"/>
                        </a:rPr>
                        <a:t>Diseases of </a:t>
                      </a:r>
                      <a:r>
                        <a:rPr lang="en-GB" sz="2000" b="0" dirty="0" smtClean="0">
                          <a:solidFill>
                            <a:srgbClr val="002060"/>
                          </a:solidFill>
                          <a:effectLst/>
                          <a:latin typeface="+mn-lt"/>
                        </a:rPr>
                        <a:t>arteries</a:t>
                      </a:r>
                      <a:endParaRPr lang="en-GB" sz="2000" b="0" dirty="0">
                        <a:solidFill>
                          <a:srgbClr val="002060"/>
                        </a:solidFill>
                        <a:effectLst/>
                        <a:latin typeface="+mn-lt"/>
                      </a:endParaRPr>
                    </a:p>
                  </a:txBody>
                  <a:tcPr marL="41956" marR="41956" marT="0" marB="0"/>
                </a:tc>
                <a:tc>
                  <a:txBody>
                    <a:bodyPr/>
                    <a:lstStyle/>
                    <a:p>
                      <a:pPr algn="ctr">
                        <a:lnSpc>
                          <a:spcPct val="115000"/>
                        </a:lnSpc>
                        <a:spcAft>
                          <a:spcPts val="0"/>
                        </a:spcAft>
                      </a:pPr>
                      <a:r>
                        <a:rPr lang="en-GB" sz="2000" dirty="0">
                          <a:solidFill>
                            <a:srgbClr val="002060"/>
                          </a:solidFill>
                          <a:effectLst/>
                          <a:latin typeface="+mn-lt"/>
                        </a:rPr>
                        <a:t>35-660</a:t>
                      </a:r>
                    </a:p>
                    <a:p>
                      <a:pPr algn="ctr">
                        <a:lnSpc>
                          <a:spcPct val="115000"/>
                        </a:lnSpc>
                        <a:spcAft>
                          <a:spcPts val="0"/>
                        </a:spcAft>
                      </a:pPr>
                      <a:r>
                        <a:rPr lang="en-GB" sz="2000" dirty="0">
                          <a:solidFill>
                            <a:srgbClr val="002060"/>
                          </a:solidFill>
                          <a:effectLst/>
                          <a:latin typeface="+mn-lt"/>
                        </a:rPr>
                        <a:t> </a:t>
                      </a:r>
                      <a:r>
                        <a:rPr lang="en-GB" sz="2000" dirty="0" smtClean="0">
                          <a:solidFill>
                            <a:srgbClr val="002060"/>
                          </a:solidFill>
                          <a:effectLst/>
                          <a:latin typeface="+mn-lt"/>
                        </a:rPr>
                        <a:t>(4)</a:t>
                      </a:r>
                      <a:endParaRPr lang="en-GB" sz="2000" dirty="0">
                        <a:solidFill>
                          <a:srgbClr val="002060"/>
                        </a:solidFill>
                        <a:effectLst/>
                        <a:latin typeface="+mn-lt"/>
                        <a:ea typeface="Calibri"/>
                        <a:cs typeface="Times New Roman"/>
                      </a:endParaRPr>
                    </a:p>
                  </a:txBody>
                  <a:tcPr marL="41956" marR="41956" marT="0" marB="0"/>
                </a:tc>
                <a:tc>
                  <a:txBody>
                    <a:bodyPr/>
                    <a:lstStyle/>
                    <a:p>
                      <a:pPr algn="ctr">
                        <a:lnSpc>
                          <a:spcPct val="115000"/>
                        </a:lnSpc>
                        <a:spcAft>
                          <a:spcPts val="0"/>
                        </a:spcAft>
                      </a:pPr>
                      <a:r>
                        <a:rPr lang="en-GB" sz="2000" dirty="0">
                          <a:solidFill>
                            <a:srgbClr val="002060"/>
                          </a:solidFill>
                          <a:effectLst/>
                          <a:latin typeface="+mn-lt"/>
                        </a:rPr>
                        <a:t>0.59-0.95</a:t>
                      </a:r>
                      <a:endParaRPr lang="en-GB" sz="2000" dirty="0">
                        <a:solidFill>
                          <a:srgbClr val="002060"/>
                        </a:solidFill>
                        <a:effectLst/>
                        <a:latin typeface="+mn-lt"/>
                        <a:ea typeface="Calibri"/>
                        <a:cs typeface="Times New Roman"/>
                      </a:endParaRPr>
                    </a:p>
                  </a:txBody>
                  <a:tcPr marL="41956" marR="41956" marT="0" marB="0"/>
                </a:tc>
                <a:tc>
                  <a:txBody>
                    <a:bodyPr/>
                    <a:lstStyle/>
                    <a:p>
                      <a:pPr algn="ctr">
                        <a:lnSpc>
                          <a:spcPct val="115000"/>
                        </a:lnSpc>
                        <a:spcAft>
                          <a:spcPts val="0"/>
                        </a:spcAft>
                      </a:pPr>
                      <a:r>
                        <a:rPr lang="en-GB" sz="2000" dirty="0">
                          <a:solidFill>
                            <a:srgbClr val="002060"/>
                          </a:solidFill>
                          <a:effectLst/>
                          <a:latin typeface="+mn-lt"/>
                        </a:rPr>
                        <a:t>0.51-0.98</a:t>
                      </a:r>
                      <a:endParaRPr lang="en-GB" sz="2000" dirty="0">
                        <a:solidFill>
                          <a:srgbClr val="002060"/>
                        </a:solidFill>
                        <a:effectLst/>
                        <a:latin typeface="+mn-lt"/>
                        <a:ea typeface="Calibri"/>
                        <a:cs typeface="Times New Roman"/>
                      </a:endParaRPr>
                    </a:p>
                  </a:txBody>
                  <a:tcPr marL="41956" marR="41956" marT="0" marB="0"/>
                </a:tc>
                <a:tc>
                  <a:txBody>
                    <a:bodyPr/>
                    <a:lstStyle/>
                    <a:p>
                      <a:pPr algn="ctr">
                        <a:lnSpc>
                          <a:spcPct val="115000"/>
                        </a:lnSpc>
                        <a:spcAft>
                          <a:spcPts val="0"/>
                        </a:spcAft>
                      </a:pPr>
                      <a:r>
                        <a:rPr lang="en-GB" sz="2000" dirty="0" smtClean="0">
                          <a:solidFill>
                            <a:srgbClr val="002060"/>
                          </a:solidFill>
                          <a:effectLst/>
                          <a:latin typeface="+mn-lt"/>
                          <a:ea typeface="Calibri"/>
                          <a:cs typeface="Times New Roman"/>
                        </a:rPr>
                        <a:t>No data</a:t>
                      </a:r>
                      <a:endParaRPr lang="en-GB" sz="2000" dirty="0">
                        <a:solidFill>
                          <a:srgbClr val="002060"/>
                        </a:solidFill>
                        <a:effectLst/>
                        <a:latin typeface="+mn-lt"/>
                        <a:ea typeface="Calibri"/>
                        <a:cs typeface="Times New Roman"/>
                      </a:endParaRPr>
                    </a:p>
                  </a:txBody>
                  <a:tcPr marL="41956" marR="41956" marT="0" marB="0"/>
                </a:tc>
              </a:tr>
              <a:tr h="950128">
                <a:tc>
                  <a:txBody>
                    <a:bodyPr/>
                    <a:lstStyle/>
                    <a:p>
                      <a:pPr marL="180000" algn="ctr">
                        <a:lnSpc>
                          <a:spcPct val="115000"/>
                        </a:lnSpc>
                        <a:spcAft>
                          <a:spcPts val="0"/>
                        </a:spcAft>
                      </a:pPr>
                      <a:r>
                        <a:rPr lang="en-GB" sz="2000" b="0" dirty="0">
                          <a:solidFill>
                            <a:srgbClr val="002060"/>
                          </a:solidFill>
                          <a:effectLst/>
                          <a:latin typeface="+mn-lt"/>
                        </a:rPr>
                        <a:t>Cardiac </a:t>
                      </a:r>
                      <a:r>
                        <a:rPr lang="en-GB" sz="2000" b="0" dirty="0" smtClean="0">
                          <a:solidFill>
                            <a:srgbClr val="002060"/>
                          </a:solidFill>
                          <a:effectLst/>
                          <a:latin typeface="+mn-lt"/>
                        </a:rPr>
                        <a:t>masses/tumours</a:t>
                      </a:r>
                      <a:endParaRPr lang="en-GB" sz="2000" b="0" dirty="0">
                        <a:solidFill>
                          <a:srgbClr val="002060"/>
                        </a:solidFill>
                        <a:effectLst/>
                        <a:latin typeface="+mn-lt"/>
                      </a:endParaRPr>
                    </a:p>
                  </a:txBody>
                  <a:tcPr marL="41956" marR="41956" marT="0" marB="0"/>
                </a:tc>
                <a:tc>
                  <a:txBody>
                    <a:bodyPr/>
                    <a:lstStyle/>
                    <a:p>
                      <a:pPr algn="ctr">
                        <a:lnSpc>
                          <a:spcPct val="115000"/>
                        </a:lnSpc>
                        <a:spcAft>
                          <a:spcPts val="0"/>
                        </a:spcAft>
                      </a:pPr>
                      <a:r>
                        <a:rPr lang="en-GB" sz="2000" dirty="0" smtClean="0">
                          <a:solidFill>
                            <a:srgbClr val="002060"/>
                          </a:solidFill>
                          <a:effectLst/>
                          <a:latin typeface="+mn-lt"/>
                        </a:rPr>
                        <a:t>77</a:t>
                      </a:r>
                    </a:p>
                    <a:p>
                      <a:pPr algn="ctr">
                        <a:lnSpc>
                          <a:spcPct val="115000"/>
                        </a:lnSpc>
                        <a:spcAft>
                          <a:spcPts val="0"/>
                        </a:spcAft>
                      </a:pPr>
                      <a:r>
                        <a:rPr lang="en-GB" sz="2000" dirty="0" smtClean="0">
                          <a:solidFill>
                            <a:srgbClr val="002060"/>
                          </a:solidFill>
                          <a:effectLst/>
                          <a:latin typeface="+mn-lt"/>
                          <a:ea typeface="Calibri"/>
                          <a:cs typeface="Times New Roman"/>
                        </a:rPr>
                        <a:t>(1)</a:t>
                      </a:r>
                      <a:endParaRPr lang="en-GB" sz="2000" dirty="0">
                        <a:solidFill>
                          <a:srgbClr val="002060"/>
                        </a:solidFill>
                        <a:effectLst/>
                        <a:latin typeface="+mn-lt"/>
                        <a:ea typeface="Calibri"/>
                        <a:cs typeface="Times New Roman"/>
                      </a:endParaRPr>
                    </a:p>
                  </a:txBody>
                  <a:tcPr marL="41956" marR="41956" marT="0" marB="0"/>
                </a:tc>
                <a:tc>
                  <a:txBody>
                    <a:bodyPr/>
                    <a:lstStyle/>
                    <a:p>
                      <a:pPr algn="ctr">
                        <a:lnSpc>
                          <a:spcPct val="115000"/>
                        </a:lnSpc>
                        <a:spcAft>
                          <a:spcPts val="0"/>
                        </a:spcAft>
                      </a:pPr>
                      <a:r>
                        <a:rPr lang="en-GB" sz="2000" dirty="0">
                          <a:solidFill>
                            <a:srgbClr val="002060"/>
                          </a:solidFill>
                          <a:effectLst/>
                          <a:latin typeface="+mn-lt"/>
                        </a:rPr>
                        <a:t>0.88</a:t>
                      </a:r>
                      <a:endParaRPr lang="en-GB" sz="2000" dirty="0">
                        <a:solidFill>
                          <a:srgbClr val="002060"/>
                        </a:solidFill>
                        <a:effectLst/>
                        <a:latin typeface="+mn-lt"/>
                        <a:ea typeface="Calibri"/>
                        <a:cs typeface="Times New Roman"/>
                      </a:endParaRPr>
                    </a:p>
                  </a:txBody>
                  <a:tcPr marL="41956" marR="41956" marT="0" marB="0"/>
                </a:tc>
                <a:tc>
                  <a:txBody>
                    <a:bodyPr/>
                    <a:lstStyle/>
                    <a:p>
                      <a:pPr algn="ctr">
                        <a:lnSpc>
                          <a:spcPct val="115000"/>
                        </a:lnSpc>
                        <a:spcAft>
                          <a:spcPts val="0"/>
                        </a:spcAft>
                      </a:pPr>
                      <a:r>
                        <a:rPr lang="en-GB" sz="2000" dirty="0">
                          <a:solidFill>
                            <a:srgbClr val="002060"/>
                          </a:solidFill>
                          <a:effectLst/>
                          <a:latin typeface="+mn-lt"/>
                        </a:rPr>
                        <a:t>0.95</a:t>
                      </a:r>
                      <a:endParaRPr lang="en-GB" sz="2000" dirty="0">
                        <a:solidFill>
                          <a:srgbClr val="002060"/>
                        </a:solidFill>
                        <a:effectLst/>
                        <a:latin typeface="+mn-lt"/>
                        <a:ea typeface="Calibri"/>
                        <a:cs typeface="Times New Roman"/>
                      </a:endParaRPr>
                    </a:p>
                  </a:txBody>
                  <a:tcPr marL="41956" marR="41956" marT="0" marB="0"/>
                </a:tc>
                <a:tc>
                  <a:txBody>
                    <a:bodyPr/>
                    <a:lstStyle/>
                    <a:p>
                      <a:pPr algn="ctr">
                        <a:lnSpc>
                          <a:spcPct val="115000"/>
                        </a:lnSpc>
                        <a:spcAft>
                          <a:spcPts val="0"/>
                        </a:spcAft>
                      </a:pPr>
                      <a:r>
                        <a:rPr lang="en-GB" sz="2000" dirty="0" smtClean="0">
                          <a:solidFill>
                            <a:srgbClr val="002060"/>
                          </a:solidFill>
                          <a:effectLst/>
                          <a:latin typeface="+mn-lt"/>
                          <a:ea typeface="Calibri"/>
                          <a:cs typeface="Times New Roman"/>
                        </a:rPr>
                        <a:t>No data</a:t>
                      </a:r>
                      <a:endParaRPr lang="en-GB" sz="2000" dirty="0">
                        <a:solidFill>
                          <a:srgbClr val="002060"/>
                        </a:solidFill>
                        <a:effectLst/>
                        <a:latin typeface="+mn-lt"/>
                        <a:ea typeface="Calibri"/>
                        <a:cs typeface="Times New Roman"/>
                      </a:endParaRPr>
                    </a:p>
                  </a:txBody>
                  <a:tcPr marL="41956" marR="41956" marT="0" marB="0"/>
                </a:tc>
              </a:tr>
              <a:tr h="2693379">
                <a:tc gridSpan="5">
                  <a:txBody>
                    <a:bodyPr/>
                    <a:lstStyle/>
                    <a:p>
                      <a:pPr>
                        <a:lnSpc>
                          <a:spcPct val="115000"/>
                        </a:lnSpc>
                        <a:spcAft>
                          <a:spcPts val="0"/>
                        </a:spcAft>
                      </a:pPr>
                      <a:r>
                        <a:rPr lang="en-GB" sz="2000" b="0" baseline="30000" dirty="0" smtClean="0">
                          <a:solidFill>
                            <a:srgbClr val="002060"/>
                          </a:solidFill>
                          <a:effectLst/>
                          <a:latin typeface="+mn-lt"/>
                          <a:ea typeface="Calibri"/>
                          <a:cs typeface="Times New Roman"/>
                        </a:rPr>
                        <a:t>‡</a:t>
                      </a:r>
                      <a:r>
                        <a:rPr lang="en-GB" sz="2000" b="0" dirty="0" smtClean="0">
                          <a:solidFill>
                            <a:srgbClr val="002060"/>
                          </a:solidFill>
                          <a:effectLst/>
                          <a:latin typeface="+mn-lt"/>
                          <a:ea typeface="Calibri"/>
                          <a:cs typeface="Times New Roman"/>
                        </a:rPr>
                        <a:t>TTE was considered the gold standard in one study. </a:t>
                      </a:r>
                    </a:p>
                    <a:p>
                      <a:pPr>
                        <a:lnSpc>
                          <a:spcPct val="115000"/>
                        </a:lnSpc>
                        <a:spcAft>
                          <a:spcPts val="0"/>
                        </a:spcAft>
                      </a:pPr>
                      <a:r>
                        <a:rPr lang="en-GB" sz="2000" b="0" baseline="30000" dirty="0" smtClean="0">
                          <a:solidFill>
                            <a:srgbClr val="002060"/>
                          </a:solidFill>
                          <a:effectLst/>
                          <a:latin typeface="+mn-lt"/>
                          <a:ea typeface="Calibri"/>
                          <a:cs typeface="Times New Roman"/>
                        </a:rPr>
                        <a:t>◊</a:t>
                      </a:r>
                      <a:r>
                        <a:rPr lang="en-GB" sz="2000" b="0" dirty="0" smtClean="0">
                          <a:solidFill>
                            <a:srgbClr val="002060"/>
                          </a:solidFill>
                          <a:effectLst/>
                          <a:latin typeface="+mn-lt"/>
                          <a:ea typeface="Calibri"/>
                          <a:cs typeface="Times New Roman"/>
                        </a:rPr>
                        <a:t>Four studies used TTE as the gold standard test.</a:t>
                      </a:r>
                    </a:p>
                    <a:p>
                      <a:pPr>
                        <a:lnSpc>
                          <a:spcPct val="115000"/>
                        </a:lnSpc>
                        <a:spcAft>
                          <a:spcPts val="0"/>
                        </a:spcAft>
                      </a:pPr>
                      <a:r>
                        <a:rPr lang="en-GB" sz="2000" b="0" baseline="30000" dirty="0" smtClean="0">
                          <a:solidFill>
                            <a:srgbClr val="002060"/>
                          </a:solidFill>
                          <a:effectLst/>
                          <a:latin typeface="+mn-lt"/>
                          <a:ea typeface="Calibri"/>
                          <a:cs typeface="Times New Roman"/>
                        </a:rPr>
                        <a:t>∆</a:t>
                      </a:r>
                      <a:r>
                        <a:rPr lang="en-GB" sz="2000" b="0" dirty="0" smtClean="0">
                          <a:solidFill>
                            <a:srgbClr val="002060"/>
                          </a:solidFill>
                          <a:effectLst/>
                          <a:latin typeface="+mn-lt"/>
                          <a:ea typeface="Calibri"/>
                          <a:cs typeface="Times New Roman"/>
                        </a:rPr>
                        <a:t>Two studies used TTE as the gold standard test. </a:t>
                      </a:r>
                    </a:p>
                    <a:p>
                      <a:pPr>
                        <a:lnSpc>
                          <a:spcPct val="115000"/>
                        </a:lnSpc>
                        <a:spcAft>
                          <a:spcPts val="0"/>
                        </a:spcAft>
                      </a:pPr>
                      <a:r>
                        <a:rPr lang="en-GB" sz="2000" b="0" baseline="30000" dirty="0" smtClean="0">
                          <a:solidFill>
                            <a:srgbClr val="002060"/>
                          </a:solidFill>
                          <a:effectLst/>
                          <a:latin typeface="+mn-lt"/>
                          <a:ea typeface="Calibri"/>
                          <a:cs typeface="Times New Roman"/>
                        </a:rPr>
                        <a:t>▫</a:t>
                      </a:r>
                      <a:r>
                        <a:rPr lang="en-GB" sz="2000" b="0" dirty="0" smtClean="0">
                          <a:solidFill>
                            <a:srgbClr val="002060"/>
                          </a:solidFill>
                          <a:effectLst/>
                          <a:latin typeface="+mn-lt"/>
                          <a:ea typeface="Calibri"/>
                          <a:cs typeface="Times New Roman"/>
                        </a:rPr>
                        <a:t>TTE was used as the gold standard in 2 studies</a:t>
                      </a:r>
                      <a:r>
                        <a:rPr lang="en-GB" sz="2000" b="0" baseline="0" dirty="0" smtClean="0">
                          <a:solidFill>
                            <a:srgbClr val="002060"/>
                          </a:solidFill>
                          <a:effectLst/>
                          <a:latin typeface="+mn-lt"/>
                          <a:ea typeface="Calibri"/>
                          <a:cs typeface="Times New Roman"/>
                        </a:rPr>
                        <a:t> </a:t>
                      </a:r>
                      <a:r>
                        <a:rPr lang="en-GB" sz="2000" b="0" dirty="0" smtClean="0">
                          <a:solidFill>
                            <a:srgbClr val="002060"/>
                          </a:solidFill>
                          <a:effectLst/>
                          <a:latin typeface="+mn-lt"/>
                          <a:ea typeface="Calibri"/>
                          <a:cs typeface="Times New Roman"/>
                        </a:rPr>
                        <a:t> to distinguish between ischaemic and non-ischaemic cardiomyopathy.</a:t>
                      </a:r>
                    </a:p>
                    <a:p>
                      <a:pPr>
                        <a:lnSpc>
                          <a:spcPct val="115000"/>
                        </a:lnSpc>
                        <a:spcAft>
                          <a:spcPts val="0"/>
                        </a:spcAft>
                      </a:pPr>
                      <a:r>
                        <a:rPr lang="en-GB" sz="2000" b="0" dirty="0" smtClean="0">
                          <a:solidFill>
                            <a:srgbClr val="002060"/>
                          </a:solidFill>
                          <a:effectLst/>
                          <a:latin typeface="+mn-lt"/>
                          <a:ea typeface="Calibri"/>
                          <a:cs typeface="Times New Roman"/>
                        </a:rPr>
                        <a:t>For the diagnostic and prevalence reviews,</a:t>
                      </a:r>
                      <a:r>
                        <a:rPr lang="en-GB" sz="2000" b="0" baseline="0" dirty="0" smtClean="0">
                          <a:solidFill>
                            <a:srgbClr val="002060"/>
                          </a:solidFill>
                          <a:effectLst/>
                          <a:latin typeface="+mn-lt"/>
                          <a:ea typeface="Calibri"/>
                          <a:cs typeface="Times New Roman"/>
                        </a:rPr>
                        <a:t> a</a:t>
                      </a:r>
                      <a:r>
                        <a:rPr lang="en-GB" sz="2000" b="0" dirty="0" smtClean="0">
                          <a:solidFill>
                            <a:srgbClr val="002060"/>
                          </a:solidFill>
                          <a:effectLst/>
                          <a:latin typeface="+mn-lt"/>
                          <a:ea typeface="Calibri"/>
                          <a:cs typeface="Times New Roman"/>
                        </a:rPr>
                        <a:t> number of studies investigated more than one clinically significant pathology.</a:t>
                      </a:r>
                    </a:p>
                    <a:p>
                      <a:pPr>
                        <a:lnSpc>
                          <a:spcPct val="115000"/>
                        </a:lnSpc>
                        <a:spcAft>
                          <a:spcPts val="0"/>
                        </a:spcAft>
                      </a:pPr>
                      <a:endParaRPr lang="en-GB" sz="2000" b="0" dirty="0">
                        <a:solidFill>
                          <a:srgbClr val="002060"/>
                        </a:solidFill>
                        <a:effectLst/>
                        <a:latin typeface="+mn-lt"/>
                        <a:ea typeface="Calibri"/>
                        <a:cs typeface="Times New Roman"/>
                      </a:endParaRPr>
                    </a:p>
                  </a:txBody>
                  <a:tcPr marL="41956" marR="41956"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2000" b="0" dirty="0">
                        <a:solidFill>
                          <a:srgbClr val="002060"/>
                        </a:solidFill>
                        <a:effectLst/>
                        <a:latin typeface="+mn-lt"/>
                        <a:ea typeface="Calibri"/>
                        <a:cs typeface="Times New Roman"/>
                      </a:endParaRPr>
                    </a:p>
                  </a:txBody>
                  <a:tcPr marL="41956" marR="41956" marT="0" marB="0"/>
                </a:tc>
              </a:tr>
            </a:tbl>
          </a:graphicData>
        </a:graphic>
      </p:graphicFrame>
      <p:sp>
        <p:nvSpPr>
          <p:cNvPr id="10" name="Rectangle 9"/>
          <p:cNvSpPr/>
          <p:nvPr/>
        </p:nvSpPr>
        <p:spPr bwMode="auto">
          <a:xfrm>
            <a:off x="144000" y="20844000"/>
            <a:ext cx="8424000" cy="4464000"/>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193853" tIns="193853" rIns="193853" bIns="242316" numCol="1" rtlCol="0" anchor="t" anchorCtr="0" compatLnSpc="1">
            <a:prstTxWarp prst="textNoShape">
              <a:avLst/>
            </a:prstTxWarp>
          </a:bodyPr>
          <a:lstStyle/>
          <a:p>
            <a:pPr marL="180000" defTabSz="2839128"/>
            <a:r>
              <a:rPr lang="en-GB" sz="2400" dirty="0">
                <a:ln w="12700">
                  <a:solidFill>
                    <a:schemeClr val="tx2">
                      <a:satMod val="155000"/>
                    </a:schemeClr>
                  </a:solidFill>
                  <a:prstDash val="solid"/>
                </a:ln>
                <a:solidFill>
                  <a:schemeClr val="accent5">
                    <a:lumMod val="50000"/>
                  </a:schemeClr>
                </a:solidFill>
                <a:latin typeface="Verdana" pitchFamily="34" charset="0"/>
              </a:rPr>
              <a:t>Conclusions</a:t>
            </a:r>
          </a:p>
          <a:p>
            <a:pPr marL="180000" defTabSz="2839128"/>
            <a:r>
              <a:rPr lang="en-GB" sz="2000" dirty="0">
                <a:solidFill>
                  <a:srgbClr val="002060"/>
                </a:solidFill>
                <a:latin typeface="+mn-lt"/>
              </a:rPr>
              <a:t>Data on diagnostic accuracy and prevalence of relevant pathologies were not available for </a:t>
            </a:r>
            <a:r>
              <a:rPr lang="en-GB" sz="2000" dirty="0" smtClean="0">
                <a:solidFill>
                  <a:srgbClr val="002060"/>
                </a:solidFill>
                <a:latin typeface="+mn-lt"/>
              </a:rPr>
              <a:t>all pre-specified pathologies. Patient characteristics </a:t>
            </a:r>
            <a:r>
              <a:rPr lang="en-GB" sz="2000" dirty="0">
                <a:solidFill>
                  <a:srgbClr val="002060"/>
                </a:solidFill>
                <a:latin typeface="+mn-lt"/>
              </a:rPr>
              <a:t>and diagnostic methods </a:t>
            </a:r>
            <a:r>
              <a:rPr lang="en-GB" sz="2000" dirty="0" smtClean="0">
                <a:solidFill>
                  <a:srgbClr val="002060"/>
                </a:solidFill>
                <a:latin typeface="+mn-lt"/>
              </a:rPr>
              <a:t>were varied in identified studies. </a:t>
            </a:r>
            <a:r>
              <a:rPr lang="en-GB" sz="2000" dirty="0">
                <a:solidFill>
                  <a:srgbClr val="002060"/>
                </a:solidFill>
                <a:latin typeface="+mn-lt"/>
              </a:rPr>
              <a:t>Diagnostic accuracy showed high </a:t>
            </a:r>
            <a:r>
              <a:rPr lang="en-GB" sz="2000" dirty="0" smtClean="0">
                <a:solidFill>
                  <a:srgbClr val="002060"/>
                </a:solidFill>
                <a:latin typeface="+mn-lt"/>
              </a:rPr>
              <a:t>specificities and high sensitivities </a:t>
            </a:r>
            <a:r>
              <a:rPr lang="en-GB" sz="2000" dirty="0">
                <a:solidFill>
                  <a:srgbClr val="002060"/>
                </a:solidFill>
                <a:latin typeface="+mn-lt"/>
              </a:rPr>
              <a:t>for selected </a:t>
            </a:r>
            <a:r>
              <a:rPr lang="en-GB" sz="2000" dirty="0" smtClean="0">
                <a:solidFill>
                  <a:srgbClr val="002060"/>
                </a:solidFill>
                <a:latin typeface="+mn-lt"/>
              </a:rPr>
              <a:t>pathologies. Prevalence data had relevance to patients in the UK. The wide variations in prevalence rates for selected pathologies may be explained by the degree of heterogeneity in the included studies. </a:t>
            </a:r>
          </a:p>
          <a:p>
            <a:pPr marL="180000" defTabSz="2839128"/>
            <a:endParaRPr lang="en-GB" sz="2000" dirty="0">
              <a:solidFill>
                <a:srgbClr val="002060"/>
              </a:solidFill>
              <a:latin typeface="+mn-lt"/>
            </a:endParaRPr>
          </a:p>
          <a:p>
            <a:pPr marL="180000" defTabSz="2839128"/>
            <a:r>
              <a:rPr lang="en-GB" sz="2000" dirty="0" smtClean="0">
                <a:solidFill>
                  <a:srgbClr val="002060"/>
                </a:solidFill>
                <a:latin typeface="+mn-lt"/>
              </a:rPr>
              <a:t>The review demonstrated that routine TTE in newly diagnosed AF patients would identify co-existing pathologies in many patients. However, the impact of this approach on subsequent management of AF patients is uncertain</a:t>
            </a:r>
            <a:r>
              <a:rPr lang="en-GB" sz="1300" dirty="0" smtClean="0">
                <a:solidFill>
                  <a:srgbClr val="002060"/>
                </a:solidFill>
              </a:rPr>
              <a:t>. </a:t>
            </a:r>
            <a:endParaRPr lang="en-GB" sz="1300" dirty="0">
              <a:solidFill>
                <a:srgbClr val="00206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217988" rtl="0" eaLnBrk="1" fontAlgn="base" latinLnBrk="0" hangingPunct="1">
          <a:lnSpc>
            <a:spcPct val="100000"/>
          </a:lnSpc>
          <a:spcBef>
            <a:spcPct val="0"/>
          </a:spcBef>
          <a:spcAft>
            <a:spcPct val="0"/>
          </a:spcAft>
          <a:buClrTx/>
          <a:buSzTx/>
          <a:buFontTx/>
          <a:buNone/>
          <a:tabLst/>
          <a:defRPr kumimoji="0" lang="en-GB" sz="83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217988" rtl="0" eaLnBrk="1" fontAlgn="base" latinLnBrk="0" hangingPunct="1">
          <a:lnSpc>
            <a:spcPct val="100000"/>
          </a:lnSpc>
          <a:spcBef>
            <a:spcPct val="0"/>
          </a:spcBef>
          <a:spcAft>
            <a:spcPct val="0"/>
          </a:spcAft>
          <a:buClrTx/>
          <a:buSzTx/>
          <a:buFontTx/>
          <a:buNone/>
          <a:tabLst/>
          <a:defRPr kumimoji="0" lang="en-GB" sz="83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Presentation2</Template>
  <TotalTime>2879</TotalTime>
  <Words>1038</Words>
  <Application>Microsoft Office PowerPoint</Application>
  <PresentationFormat>Custom</PresentationFormat>
  <Paragraphs>137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 </vt:lpstr>
    </vt:vector>
  </TitlesOfParts>
  <Company>University of Sheffield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Predictors of long-term physical and psychological health among community-dwelling older people</dc:title>
  <dc:creator>Peter Bath</dc:creator>
  <cp:lastModifiedBy>User</cp:lastModifiedBy>
  <cp:revision>284</cp:revision>
  <cp:lastPrinted>2012-05-25T11:28:41Z</cp:lastPrinted>
  <dcterms:created xsi:type="dcterms:W3CDTF">2004-11-02T11:34:25Z</dcterms:created>
  <dcterms:modified xsi:type="dcterms:W3CDTF">2013-05-08T15:07:10Z</dcterms:modified>
</cp:coreProperties>
</file>