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51206400"/>
  <p:notesSz cx="9853613" cy="142875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104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204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298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403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5502" algn="l" defTabSz="914204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2601" algn="l" defTabSz="914204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199701" algn="l" defTabSz="914204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6800" algn="l" defTabSz="914204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zel" initials="H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E7B7"/>
    <a:srgbClr val="EDF7E1"/>
    <a:srgbClr val="C4E6B8"/>
    <a:srgbClr val="BEE2BC"/>
    <a:srgbClr val="C2DCC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9037" autoAdjust="0"/>
    <p:restoredTop sz="93804" autoAdjust="0"/>
  </p:normalViewPr>
  <p:slideViewPr>
    <p:cSldViewPr snapToGrid="0">
      <p:cViewPr>
        <p:scale>
          <a:sx n="33" d="100"/>
          <a:sy n="33" d="100"/>
        </p:scale>
        <p:origin x="-2292" y="-150"/>
      </p:cViewPr>
      <p:guideLst>
        <p:guide orient="horz" pos="1612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559" y="15907930"/>
            <a:ext cx="27542942" cy="109746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1118" y="29016210"/>
            <a:ext cx="22681824" cy="13087583"/>
          </a:xfrm>
        </p:spPr>
        <p:txBody>
          <a:bodyPr/>
          <a:lstStyle>
            <a:lvl1pPr marL="0" indent="0" algn="ctr">
              <a:buNone/>
              <a:defRPr/>
            </a:lvl1pPr>
            <a:lvl2pPr marL="457104" indent="0" algn="ctr">
              <a:buNone/>
              <a:defRPr/>
            </a:lvl2pPr>
            <a:lvl3pPr marL="914204" indent="0" algn="ctr">
              <a:buNone/>
              <a:defRPr/>
            </a:lvl3pPr>
            <a:lvl4pPr marL="1371298" indent="0" algn="ctr">
              <a:buNone/>
              <a:defRPr/>
            </a:lvl4pPr>
            <a:lvl5pPr marL="1828403" indent="0" algn="ctr">
              <a:buNone/>
              <a:defRPr/>
            </a:lvl5pPr>
            <a:lvl6pPr marL="2285502" indent="0" algn="ctr">
              <a:buNone/>
              <a:defRPr/>
            </a:lvl6pPr>
            <a:lvl7pPr marL="2742601" indent="0" algn="ctr">
              <a:buNone/>
              <a:defRPr/>
            </a:lvl7pPr>
            <a:lvl8pPr marL="3199701" indent="0" algn="ctr">
              <a:buNone/>
              <a:defRPr/>
            </a:lvl8pPr>
            <a:lvl9pPr marL="36568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C48C1-9C18-4792-925F-27030BF5A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98BA7-8DDE-4357-BD55-F36D439E8F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93699" y="2050820"/>
            <a:ext cx="7289990" cy="43691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20373" y="2050820"/>
            <a:ext cx="21711961" cy="436917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EDD8D-1BA6-41D3-B9A6-98868E4212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373" y="2050815"/>
            <a:ext cx="29163314" cy="853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20380" y="11947411"/>
            <a:ext cx="14500973" cy="3379516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82716" y="11947411"/>
            <a:ext cx="14500973" cy="3379516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E769A-CE1C-4D3B-AC88-11F8B9781F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E2244-52A2-4D8C-B747-BE82F29C19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981" y="32905230"/>
            <a:ext cx="27542942" cy="1016940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981" y="21702899"/>
            <a:ext cx="27542942" cy="112023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04" indent="0">
              <a:buNone/>
              <a:defRPr sz="2000"/>
            </a:lvl2pPr>
            <a:lvl3pPr marL="914204" indent="0">
              <a:buNone/>
              <a:defRPr sz="1500"/>
            </a:lvl3pPr>
            <a:lvl4pPr marL="1371298" indent="0">
              <a:buNone/>
              <a:defRPr sz="1500"/>
            </a:lvl4pPr>
            <a:lvl5pPr marL="1828403" indent="0">
              <a:buNone/>
              <a:defRPr sz="1500"/>
            </a:lvl5pPr>
            <a:lvl6pPr marL="2285502" indent="0">
              <a:buNone/>
              <a:defRPr sz="1500"/>
            </a:lvl6pPr>
            <a:lvl7pPr marL="2742601" indent="0">
              <a:buNone/>
              <a:defRPr sz="1500"/>
            </a:lvl7pPr>
            <a:lvl8pPr marL="3199701" indent="0">
              <a:buNone/>
              <a:defRPr sz="1500"/>
            </a:lvl8pPr>
            <a:lvl9pPr marL="3656800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CDB89-54AA-4434-89F3-91FECA2BD9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380" y="11947411"/>
            <a:ext cx="14500973" cy="33795169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82716" y="11947411"/>
            <a:ext cx="14500973" cy="33795169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E49A1-FB7C-4AFE-9048-A92902F3DF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380" y="11461988"/>
            <a:ext cx="14317756" cy="477708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57104" indent="0">
              <a:buNone/>
              <a:defRPr sz="2000" b="1"/>
            </a:lvl2pPr>
            <a:lvl3pPr marL="914204" indent="0">
              <a:buNone/>
              <a:defRPr sz="2000" b="1"/>
            </a:lvl3pPr>
            <a:lvl4pPr marL="1371298" indent="0">
              <a:buNone/>
              <a:defRPr sz="1500" b="1"/>
            </a:lvl4pPr>
            <a:lvl5pPr marL="1828403" indent="0">
              <a:buNone/>
              <a:defRPr sz="1500" b="1"/>
            </a:lvl5pPr>
            <a:lvl6pPr marL="2285502" indent="0">
              <a:buNone/>
              <a:defRPr sz="1500" b="1"/>
            </a:lvl6pPr>
            <a:lvl7pPr marL="2742601" indent="0">
              <a:buNone/>
              <a:defRPr sz="1500" b="1"/>
            </a:lvl7pPr>
            <a:lvl8pPr marL="3199701" indent="0">
              <a:buNone/>
              <a:defRPr sz="1500" b="1"/>
            </a:lvl8pPr>
            <a:lvl9pPr marL="36568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380" y="16239074"/>
            <a:ext cx="14317756" cy="29503514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20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60884" y="11461988"/>
            <a:ext cx="14322798" cy="477708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57104" indent="0">
              <a:buNone/>
              <a:defRPr sz="2000" b="1"/>
            </a:lvl2pPr>
            <a:lvl3pPr marL="914204" indent="0">
              <a:buNone/>
              <a:defRPr sz="2000" b="1"/>
            </a:lvl3pPr>
            <a:lvl4pPr marL="1371298" indent="0">
              <a:buNone/>
              <a:defRPr sz="1500" b="1"/>
            </a:lvl4pPr>
            <a:lvl5pPr marL="1828403" indent="0">
              <a:buNone/>
              <a:defRPr sz="1500" b="1"/>
            </a:lvl5pPr>
            <a:lvl6pPr marL="2285502" indent="0">
              <a:buNone/>
              <a:defRPr sz="1500" b="1"/>
            </a:lvl6pPr>
            <a:lvl7pPr marL="2742601" indent="0">
              <a:buNone/>
              <a:defRPr sz="1500" b="1"/>
            </a:lvl7pPr>
            <a:lvl8pPr marL="3199701" indent="0">
              <a:buNone/>
              <a:defRPr sz="1500" b="1"/>
            </a:lvl8pPr>
            <a:lvl9pPr marL="36568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0884" y="16239074"/>
            <a:ext cx="14322798" cy="29503514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20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28CD0-AE3F-44B8-AD4A-7F92702732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F9041-F694-405B-BC39-F3FD746653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6C332-C509-43FF-9B51-CD50A457AD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377" y="2039533"/>
            <a:ext cx="10660158" cy="86755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8819" y="2039525"/>
            <a:ext cx="18114870" cy="43703055"/>
          </a:xfrm>
        </p:spPr>
        <p:txBody>
          <a:bodyPr/>
          <a:lstStyle>
            <a:lvl1pPr>
              <a:defRPr sz="3000"/>
            </a:lvl1pPr>
            <a:lvl2pPr>
              <a:defRPr sz="3000"/>
            </a:lvl2pPr>
            <a:lvl3pPr>
              <a:defRPr sz="25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377" y="10715043"/>
            <a:ext cx="10660158" cy="35027540"/>
          </a:xfrm>
        </p:spPr>
        <p:txBody>
          <a:bodyPr/>
          <a:lstStyle>
            <a:lvl1pPr marL="0" indent="0">
              <a:buNone/>
              <a:defRPr sz="1500"/>
            </a:lvl1pPr>
            <a:lvl2pPr marL="457104" indent="0">
              <a:buNone/>
              <a:defRPr sz="1500"/>
            </a:lvl2pPr>
            <a:lvl3pPr marL="914204" indent="0">
              <a:buNone/>
              <a:defRPr sz="1000"/>
            </a:lvl3pPr>
            <a:lvl4pPr marL="1371298" indent="0">
              <a:buNone/>
              <a:defRPr sz="1000"/>
            </a:lvl4pPr>
            <a:lvl5pPr marL="1828403" indent="0">
              <a:buNone/>
              <a:defRPr sz="1000"/>
            </a:lvl5pPr>
            <a:lvl6pPr marL="2285502" indent="0">
              <a:buNone/>
              <a:defRPr sz="1000"/>
            </a:lvl6pPr>
            <a:lvl7pPr marL="2742601" indent="0">
              <a:buNone/>
              <a:defRPr sz="1000"/>
            </a:lvl7pPr>
            <a:lvl8pPr marL="3199701" indent="0">
              <a:buNone/>
              <a:defRPr sz="1000"/>
            </a:lvl8pPr>
            <a:lvl9pPr marL="36568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AF681-B62E-46BF-B0EB-607928D597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2059" y="35844108"/>
            <a:ext cx="19441088" cy="4231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2059" y="4575762"/>
            <a:ext cx="19441088" cy="30722713"/>
          </a:xfrm>
        </p:spPr>
        <p:txBody>
          <a:bodyPr/>
          <a:lstStyle>
            <a:lvl1pPr marL="0" indent="0">
              <a:buNone/>
              <a:defRPr sz="3000"/>
            </a:lvl1pPr>
            <a:lvl2pPr marL="457104" indent="0">
              <a:buNone/>
              <a:defRPr sz="3000"/>
            </a:lvl2pPr>
            <a:lvl3pPr marL="914204" indent="0">
              <a:buNone/>
              <a:defRPr sz="2500"/>
            </a:lvl3pPr>
            <a:lvl4pPr marL="1371298" indent="0">
              <a:buNone/>
              <a:defRPr sz="2000"/>
            </a:lvl4pPr>
            <a:lvl5pPr marL="1828403" indent="0">
              <a:buNone/>
              <a:defRPr sz="2000"/>
            </a:lvl5pPr>
            <a:lvl6pPr marL="2285502" indent="0">
              <a:buNone/>
              <a:defRPr sz="2000"/>
            </a:lvl6pPr>
            <a:lvl7pPr marL="2742601" indent="0">
              <a:buNone/>
              <a:defRPr sz="2000"/>
            </a:lvl7pPr>
            <a:lvl8pPr marL="3199701" indent="0">
              <a:buNone/>
              <a:defRPr sz="2000"/>
            </a:lvl8pPr>
            <a:lvl9pPr marL="36568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2059" y="40075560"/>
            <a:ext cx="19441088" cy="6009453"/>
          </a:xfrm>
        </p:spPr>
        <p:txBody>
          <a:bodyPr/>
          <a:lstStyle>
            <a:lvl1pPr marL="0" indent="0">
              <a:buNone/>
              <a:defRPr sz="1500"/>
            </a:lvl1pPr>
            <a:lvl2pPr marL="457104" indent="0">
              <a:buNone/>
              <a:defRPr sz="1500"/>
            </a:lvl2pPr>
            <a:lvl3pPr marL="914204" indent="0">
              <a:buNone/>
              <a:defRPr sz="1000"/>
            </a:lvl3pPr>
            <a:lvl4pPr marL="1371298" indent="0">
              <a:buNone/>
              <a:defRPr sz="1000"/>
            </a:lvl4pPr>
            <a:lvl5pPr marL="1828403" indent="0">
              <a:buNone/>
              <a:defRPr sz="1000"/>
            </a:lvl5pPr>
            <a:lvl6pPr marL="2285502" indent="0">
              <a:buNone/>
              <a:defRPr sz="1000"/>
            </a:lvl6pPr>
            <a:lvl7pPr marL="2742601" indent="0">
              <a:buNone/>
              <a:defRPr sz="1000"/>
            </a:lvl7pPr>
            <a:lvl8pPr marL="3199701" indent="0">
              <a:buNone/>
              <a:defRPr sz="1000"/>
            </a:lvl8pPr>
            <a:lvl9pPr marL="36568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A3D0E-ACA4-464B-92E2-ED9BA0EE50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20373" y="2050815"/>
            <a:ext cx="29163314" cy="853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21558" tIns="210782" rIns="421558" bIns="21078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373" y="11947411"/>
            <a:ext cx="29163314" cy="33795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21558" tIns="210782" rIns="421558" bIns="2107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20373" y="46630646"/>
            <a:ext cx="7560614" cy="3556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1558" tIns="210782" rIns="421558" bIns="210782" numCol="1" anchor="t" anchorCtr="0" compatLnSpc="1">
            <a:prstTxWarp prst="textNoShape">
              <a:avLst/>
            </a:prstTxWarp>
          </a:bodyPr>
          <a:lstStyle>
            <a:lvl1pPr>
              <a:defRPr sz="65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977" y="46630646"/>
            <a:ext cx="10260106" cy="3556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1558" tIns="210782" rIns="421558" bIns="210782" numCol="1" anchor="t" anchorCtr="0" compatLnSpc="1">
            <a:prstTxWarp prst="textNoShape">
              <a:avLst/>
            </a:prstTxWarp>
          </a:bodyPr>
          <a:lstStyle>
            <a:lvl1pPr algn="ctr">
              <a:defRPr sz="65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073" y="46630646"/>
            <a:ext cx="7560614" cy="3556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1558" tIns="210782" rIns="421558" bIns="210782" numCol="1" anchor="t" anchorCtr="0" compatLnSpc="1">
            <a:prstTxWarp prst="textNoShape">
              <a:avLst/>
            </a:prstTxWarp>
          </a:bodyPr>
          <a:lstStyle>
            <a:lvl1pPr algn="r">
              <a:defRPr sz="6500" smtClean="0"/>
            </a:lvl1pPr>
          </a:lstStyle>
          <a:p>
            <a:pPr>
              <a:defRPr/>
            </a:pPr>
            <a:fld id="{EC7DC371-07F7-49F4-8AC5-C7E06AD034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217066" rtl="0" eaLnBrk="0" fontAlgn="base" hangingPunct="0">
        <a:spcBef>
          <a:spcPct val="0"/>
        </a:spcBef>
        <a:spcAft>
          <a:spcPct val="0"/>
        </a:spcAft>
        <a:defRPr sz="20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217066" rtl="0" eaLnBrk="0" fontAlgn="base" hangingPunct="0">
        <a:spcBef>
          <a:spcPct val="0"/>
        </a:spcBef>
        <a:spcAft>
          <a:spcPct val="0"/>
        </a:spcAft>
        <a:defRPr sz="20000">
          <a:solidFill>
            <a:schemeClr val="tx2"/>
          </a:solidFill>
          <a:latin typeface="Arial" charset="0"/>
          <a:cs typeface="Arial" charset="0"/>
        </a:defRPr>
      </a:lvl2pPr>
      <a:lvl3pPr algn="ctr" defTabSz="4217066" rtl="0" eaLnBrk="0" fontAlgn="base" hangingPunct="0">
        <a:spcBef>
          <a:spcPct val="0"/>
        </a:spcBef>
        <a:spcAft>
          <a:spcPct val="0"/>
        </a:spcAft>
        <a:defRPr sz="20000">
          <a:solidFill>
            <a:schemeClr val="tx2"/>
          </a:solidFill>
          <a:latin typeface="Arial" charset="0"/>
          <a:cs typeface="Arial" charset="0"/>
        </a:defRPr>
      </a:lvl3pPr>
      <a:lvl4pPr algn="ctr" defTabSz="4217066" rtl="0" eaLnBrk="0" fontAlgn="base" hangingPunct="0">
        <a:spcBef>
          <a:spcPct val="0"/>
        </a:spcBef>
        <a:spcAft>
          <a:spcPct val="0"/>
        </a:spcAft>
        <a:defRPr sz="20000">
          <a:solidFill>
            <a:schemeClr val="tx2"/>
          </a:solidFill>
          <a:latin typeface="Arial" charset="0"/>
          <a:cs typeface="Arial" charset="0"/>
        </a:defRPr>
      </a:lvl4pPr>
      <a:lvl5pPr algn="ctr" defTabSz="4217066" rtl="0" eaLnBrk="0" fontAlgn="base" hangingPunct="0">
        <a:spcBef>
          <a:spcPct val="0"/>
        </a:spcBef>
        <a:spcAft>
          <a:spcPct val="0"/>
        </a:spcAft>
        <a:defRPr sz="20000">
          <a:solidFill>
            <a:schemeClr val="tx2"/>
          </a:solidFill>
          <a:latin typeface="Arial" charset="0"/>
          <a:cs typeface="Arial" charset="0"/>
        </a:defRPr>
      </a:lvl5pPr>
      <a:lvl6pPr marL="457104" algn="ctr" defTabSz="4217066" rtl="0" fontAlgn="base">
        <a:spcBef>
          <a:spcPct val="0"/>
        </a:spcBef>
        <a:spcAft>
          <a:spcPct val="0"/>
        </a:spcAft>
        <a:defRPr sz="20000">
          <a:solidFill>
            <a:schemeClr val="tx2"/>
          </a:solidFill>
          <a:latin typeface="Arial" charset="0"/>
          <a:cs typeface="Arial" charset="0"/>
        </a:defRPr>
      </a:lvl6pPr>
      <a:lvl7pPr marL="914204" algn="ctr" defTabSz="4217066" rtl="0" fontAlgn="base">
        <a:spcBef>
          <a:spcPct val="0"/>
        </a:spcBef>
        <a:spcAft>
          <a:spcPct val="0"/>
        </a:spcAft>
        <a:defRPr sz="20000">
          <a:solidFill>
            <a:schemeClr val="tx2"/>
          </a:solidFill>
          <a:latin typeface="Arial" charset="0"/>
          <a:cs typeface="Arial" charset="0"/>
        </a:defRPr>
      </a:lvl7pPr>
      <a:lvl8pPr marL="1371298" algn="ctr" defTabSz="4217066" rtl="0" fontAlgn="base">
        <a:spcBef>
          <a:spcPct val="0"/>
        </a:spcBef>
        <a:spcAft>
          <a:spcPct val="0"/>
        </a:spcAft>
        <a:defRPr sz="20000">
          <a:solidFill>
            <a:schemeClr val="tx2"/>
          </a:solidFill>
          <a:latin typeface="Arial" charset="0"/>
          <a:cs typeface="Arial" charset="0"/>
        </a:defRPr>
      </a:lvl8pPr>
      <a:lvl9pPr marL="1828403" algn="ctr" defTabSz="4217066" rtl="0" fontAlgn="base">
        <a:spcBef>
          <a:spcPct val="0"/>
        </a:spcBef>
        <a:spcAft>
          <a:spcPct val="0"/>
        </a:spcAft>
        <a:defRPr sz="20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580808" indent="-1580808" algn="l" defTabSz="4217066" rtl="0" eaLnBrk="0" fontAlgn="base" hangingPunct="0">
        <a:spcBef>
          <a:spcPct val="20000"/>
        </a:spcBef>
        <a:spcAft>
          <a:spcPct val="0"/>
        </a:spcAft>
        <a:buChar char="•"/>
        <a:defRPr sz="14500">
          <a:solidFill>
            <a:schemeClr val="tx1"/>
          </a:solidFill>
          <a:latin typeface="+mn-lt"/>
          <a:ea typeface="+mn-ea"/>
          <a:cs typeface="+mn-cs"/>
        </a:defRPr>
      </a:lvl1pPr>
      <a:lvl2pPr marL="3426667" indent="-1318924" algn="l" defTabSz="4217066" rtl="0" eaLnBrk="0" fontAlgn="base" hangingPunct="0">
        <a:spcBef>
          <a:spcPct val="20000"/>
        </a:spcBef>
        <a:spcAft>
          <a:spcPct val="0"/>
        </a:spcAft>
        <a:buChar char="–"/>
        <a:defRPr sz="13000">
          <a:solidFill>
            <a:schemeClr val="tx1"/>
          </a:solidFill>
          <a:latin typeface="+mn-lt"/>
          <a:cs typeface="+mn-cs"/>
        </a:defRPr>
      </a:lvl2pPr>
      <a:lvl3pPr marL="5270935" indent="-1053869" algn="l" defTabSz="4217066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  <a:cs typeface="+mn-cs"/>
        </a:defRPr>
      </a:lvl3pPr>
      <a:lvl4pPr marL="7378677" indent="-1053869" algn="l" defTabSz="4217066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  <a:cs typeface="+mn-cs"/>
        </a:defRPr>
      </a:lvl4pPr>
      <a:lvl5pPr marL="9488006" indent="-1061809" algn="l" defTabSz="4217066" rtl="0" eaLnBrk="0" fontAlgn="base" hangingPunct="0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  <a:cs typeface="+mn-cs"/>
        </a:defRPr>
      </a:lvl5pPr>
      <a:lvl6pPr marL="9945105" indent="-1061809" algn="l" defTabSz="4217066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  <a:cs typeface="+mn-cs"/>
        </a:defRPr>
      </a:lvl6pPr>
      <a:lvl7pPr marL="10402204" indent="-1061809" algn="l" defTabSz="4217066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  <a:cs typeface="+mn-cs"/>
        </a:defRPr>
      </a:lvl7pPr>
      <a:lvl8pPr marL="10859304" indent="-1061809" algn="l" defTabSz="4217066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  <a:cs typeface="+mn-cs"/>
        </a:defRPr>
      </a:lvl8pPr>
      <a:lvl9pPr marL="11316403" indent="-1061809" algn="l" defTabSz="4217066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2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4" algn="l" defTabSz="9142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04" algn="l" defTabSz="9142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8" algn="l" defTabSz="9142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03" algn="l" defTabSz="9142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02" algn="l" defTabSz="9142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01" algn="l" defTabSz="9142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01" algn="l" defTabSz="9142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00" algn="l" defTabSz="9142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hyperlink" Target="http://www.hta.ac.uk/project/2246.as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hyperlink" Target="mailto:y.meng@sheffield.ac.uk" TargetMode="External"/><Relationship Id="rId10" Type="http://schemas.openxmlformats.org/officeDocument/2006/relationships/image" Target="../media/image7.jpe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3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6040" y="45574730"/>
            <a:ext cx="10908886" cy="3245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169"/>
          <p:cNvSpPr>
            <a:spLocks noChangeArrowheads="1"/>
          </p:cNvSpPr>
          <p:nvPr/>
        </p:nvSpPr>
        <p:spPr bwMode="auto">
          <a:xfrm>
            <a:off x="-41474" y="23900167"/>
            <a:ext cx="184692" cy="140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1" tIns="45710" rIns="91421" bIns="45710" anchor="ctr">
            <a:spAutoFit/>
          </a:bodyPr>
          <a:lstStyle/>
          <a:p>
            <a:endParaRPr lang="en-US"/>
          </a:p>
        </p:txBody>
      </p:sp>
      <p:sp>
        <p:nvSpPr>
          <p:cNvPr id="2055" name="Rectangle 2658"/>
          <p:cNvSpPr>
            <a:spLocks noGrp="1" noChangeArrowheads="1"/>
          </p:cNvSpPr>
          <p:nvPr>
            <p:ph type="title"/>
          </p:nvPr>
        </p:nvSpPr>
        <p:spPr>
          <a:xfrm>
            <a:off x="1620373" y="2050818"/>
            <a:ext cx="29163314" cy="7465718"/>
          </a:xfrm>
        </p:spPr>
        <p:txBody>
          <a:bodyPr/>
          <a:lstStyle/>
          <a:p>
            <a:pPr eaLnBrk="1" hangingPunct="1"/>
            <a:r>
              <a:rPr lang="en-GB" sz="4500" dirty="0" smtClean="0">
                <a:solidFill>
                  <a:schemeClr val="tx1"/>
                </a:solidFill>
              </a:rPr>
              <a:t/>
            </a:r>
            <a:br>
              <a:rPr lang="en-GB" sz="4500" dirty="0" smtClean="0">
                <a:solidFill>
                  <a:schemeClr val="tx1"/>
                </a:solidFill>
              </a:rPr>
            </a:br>
            <a:endParaRPr lang="en-US" sz="4500" dirty="0" smtClean="0">
              <a:solidFill>
                <a:schemeClr val="tx1"/>
              </a:solidFill>
            </a:endParaRPr>
          </a:p>
        </p:txBody>
      </p:sp>
      <p:pic>
        <p:nvPicPr>
          <p:cNvPr id="2059" name="Picture 30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5494" y="45509435"/>
            <a:ext cx="4786968" cy="3031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3006" descr="logo-tif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080205" y="496714"/>
            <a:ext cx="8745630" cy="323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1" name="Text Box 3007"/>
          <p:cNvSpPr txBox="1">
            <a:spLocks noChangeArrowheads="1"/>
          </p:cNvSpPr>
          <p:nvPr/>
        </p:nvSpPr>
        <p:spPr bwMode="auto">
          <a:xfrm>
            <a:off x="1028704" y="4489299"/>
            <a:ext cx="31375351" cy="734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1" tIns="45710" rIns="91421" bIns="45710">
            <a:spAutoFit/>
          </a:bodyPr>
          <a:lstStyle/>
          <a:p>
            <a:pPr algn="ctr"/>
            <a:r>
              <a:rPr lang="en-GB" sz="7500" dirty="0" smtClean="0"/>
              <a:t>Cost-effectiveness of </a:t>
            </a:r>
            <a:r>
              <a:rPr lang="en-GB" sz="7500" dirty="0" err="1" smtClean="0"/>
              <a:t>cilostazol</a:t>
            </a:r>
            <a:r>
              <a:rPr lang="en-GB" sz="7500" dirty="0" smtClean="0"/>
              <a:t>, </a:t>
            </a:r>
            <a:r>
              <a:rPr lang="en-GB" sz="7500" dirty="0" err="1" smtClean="0"/>
              <a:t>naftidrofuryl</a:t>
            </a:r>
            <a:r>
              <a:rPr lang="en-GB" sz="7500" dirty="0" smtClean="0"/>
              <a:t> oxalate, </a:t>
            </a:r>
            <a:r>
              <a:rPr lang="en-GB" sz="7500" dirty="0" err="1" smtClean="0"/>
              <a:t>pentoxifylline</a:t>
            </a:r>
            <a:r>
              <a:rPr lang="en-GB" sz="7500" dirty="0" smtClean="0"/>
              <a:t> and </a:t>
            </a:r>
            <a:r>
              <a:rPr lang="en-GB" sz="7500" dirty="0" err="1" smtClean="0"/>
              <a:t>inositol</a:t>
            </a:r>
            <a:r>
              <a:rPr lang="en-GB" sz="7500" dirty="0" smtClean="0"/>
              <a:t> </a:t>
            </a:r>
            <a:r>
              <a:rPr lang="en-GB" sz="7500" dirty="0" err="1" smtClean="0"/>
              <a:t>nicotinate</a:t>
            </a:r>
            <a:r>
              <a:rPr lang="en-GB" sz="7500" dirty="0" smtClean="0"/>
              <a:t> for the treatment of intermittent </a:t>
            </a:r>
            <a:r>
              <a:rPr lang="en-GB" sz="7500" dirty="0" err="1" smtClean="0"/>
              <a:t>claudication</a:t>
            </a:r>
            <a:r>
              <a:rPr lang="en-GB" sz="7500" dirty="0" smtClean="0"/>
              <a:t> in people with peripheral arterial disease in the </a:t>
            </a:r>
            <a:r>
              <a:rPr lang="en-GB" sz="7500" dirty="0" smtClean="0"/>
              <a:t>UK</a:t>
            </a:r>
            <a:endParaRPr lang="en-GB" sz="5500" b="1" dirty="0" smtClean="0"/>
          </a:p>
          <a:p>
            <a:pPr algn="ctr"/>
            <a:endParaRPr lang="en-GB" sz="2400" b="1" dirty="0" smtClean="0"/>
          </a:p>
          <a:p>
            <a:pPr algn="ctr"/>
            <a:r>
              <a:rPr lang="en-GB" sz="5500" b="1" dirty="0" smtClean="0"/>
              <a:t>Yang </a:t>
            </a:r>
            <a:r>
              <a:rPr lang="en-GB" sz="5500" b="1" dirty="0" smtClean="0"/>
              <a:t>Meng</a:t>
            </a:r>
            <a:r>
              <a:rPr lang="en-GB" sz="5500" b="1" baseline="30000" dirty="0" smtClean="0"/>
              <a:t>1</a:t>
            </a:r>
            <a:r>
              <a:rPr lang="en-GB" sz="5500" b="1" dirty="0" smtClean="0"/>
              <a:t>, Hazel Squires</a:t>
            </a:r>
            <a:r>
              <a:rPr lang="en-GB" sz="5500" b="1" baseline="30000" dirty="0" smtClean="0"/>
              <a:t>1</a:t>
            </a:r>
            <a:r>
              <a:rPr lang="en-GB" sz="5500" b="1" dirty="0" smtClean="0"/>
              <a:t>, John Stevens</a:t>
            </a:r>
            <a:r>
              <a:rPr lang="en-GB" sz="5500" b="1" baseline="30000" dirty="0" smtClean="0"/>
              <a:t>1</a:t>
            </a:r>
            <a:r>
              <a:rPr lang="en-GB" sz="5500" b="1" dirty="0" smtClean="0"/>
              <a:t>, Emma Simpson</a:t>
            </a:r>
            <a:r>
              <a:rPr lang="en-GB" sz="5500" b="1" baseline="30000" dirty="0" smtClean="0"/>
              <a:t>1</a:t>
            </a:r>
            <a:r>
              <a:rPr lang="en-GB" sz="5500" b="1" dirty="0" smtClean="0"/>
              <a:t>, Sue Harnan</a:t>
            </a:r>
            <a:r>
              <a:rPr lang="en-GB" sz="5500" b="1" baseline="30000" dirty="0" smtClean="0"/>
              <a:t>1</a:t>
            </a:r>
            <a:r>
              <a:rPr lang="en-GB" sz="5500" b="1" dirty="0" smtClean="0"/>
              <a:t>, Steve Thomas</a:t>
            </a:r>
            <a:r>
              <a:rPr lang="en-GB" sz="5500" b="1" baseline="30000" dirty="0" smtClean="0"/>
              <a:t>1</a:t>
            </a:r>
            <a:r>
              <a:rPr lang="en-GB" sz="5500" b="1" dirty="0" smtClean="0"/>
              <a:t>,  Jonathan Michaels</a:t>
            </a:r>
            <a:r>
              <a:rPr lang="en-GB" sz="5500" b="1" baseline="30000" dirty="0" smtClean="0"/>
              <a:t>1</a:t>
            </a:r>
            <a:r>
              <a:rPr lang="en-GB" sz="5500" b="1" dirty="0" smtClean="0"/>
              <a:t>, Gerard Stansby</a:t>
            </a:r>
            <a:r>
              <a:rPr lang="en-GB" sz="5500" b="1" baseline="30000" dirty="0" smtClean="0"/>
              <a:t>2</a:t>
            </a:r>
            <a:r>
              <a:rPr lang="en-GB" sz="5500" b="1" dirty="0" smtClean="0"/>
              <a:t>, Mark O'Donnell</a:t>
            </a:r>
            <a:r>
              <a:rPr lang="en-GB" sz="5500" b="1" baseline="30000" dirty="0" smtClean="0"/>
              <a:t>3</a:t>
            </a:r>
            <a:endParaRPr lang="en-GB" sz="5500" b="1" dirty="0" smtClean="0"/>
          </a:p>
          <a:p>
            <a:pPr algn="ctr" defTabSz="4217066">
              <a:spcBef>
                <a:spcPct val="50000"/>
              </a:spcBef>
            </a:pPr>
            <a:endParaRPr lang="en-GB" sz="7500" b="1" dirty="0">
              <a:solidFill>
                <a:schemeClr val="tx2"/>
              </a:solidFill>
            </a:endParaRPr>
          </a:p>
        </p:txBody>
      </p:sp>
      <p:sp>
        <p:nvSpPr>
          <p:cNvPr id="2062" name="Text Box 3008"/>
          <p:cNvSpPr txBox="1">
            <a:spLocks noChangeArrowheads="1"/>
          </p:cNvSpPr>
          <p:nvPr/>
        </p:nvSpPr>
        <p:spPr bwMode="auto">
          <a:xfrm>
            <a:off x="14268662" y="48953073"/>
            <a:ext cx="17338080" cy="147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1" tIns="45710" rIns="91421" bIns="45710">
            <a:spAutoFit/>
          </a:bodyPr>
          <a:lstStyle/>
          <a:p>
            <a:pPr algn="just" defTabSz="4217066">
              <a:spcBef>
                <a:spcPct val="50000"/>
              </a:spcBef>
            </a:pPr>
            <a:r>
              <a:rPr lang="en-GB" sz="3000" b="1" dirty="0" smtClean="0">
                <a:solidFill>
                  <a:schemeClr val="accent2"/>
                </a:solidFill>
              </a:rPr>
              <a:t>CONTACT: </a:t>
            </a:r>
            <a:r>
              <a:rPr lang="en-US" sz="3000" dirty="0" smtClean="0"/>
              <a:t>Yang </a:t>
            </a:r>
            <a:r>
              <a:rPr lang="en-US" sz="3000" dirty="0" err="1" smtClean="0"/>
              <a:t>Meng</a:t>
            </a:r>
            <a:r>
              <a:rPr lang="en-US" sz="3000" dirty="0" smtClean="0"/>
              <a:t>, </a:t>
            </a:r>
            <a:r>
              <a:rPr lang="en-US" sz="3000" dirty="0" smtClean="0"/>
              <a:t>Research Fellow, Health Economics and Decision Science, School of Health and Related Research, University of Sheffield, U.K. Email: </a:t>
            </a:r>
            <a:r>
              <a:rPr lang="en-US" sz="3000" dirty="0" smtClean="0">
                <a:hlinkClick r:id="rId5"/>
              </a:rPr>
              <a:t>y.meng@sheffield.ac.uk</a:t>
            </a:r>
            <a:r>
              <a:rPr lang="en-US" sz="3000" dirty="0" smtClean="0"/>
              <a:t> </a:t>
            </a:r>
            <a:r>
              <a:rPr lang="en-US" sz="3000" dirty="0" smtClean="0"/>
              <a:t>Tel:  +44 (</a:t>
            </a:r>
            <a:r>
              <a:rPr lang="en-US" sz="3000" dirty="0" smtClean="0"/>
              <a:t>0)1142220673</a:t>
            </a:r>
            <a:endParaRPr lang="en-US" sz="3000" dirty="0" smtClean="0"/>
          </a:p>
        </p:txBody>
      </p:sp>
      <p:pic>
        <p:nvPicPr>
          <p:cNvPr id="2063" name="Picture 300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" y="8"/>
            <a:ext cx="11527488" cy="3977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4" name="Rectangle 2971"/>
          <p:cNvSpPr>
            <a:spLocks noChangeArrowheads="1"/>
          </p:cNvSpPr>
          <p:nvPr/>
        </p:nvSpPr>
        <p:spPr bwMode="auto">
          <a:xfrm>
            <a:off x="4310350" y="10283251"/>
            <a:ext cx="25248534" cy="1569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1" tIns="45710" rIns="91421" bIns="45710" anchor="ctr">
            <a:spAutoFit/>
          </a:bodyPr>
          <a:lstStyle/>
          <a:p>
            <a:pPr marL="514236" indent="-514236" algn="ctr" defTabSz="915790">
              <a:buAutoNum type="arabicPeriod"/>
            </a:pPr>
            <a:r>
              <a:rPr lang="en-GB" sz="3200" b="1" dirty="0" smtClean="0">
                <a:cs typeface="Times New Roman" pitchFamily="18" charset="0"/>
              </a:rPr>
              <a:t>School of Health and Related Research, University of Sheffield, United Kingdom</a:t>
            </a:r>
          </a:p>
          <a:p>
            <a:pPr marL="514236" indent="-514236" algn="ctr" defTabSz="915790">
              <a:buAutoNum type="arabicPeriod"/>
            </a:pPr>
            <a:r>
              <a:rPr lang="en-GB" sz="3200" b="1" dirty="0" smtClean="0">
                <a:cs typeface="Times New Roman" pitchFamily="18" charset="0"/>
              </a:rPr>
              <a:t>School of Surgical &amp; Reproductive Sciences, University of Newcastle, United Kingdom</a:t>
            </a:r>
          </a:p>
          <a:p>
            <a:pPr marL="514236" indent="-514236" algn="ctr" defTabSz="915790">
              <a:buAutoNum type="arabicPeriod"/>
            </a:pPr>
            <a:r>
              <a:rPr lang="en-GB" sz="3200" b="1" dirty="0" smtClean="0">
                <a:cs typeface="Times New Roman" pitchFamily="18" charset="0"/>
              </a:rPr>
              <a:t>Department of Vascular and Endovascular Surgery, Belfast City Hospital, United Kingdom</a:t>
            </a:r>
            <a:endParaRPr lang="en-US" sz="3200" b="1" dirty="0"/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0" y="-348399"/>
            <a:ext cx="289766" cy="1452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43450" tIns="71725" rIns="143450" bIns="71725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0" y="-348399"/>
            <a:ext cx="289766" cy="1452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43450" tIns="71725" rIns="143450" bIns="71725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6" name="Rounded Rectangle 45"/>
          <p:cNvSpPr/>
          <p:nvPr/>
        </p:nvSpPr>
        <p:spPr bwMode="auto">
          <a:xfrm>
            <a:off x="16659206" y="19014030"/>
            <a:ext cx="14849357" cy="27477495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25904" tIns="45710" rIns="91421" bIns="4571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5000" b="1" dirty="0" smtClean="0">
                <a:solidFill>
                  <a:srgbClr val="333399"/>
                </a:solidFill>
              </a:rPr>
              <a:t>RESULTS</a:t>
            </a:r>
            <a:endParaRPr lang="en-GB" sz="3500" dirty="0" smtClean="0">
              <a:solidFill>
                <a:srgbClr val="000000"/>
              </a:solidFill>
              <a:latin typeface="+mj-lt"/>
              <a:cs typeface="Times New Roman"/>
            </a:endParaRPr>
          </a:p>
          <a:p>
            <a:pPr lvl="0">
              <a:buFont typeface="Arial" pitchFamily="34" charset="0"/>
              <a:buChar char="•"/>
            </a:pPr>
            <a:r>
              <a:rPr lang="en-GB" sz="3500" dirty="0" smtClean="0">
                <a:solidFill>
                  <a:srgbClr val="000000"/>
                </a:solidFill>
              </a:rPr>
              <a:t> </a:t>
            </a:r>
            <a:r>
              <a:rPr lang="en-GB" sz="3500" dirty="0" err="1" smtClean="0">
                <a:solidFill>
                  <a:srgbClr val="000000"/>
                </a:solidFill>
              </a:rPr>
              <a:t>Naftidrofuryl</a:t>
            </a:r>
            <a:r>
              <a:rPr lang="en-GB" sz="3500" dirty="0" smtClean="0">
                <a:solidFill>
                  <a:srgbClr val="000000"/>
                </a:solidFill>
              </a:rPr>
              <a:t> </a:t>
            </a:r>
            <a:r>
              <a:rPr lang="en-GB" sz="3500" dirty="0" smtClean="0">
                <a:solidFill>
                  <a:srgbClr val="000000"/>
                </a:solidFill>
              </a:rPr>
              <a:t>oxalate is more effective and less costly than </a:t>
            </a:r>
            <a:r>
              <a:rPr lang="en-GB" sz="3500" dirty="0" err="1" smtClean="0">
                <a:solidFill>
                  <a:srgbClr val="000000"/>
                </a:solidFill>
              </a:rPr>
              <a:t>cilostazol</a:t>
            </a:r>
            <a:r>
              <a:rPr lang="en-GB" sz="3500" dirty="0" smtClean="0">
                <a:solidFill>
                  <a:srgbClr val="000000"/>
                </a:solidFill>
              </a:rPr>
              <a:t> and </a:t>
            </a:r>
            <a:r>
              <a:rPr lang="en-GB" sz="3500" dirty="0" err="1" smtClean="0">
                <a:solidFill>
                  <a:srgbClr val="000000"/>
                </a:solidFill>
              </a:rPr>
              <a:t>pentoxifylline</a:t>
            </a:r>
            <a:r>
              <a:rPr lang="en-GB" sz="3500" dirty="0" smtClean="0">
                <a:solidFill>
                  <a:srgbClr val="000000"/>
                </a:solidFill>
              </a:rPr>
              <a:t> and has an estimated cost per </a:t>
            </a:r>
            <a:r>
              <a:rPr lang="en-GB" sz="3500" dirty="0" smtClean="0">
                <a:solidFill>
                  <a:srgbClr val="000000"/>
                </a:solidFill>
              </a:rPr>
              <a:t>quality-adjusted life year (QALY) </a:t>
            </a:r>
            <a:r>
              <a:rPr lang="en-GB" sz="3500" dirty="0" smtClean="0">
                <a:solidFill>
                  <a:srgbClr val="000000"/>
                </a:solidFill>
              </a:rPr>
              <a:t>gained of around £6,070 compared with no </a:t>
            </a:r>
            <a:r>
              <a:rPr lang="en-GB" sz="3500" dirty="0" err="1" smtClean="0">
                <a:solidFill>
                  <a:srgbClr val="000000"/>
                </a:solidFill>
              </a:rPr>
              <a:t>vasoactive</a:t>
            </a:r>
            <a:r>
              <a:rPr lang="en-GB" sz="3500" dirty="0" smtClean="0">
                <a:solidFill>
                  <a:srgbClr val="000000"/>
                </a:solidFill>
              </a:rPr>
              <a:t> </a:t>
            </a:r>
            <a:r>
              <a:rPr lang="en-GB" sz="3500" dirty="0" smtClean="0">
                <a:solidFill>
                  <a:srgbClr val="000000"/>
                </a:solidFill>
              </a:rPr>
              <a:t>drug (see Table 1). </a:t>
            </a:r>
          </a:p>
          <a:p>
            <a:pPr lvl="0">
              <a:buFont typeface="Arial" pitchFamily="34" charset="0"/>
              <a:buChar char="•"/>
            </a:pPr>
            <a:endParaRPr lang="en-GB" sz="3500" dirty="0" smtClean="0">
              <a:solidFill>
                <a:srgbClr val="00000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GB" sz="3500" dirty="0" smtClean="0">
                <a:solidFill>
                  <a:srgbClr val="000000"/>
                </a:solidFill>
              </a:rPr>
              <a:t>The probability of </a:t>
            </a:r>
            <a:r>
              <a:rPr lang="en-GB" sz="3500" dirty="0" err="1" smtClean="0">
                <a:solidFill>
                  <a:srgbClr val="000000"/>
                </a:solidFill>
              </a:rPr>
              <a:t>cilostazol</a:t>
            </a:r>
            <a:r>
              <a:rPr lang="en-GB" sz="3500" dirty="0" smtClean="0">
                <a:solidFill>
                  <a:srgbClr val="000000"/>
                </a:solidFill>
              </a:rPr>
              <a:t> or </a:t>
            </a:r>
            <a:r>
              <a:rPr lang="en-GB" sz="3500" dirty="0" err="1" smtClean="0">
                <a:solidFill>
                  <a:srgbClr val="000000"/>
                </a:solidFill>
              </a:rPr>
              <a:t>pentoxifylline</a:t>
            </a:r>
            <a:r>
              <a:rPr lang="en-GB" sz="3500" dirty="0" smtClean="0">
                <a:solidFill>
                  <a:srgbClr val="000000"/>
                </a:solidFill>
              </a:rPr>
              <a:t> being the most cost-effective at any willingness to pay threshold is less than 1%. </a:t>
            </a:r>
            <a:r>
              <a:rPr lang="en-GB" sz="3500" dirty="0" err="1" smtClean="0">
                <a:solidFill>
                  <a:srgbClr val="000000"/>
                </a:solidFill>
              </a:rPr>
              <a:t>Naftidrofuryl</a:t>
            </a:r>
            <a:r>
              <a:rPr lang="en-GB" sz="3500" dirty="0" smtClean="0">
                <a:solidFill>
                  <a:srgbClr val="000000"/>
                </a:solidFill>
              </a:rPr>
              <a:t> oxalate has the highest probability of being the most economically attractive option above willingness to pay thresholds of around £6,000 per QALY </a:t>
            </a:r>
            <a:r>
              <a:rPr lang="en-GB" sz="3500" dirty="0" smtClean="0">
                <a:solidFill>
                  <a:srgbClr val="000000"/>
                </a:solidFill>
              </a:rPr>
              <a:t>gained (see Figure 3).</a:t>
            </a:r>
            <a:endParaRPr lang="en-GB" sz="3500" dirty="0" smtClean="0">
              <a:solidFill>
                <a:srgbClr val="000000"/>
              </a:solidFill>
            </a:endParaRPr>
          </a:p>
          <a:p>
            <a:pPr lvl="0">
              <a:buFont typeface="Arial" pitchFamily="34" charset="0"/>
              <a:buChar char="•"/>
            </a:pPr>
            <a:endParaRPr lang="en-GB" sz="3500" dirty="0" smtClean="0">
              <a:solidFill>
                <a:srgbClr val="00000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GB" sz="3500" dirty="0" smtClean="0">
                <a:solidFill>
                  <a:srgbClr val="000000"/>
                </a:solidFill>
              </a:rPr>
              <a:t> </a:t>
            </a:r>
            <a:r>
              <a:rPr lang="en-GB" sz="3500" dirty="0" smtClean="0">
                <a:solidFill>
                  <a:srgbClr val="000000"/>
                </a:solidFill>
              </a:rPr>
              <a:t>Whilst </a:t>
            </a:r>
            <a:r>
              <a:rPr lang="en-GB" sz="3500" dirty="0" smtClean="0">
                <a:solidFill>
                  <a:srgbClr val="000000"/>
                </a:solidFill>
              </a:rPr>
              <a:t>there is limited effectiveness evidence associated with </a:t>
            </a:r>
            <a:r>
              <a:rPr lang="en-GB" sz="3500" dirty="0" err="1" smtClean="0">
                <a:solidFill>
                  <a:srgbClr val="000000"/>
                </a:solidFill>
              </a:rPr>
              <a:t>inositol</a:t>
            </a:r>
            <a:r>
              <a:rPr lang="en-GB" sz="3500" dirty="0" smtClean="0">
                <a:solidFill>
                  <a:srgbClr val="000000"/>
                </a:solidFill>
              </a:rPr>
              <a:t> </a:t>
            </a:r>
            <a:r>
              <a:rPr lang="en-GB" sz="3500" dirty="0" err="1" smtClean="0">
                <a:solidFill>
                  <a:srgbClr val="000000"/>
                </a:solidFill>
              </a:rPr>
              <a:t>nicotinate</a:t>
            </a:r>
            <a:r>
              <a:rPr lang="en-GB" sz="3500" dirty="0" smtClean="0">
                <a:solidFill>
                  <a:srgbClr val="000000"/>
                </a:solidFill>
              </a:rPr>
              <a:t>, threshold analysis suggests that it is unlikely to be considered to be cost-effective due to its more expensive acquisition cost.</a:t>
            </a:r>
          </a:p>
          <a:p>
            <a:pPr defTabSz="4217066"/>
            <a:endParaRPr lang="en-GB" dirty="0" smtClean="0"/>
          </a:p>
        </p:txBody>
      </p:sp>
      <p:sp>
        <p:nvSpPr>
          <p:cNvPr id="73" name="Rounded Rectangle 72"/>
          <p:cNvSpPr/>
          <p:nvPr/>
        </p:nvSpPr>
        <p:spPr bwMode="auto">
          <a:xfrm>
            <a:off x="857224" y="17707181"/>
            <a:ext cx="14877012" cy="2735559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25904" tIns="45710" rIns="91421" bIns="45710" numCol="1" rtlCol="0" anchor="t" anchorCtr="0" compatLnSpc="1">
            <a:prstTxWarp prst="textNoShape">
              <a:avLst/>
            </a:prstTxWarp>
          </a:bodyPr>
          <a:lstStyle/>
          <a:p>
            <a:pPr defTabSz="4217066"/>
            <a:r>
              <a:rPr lang="en-GB" sz="5000" b="1" dirty="0" smtClean="0">
                <a:solidFill>
                  <a:schemeClr val="accent2"/>
                </a:solidFill>
              </a:rPr>
              <a:t>Methods</a:t>
            </a:r>
            <a:endParaRPr lang="en-GB" sz="5000" b="1" dirty="0" smtClean="0">
              <a:solidFill>
                <a:schemeClr val="accent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3600" dirty="0" smtClean="0"/>
              <a:t> A </a:t>
            </a:r>
            <a:r>
              <a:rPr lang="en-GB" sz="3600" dirty="0" smtClean="0"/>
              <a:t>Markov decision model was developed to assess the lifetime costs and benefits of each </a:t>
            </a:r>
            <a:r>
              <a:rPr lang="en-GB" sz="3600" dirty="0" err="1" smtClean="0"/>
              <a:t>vasoactive</a:t>
            </a:r>
            <a:r>
              <a:rPr lang="en-GB" sz="3600" dirty="0" smtClean="0"/>
              <a:t> drug compared with no </a:t>
            </a:r>
            <a:r>
              <a:rPr lang="en-GB" sz="3600" dirty="0" err="1" smtClean="0"/>
              <a:t>vasoactive</a:t>
            </a:r>
            <a:r>
              <a:rPr lang="en-GB" sz="3600" dirty="0" smtClean="0"/>
              <a:t> drug and with each </a:t>
            </a:r>
            <a:r>
              <a:rPr lang="en-GB" sz="3600" dirty="0" smtClean="0"/>
              <a:t>other (see Figure 1). </a:t>
            </a:r>
          </a:p>
          <a:p>
            <a:pPr>
              <a:buFont typeface="Arial" pitchFamily="34" charset="0"/>
              <a:buChar char="•"/>
            </a:pPr>
            <a:endParaRPr lang="en-GB" sz="3600" dirty="0" smtClean="0"/>
          </a:p>
          <a:p>
            <a:pPr>
              <a:buFont typeface="Arial" pitchFamily="34" charset="0"/>
              <a:buChar char="•"/>
            </a:pPr>
            <a:r>
              <a:rPr lang="en-GB" sz="3600" dirty="0" smtClean="0"/>
              <a:t> Maximum </a:t>
            </a:r>
            <a:r>
              <a:rPr lang="en-GB" sz="3600" dirty="0" smtClean="0"/>
              <a:t>walking </a:t>
            </a:r>
            <a:r>
              <a:rPr lang="en-GB" sz="3600" dirty="0" smtClean="0"/>
              <a:t>distance (MWD) effectiveness </a:t>
            </a:r>
            <a:r>
              <a:rPr lang="en-GB" sz="3600" dirty="0" smtClean="0"/>
              <a:t>estimates were based on a network meta-analysis of MWD </a:t>
            </a:r>
            <a:r>
              <a:rPr lang="en-GB" sz="3600" dirty="0" smtClean="0"/>
              <a:t>following </a:t>
            </a:r>
            <a:r>
              <a:rPr lang="en-GB" sz="3600" dirty="0" smtClean="0"/>
              <a:t>a systematic review of the </a:t>
            </a:r>
            <a:r>
              <a:rPr lang="en-GB" sz="3600" dirty="0" smtClean="0"/>
              <a:t>literature.</a:t>
            </a:r>
          </a:p>
          <a:p>
            <a:pPr>
              <a:buFont typeface="Arial" pitchFamily="34" charset="0"/>
              <a:buChar char="•"/>
            </a:pPr>
            <a:endParaRPr lang="en-GB" sz="3600" dirty="0" smtClean="0"/>
          </a:p>
          <a:p>
            <a:pPr>
              <a:buFont typeface="Arial" pitchFamily="34" charset="0"/>
              <a:buChar char="•"/>
            </a:pPr>
            <a:r>
              <a:rPr lang="en-GB" sz="3600" dirty="0" smtClean="0"/>
              <a:t> Regression </a:t>
            </a:r>
            <a:r>
              <a:rPr lang="en-GB" sz="3600" dirty="0" smtClean="0"/>
              <a:t>analysis was undertaken to model the relationship between </a:t>
            </a:r>
            <a:r>
              <a:rPr lang="en-GB" sz="3600" dirty="0" smtClean="0"/>
              <a:t>MWD and </a:t>
            </a:r>
            <a:r>
              <a:rPr lang="en-GB" sz="3600" dirty="0" smtClean="0"/>
              <a:t>utility based on patient-level data from a trial of </a:t>
            </a:r>
            <a:r>
              <a:rPr lang="en-GB" sz="3600" dirty="0" err="1" smtClean="0"/>
              <a:t>cilostazol</a:t>
            </a:r>
            <a:r>
              <a:rPr lang="en-GB" sz="3600" dirty="0" smtClean="0"/>
              <a:t> to enable quality of life impacts to be estimated for the other drugs under </a:t>
            </a:r>
            <a:r>
              <a:rPr lang="en-GB" sz="3600" dirty="0" smtClean="0"/>
              <a:t>consideration (see Figure 2). </a:t>
            </a:r>
          </a:p>
          <a:p>
            <a:pPr>
              <a:buFont typeface="Arial" pitchFamily="34" charset="0"/>
              <a:buChar char="•"/>
            </a:pPr>
            <a:endParaRPr lang="en-GB" sz="3600" dirty="0" smtClean="0"/>
          </a:p>
          <a:p>
            <a:pPr>
              <a:buFont typeface="Arial" pitchFamily="34" charset="0"/>
              <a:buChar char="•"/>
            </a:pPr>
            <a:r>
              <a:rPr lang="en-GB" sz="3600" dirty="0" smtClean="0"/>
              <a:t> Resource </a:t>
            </a:r>
            <a:r>
              <a:rPr lang="en-GB" sz="3600" dirty="0" smtClean="0"/>
              <a:t>use data were sourced from the </a:t>
            </a:r>
            <a:r>
              <a:rPr lang="en-GB" sz="3600" dirty="0" smtClean="0"/>
              <a:t>literature.</a:t>
            </a:r>
          </a:p>
          <a:p>
            <a:pPr>
              <a:buFont typeface="Arial" pitchFamily="34" charset="0"/>
              <a:buChar char="•"/>
            </a:pPr>
            <a:endParaRPr lang="en-GB" sz="3600" dirty="0" smtClean="0"/>
          </a:p>
          <a:p>
            <a:pPr>
              <a:buFont typeface="Arial" pitchFamily="34" charset="0"/>
              <a:buChar char="•"/>
            </a:pPr>
            <a:r>
              <a:rPr lang="en-GB" sz="3600" dirty="0" smtClean="0"/>
              <a:t>A </a:t>
            </a:r>
            <a:r>
              <a:rPr lang="en-GB" sz="3600" dirty="0" smtClean="0"/>
              <a:t>comprehensive sensitivity </a:t>
            </a:r>
            <a:r>
              <a:rPr lang="en-GB" sz="3600" dirty="0" smtClean="0"/>
              <a:t>analysis, including probability sensitivity analysis, </a:t>
            </a:r>
            <a:r>
              <a:rPr lang="en-GB" sz="3600" dirty="0" smtClean="0"/>
              <a:t>was undertaken.</a:t>
            </a:r>
          </a:p>
          <a:p>
            <a:pPr defTabSz="4217066"/>
            <a:endParaRPr lang="en-GB" sz="5000" b="1" dirty="0" smtClean="0">
              <a:solidFill>
                <a:srgbClr val="333399"/>
              </a:solidFill>
            </a:endParaRPr>
          </a:p>
          <a:p>
            <a:pPr defTabSz="4217066"/>
            <a:endParaRPr lang="en-GB" sz="1500" b="1" dirty="0" smtClean="0">
              <a:solidFill>
                <a:srgbClr val="333399"/>
              </a:solidFill>
            </a:endParaRPr>
          </a:p>
          <a:p>
            <a:pPr defTabSz="4217066"/>
            <a:endParaRPr lang="en-GB" sz="3500" b="1" dirty="0" smtClean="0">
              <a:solidFill>
                <a:srgbClr val="333399"/>
              </a:solidFill>
            </a:endParaRPr>
          </a:p>
        </p:txBody>
      </p:sp>
      <p:sp>
        <p:nvSpPr>
          <p:cNvPr id="87" name="Rounded Rectangle 86"/>
          <p:cNvSpPr/>
          <p:nvPr/>
        </p:nvSpPr>
        <p:spPr bwMode="auto">
          <a:xfrm>
            <a:off x="857231" y="12497326"/>
            <a:ext cx="14794055" cy="4104749"/>
          </a:xfrm>
          <a:prstGeom prst="roundRect">
            <a:avLst/>
          </a:prstGeom>
          <a:solidFill>
            <a:srgbClr val="C7E7B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25904" tIns="71725" rIns="143450" bIns="71725" numCol="1" rtlCol="0" anchor="t" anchorCtr="0" compatLnSpc="1">
            <a:prstTxWarp prst="textNoShape">
              <a:avLst/>
            </a:prstTxWarp>
          </a:bodyPr>
          <a:lstStyle/>
          <a:p>
            <a:pPr defTabSz="4217066"/>
            <a:r>
              <a:rPr lang="en-GB" sz="5000" b="1" dirty="0" smtClean="0">
                <a:solidFill>
                  <a:schemeClr val="accent2"/>
                </a:solidFill>
              </a:rPr>
              <a:t>OBJECTIVES </a:t>
            </a:r>
          </a:p>
          <a:p>
            <a:pPr algn="just" defTabSz="4217066"/>
            <a:r>
              <a:rPr lang="en-GB" sz="3600" dirty="0" smtClean="0"/>
              <a:t>The study aims to assess the cost-effectiveness of the </a:t>
            </a:r>
            <a:r>
              <a:rPr lang="en-GB" sz="3600" dirty="0" err="1" smtClean="0"/>
              <a:t>vasoactive</a:t>
            </a:r>
            <a:r>
              <a:rPr lang="en-GB" sz="3600" dirty="0" smtClean="0"/>
              <a:t> drugs </a:t>
            </a:r>
            <a:r>
              <a:rPr lang="en-GB" sz="3600" dirty="0" err="1" smtClean="0"/>
              <a:t>cilostazol</a:t>
            </a:r>
            <a:r>
              <a:rPr lang="en-GB" sz="3600" dirty="0" smtClean="0"/>
              <a:t>, </a:t>
            </a:r>
            <a:r>
              <a:rPr lang="en-GB" sz="3600" dirty="0" err="1" smtClean="0"/>
              <a:t>naftidrofuryl</a:t>
            </a:r>
            <a:r>
              <a:rPr lang="en-GB" sz="3600" dirty="0" smtClean="0"/>
              <a:t> oxalate, </a:t>
            </a:r>
            <a:r>
              <a:rPr lang="en-GB" sz="3600" dirty="0" err="1" smtClean="0"/>
              <a:t>pentoxifylline</a:t>
            </a:r>
            <a:r>
              <a:rPr lang="en-GB" sz="3600" dirty="0" smtClean="0"/>
              <a:t> and </a:t>
            </a:r>
            <a:r>
              <a:rPr lang="en-GB" sz="3600" dirty="0" err="1" smtClean="0"/>
              <a:t>inositol</a:t>
            </a:r>
            <a:r>
              <a:rPr lang="en-GB" sz="3600" dirty="0" smtClean="0"/>
              <a:t> </a:t>
            </a:r>
            <a:r>
              <a:rPr lang="en-GB" sz="3600" dirty="0" err="1" smtClean="0"/>
              <a:t>nicotinate</a:t>
            </a:r>
            <a:r>
              <a:rPr lang="en-GB" sz="3600" dirty="0" smtClean="0"/>
              <a:t> for intermittent </a:t>
            </a:r>
            <a:r>
              <a:rPr lang="en-GB" sz="3600" dirty="0" err="1" smtClean="0"/>
              <a:t>claudication</a:t>
            </a:r>
            <a:r>
              <a:rPr lang="en-GB" sz="3600" dirty="0" smtClean="0"/>
              <a:t> due to peripheral arterial disease (PAD) in adults whose symptoms continue despite a period of conservative management.</a:t>
            </a:r>
            <a:endParaRPr lang="en-GB" sz="3500" dirty="0" smtClean="0"/>
          </a:p>
          <a:p>
            <a:pPr marL="0" lvl="1" defTabSz="4217066"/>
            <a:endParaRPr lang="en-GB" sz="3500" dirty="0" smtClean="0"/>
          </a:p>
          <a:p>
            <a:pPr defTabSz="4217066"/>
            <a:endParaRPr lang="en-GB" sz="5000" b="1" dirty="0" smtClean="0">
              <a:solidFill>
                <a:srgbClr val="333399"/>
              </a:solidFill>
            </a:endParaRPr>
          </a:p>
        </p:txBody>
      </p:sp>
      <p:sp>
        <p:nvSpPr>
          <p:cNvPr id="90" name="Rounded Rectangle 89"/>
          <p:cNvSpPr/>
          <p:nvPr/>
        </p:nvSpPr>
        <p:spPr bwMode="auto">
          <a:xfrm>
            <a:off x="16591466" y="12475411"/>
            <a:ext cx="14904668" cy="5669714"/>
          </a:xfrm>
          <a:prstGeom prst="roundRect">
            <a:avLst>
              <a:gd name="adj" fmla="val 20763"/>
            </a:avLst>
          </a:prstGeom>
          <a:solidFill>
            <a:srgbClr val="C7E7B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43450" tIns="71725" rIns="143450" bIns="71725" numCol="1" rtlCol="0" anchor="t" anchorCtr="0" compatLnSpc="1">
            <a:prstTxWarp prst="textNoShape">
              <a:avLst/>
            </a:prstTxWarp>
          </a:bodyPr>
          <a:lstStyle/>
          <a:p>
            <a:pPr algn="just" defTabSz="4217066"/>
            <a:r>
              <a:rPr lang="en-GB" sz="5000" b="1" dirty="0" smtClean="0">
                <a:solidFill>
                  <a:srgbClr val="333399"/>
                </a:solidFill>
              </a:rPr>
              <a:t>CONCLUSIONS</a:t>
            </a:r>
          </a:p>
          <a:p>
            <a:pPr algn="just">
              <a:buFont typeface="Arial" pitchFamily="34" charset="0"/>
              <a:buChar char="•"/>
            </a:pPr>
            <a:r>
              <a:rPr lang="en-GB" sz="3500" dirty="0" smtClean="0"/>
              <a:t> This </a:t>
            </a:r>
            <a:r>
              <a:rPr lang="en-GB" sz="3500" dirty="0" smtClean="0"/>
              <a:t>is the first published cost-utility analysis in this area which extrapolates data over a lifetime and uses effectiveness evidence from a network meta-analysis. </a:t>
            </a:r>
            <a:endParaRPr lang="en-GB" sz="3500" dirty="0" smtClean="0"/>
          </a:p>
          <a:p>
            <a:pPr algn="just">
              <a:buFont typeface="Arial" pitchFamily="34" charset="0"/>
              <a:buChar char="•"/>
            </a:pPr>
            <a:endParaRPr lang="en-GB" sz="3500" dirty="0" smtClean="0"/>
          </a:p>
          <a:p>
            <a:pPr algn="just">
              <a:buFont typeface="Arial" pitchFamily="34" charset="0"/>
              <a:buChar char="•"/>
            </a:pPr>
            <a:r>
              <a:rPr lang="en-GB" sz="3500" dirty="0" smtClean="0"/>
              <a:t> In </a:t>
            </a:r>
            <a:r>
              <a:rPr lang="en-GB" sz="3500" dirty="0" smtClean="0"/>
              <a:t>contrast to previous guidelines recommending </a:t>
            </a:r>
            <a:r>
              <a:rPr lang="en-GB" sz="3500" dirty="0" err="1" smtClean="0"/>
              <a:t>cilostazol</a:t>
            </a:r>
            <a:r>
              <a:rPr lang="en-GB" sz="3500" dirty="0" smtClean="0"/>
              <a:t>, this comprehensive analysis suggests that </a:t>
            </a:r>
            <a:r>
              <a:rPr lang="en-GB" sz="3500" dirty="0" err="1" smtClean="0"/>
              <a:t>naftidrofuryl</a:t>
            </a:r>
            <a:r>
              <a:rPr lang="en-GB" sz="3500" dirty="0" smtClean="0"/>
              <a:t> oxalate is the only </a:t>
            </a:r>
            <a:r>
              <a:rPr lang="en-GB" sz="3500" dirty="0" err="1" smtClean="0"/>
              <a:t>vasoactive</a:t>
            </a:r>
            <a:r>
              <a:rPr lang="en-GB" sz="3500" dirty="0" smtClean="0"/>
              <a:t> drug for PAD which is likely to be cost-effective at a willingness to pay threshold of £20,000 per QALY gained.</a:t>
            </a:r>
          </a:p>
          <a:p>
            <a:pPr defTabSz="4217066"/>
            <a:endParaRPr lang="en-GB" sz="3500" b="1" dirty="0" smtClean="0">
              <a:solidFill>
                <a:srgbClr val="333399"/>
              </a:solidFill>
            </a:endParaRPr>
          </a:p>
        </p:txBody>
      </p:sp>
      <p:sp>
        <p:nvSpPr>
          <p:cNvPr id="67" name="Down Arrow 66"/>
          <p:cNvSpPr/>
          <p:nvPr/>
        </p:nvSpPr>
        <p:spPr bwMode="auto">
          <a:xfrm>
            <a:off x="7426444" y="16836919"/>
            <a:ext cx="1216711" cy="848819"/>
          </a:xfrm>
          <a:prstGeom prst="down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wrap="square" lIns="91421" tIns="45710" rIns="91421" bIns="45710" numCol="1" rtlCol="0" anchor="t" anchorCtr="0" compatLnSpc="1">
            <a:prstTxWarp prst="textNoShape">
              <a:avLst/>
            </a:prstTxWarp>
          </a:bodyPr>
          <a:lstStyle/>
          <a:p>
            <a:pPr defTabSz="4217066"/>
            <a:endParaRPr lang="en-GB" dirty="0" smtClean="0"/>
          </a:p>
        </p:txBody>
      </p:sp>
      <p:sp>
        <p:nvSpPr>
          <p:cNvPr id="94" name="Rectangle 3000"/>
          <p:cNvSpPr>
            <a:spLocks noChangeArrowheads="1"/>
          </p:cNvSpPr>
          <p:nvPr/>
        </p:nvSpPr>
        <p:spPr bwMode="auto">
          <a:xfrm>
            <a:off x="871051" y="48558207"/>
            <a:ext cx="11945854" cy="1919070"/>
          </a:xfrm>
          <a:prstGeom prst="rect">
            <a:avLst/>
          </a:prstGeom>
          <a:noFill/>
          <a:ln w="60325" algn="ctr">
            <a:noFill/>
            <a:miter lim="800000"/>
            <a:headEnd/>
            <a:tailEnd/>
          </a:ln>
        </p:spPr>
        <p:txBody>
          <a:bodyPr wrap="square" lIns="143426" tIns="71710" rIns="143426" bIns="0" anchor="ctr">
            <a:spAutoFit/>
          </a:bodyPr>
          <a:lstStyle/>
          <a:p>
            <a:pPr algn="just" defTabSz="1436979">
              <a:spcBef>
                <a:spcPct val="50000"/>
              </a:spcBef>
            </a:pPr>
            <a:r>
              <a:rPr lang="en-GB" sz="3000" dirty="0"/>
              <a:t>This work was funded by the UK National co-ordinating Centre for Health Technology Assessment (</a:t>
            </a:r>
            <a:r>
              <a:rPr lang="en-GB" sz="3000" dirty="0" err="1"/>
              <a:t>NCCHTA</a:t>
            </a:r>
            <a:r>
              <a:rPr lang="en-GB" sz="3000" dirty="0" smtClean="0"/>
              <a:t>). The views and opinions expressed are those of the authors and do not necessarily reflect those of the UK Department of Health. Project Number 09/92/01</a:t>
            </a:r>
            <a:endParaRPr lang="en-GB" sz="3000" dirty="0"/>
          </a:p>
        </p:txBody>
      </p:sp>
      <p:sp>
        <p:nvSpPr>
          <p:cNvPr id="96" name="Text Box 2118"/>
          <p:cNvSpPr txBox="1">
            <a:spLocks noChangeArrowheads="1"/>
          </p:cNvSpPr>
          <p:nvPr/>
        </p:nvSpPr>
        <p:spPr bwMode="auto">
          <a:xfrm>
            <a:off x="14268666" y="46910633"/>
            <a:ext cx="17296604" cy="1299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3445" tIns="71720" rIns="143445" bIns="71720">
            <a:spAutoFit/>
          </a:bodyPr>
          <a:lstStyle/>
          <a:p>
            <a:pPr defTabSz="6617086"/>
            <a:r>
              <a:rPr lang="en-GB" sz="3000" b="1" dirty="0" smtClean="0">
                <a:solidFill>
                  <a:schemeClr val="accent2"/>
                </a:solidFill>
              </a:rPr>
              <a:t>REFERENCES</a:t>
            </a:r>
          </a:p>
          <a:p>
            <a:pPr defTabSz="6617086"/>
            <a:endParaRPr lang="en-GB" sz="1500" b="1" dirty="0" smtClean="0">
              <a:solidFill>
                <a:schemeClr val="accent2"/>
              </a:solidFill>
            </a:endParaRPr>
          </a:p>
          <a:p>
            <a:pPr marL="717247" indent="-717247" defTabSz="6617086">
              <a:buAutoNum type="arabicParenBoth"/>
            </a:pPr>
            <a:r>
              <a:rPr lang="en-GB" sz="3000" b="1" dirty="0" smtClean="0">
                <a:solidFill>
                  <a:schemeClr val="accent2"/>
                </a:solidFill>
              </a:rPr>
              <a:t>Full </a:t>
            </a:r>
            <a:r>
              <a:rPr lang="en-GB" sz="3000" b="1" dirty="0" smtClean="0">
                <a:solidFill>
                  <a:schemeClr val="accent2"/>
                </a:solidFill>
              </a:rPr>
              <a:t>report available at </a:t>
            </a:r>
            <a:r>
              <a:rPr lang="en-GB" sz="3000" b="1" dirty="0" smtClean="0">
                <a:solidFill>
                  <a:schemeClr val="accent2"/>
                </a:solidFill>
                <a:hlinkClick r:id="rId7"/>
              </a:rPr>
              <a:t>http://www.hta.ac.uk/project/2246.asp</a:t>
            </a:r>
            <a:r>
              <a:rPr lang="en-GB" sz="3000" b="1" dirty="0" smtClean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788504" y="29203742"/>
            <a:ext cx="10839755" cy="627421"/>
          </a:xfrm>
          <a:prstGeom prst="rect">
            <a:avLst/>
          </a:prstGeom>
          <a:noFill/>
        </p:spPr>
        <p:txBody>
          <a:bodyPr wrap="square" lIns="143450" tIns="71725" rIns="143450" bIns="71725" rtlCol="0">
            <a:spAutoFit/>
          </a:bodyPr>
          <a:lstStyle/>
          <a:p>
            <a:pPr algn="ctr"/>
            <a:r>
              <a:rPr lang="en-GB" sz="3000" dirty="0" smtClean="0"/>
              <a:t>Figure </a:t>
            </a:r>
            <a:r>
              <a:rPr lang="en-GB" sz="3000" dirty="0" smtClean="0"/>
              <a:t>1. Model structure</a:t>
            </a:r>
            <a:endParaRPr lang="en-GB" sz="3000" dirty="0"/>
          </a:p>
        </p:txBody>
      </p:sp>
      <p:sp>
        <p:nvSpPr>
          <p:cNvPr id="85" name="Down Arrow 84"/>
          <p:cNvSpPr/>
          <p:nvPr/>
        </p:nvSpPr>
        <p:spPr bwMode="auto">
          <a:xfrm>
            <a:off x="22906273" y="18156340"/>
            <a:ext cx="1216711" cy="848819"/>
          </a:xfrm>
          <a:prstGeom prst="down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txBody>
          <a:bodyPr vert="horz" wrap="square" lIns="91421" tIns="45710" rIns="91421" bIns="45710" numCol="1" rtlCol="0" anchor="t" anchorCtr="0" compatLnSpc="1">
            <a:prstTxWarp prst="textNoShape">
              <a:avLst/>
            </a:prstTxWarp>
          </a:bodyPr>
          <a:lstStyle/>
          <a:p>
            <a:pPr defTabSz="4217066"/>
            <a:endParaRPr lang="en-GB" dirty="0" smtClean="0"/>
          </a:p>
        </p:txBody>
      </p:sp>
      <p:pic>
        <p:nvPicPr>
          <p:cNvPr id="1026" name="Object 1"/>
          <p:cNvPicPr>
            <a:picLocks noChangeArrowheads="1"/>
          </p:cNvPicPr>
          <p:nvPr/>
        </p:nvPicPr>
        <p:blipFill>
          <a:blip r:embed="rId8" cstate="print"/>
          <a:srcRect t="-302" b="-243"/>
          <a:stretch>
            <a:fillRect/>
          </a:stretch>
        </p:blipFill>
        <p:spPr bwMode="auto">
          <a:xfrm>
            <a:off x="3743324" y="29889450"/>
            <a:ext cx="9201151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Down Arrow 56"/>
          <p:cNvSpPr/>
          <p:nvPr/>
        </p:nvSpPr>
        <p:spPr bwMode="auto">
          <a:xfrm rot="16200000">
            <a:off x="15694144" y="28276444"/>
            <a:ext cx="1216711" cy="848819"/>
          </a:xfrm>
          <a:prstGeom prst="down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wrap="square" lIns="91421" tIns="45710" rIns="91421" bIns="45710" numCol="1" rtlCol="0" anchor="t" anchorCtr="0" compatLnSpc="1">
            <a:prstTxWarp prst="textNoShape">
              <a:avLst/>
            </a:prstTxWarp>
          </a:bodyPr>
          <a:lstStyle/>
          <a:p>
            <a:pPr defTabSz="4217066"/>
            <a:endParaRPr lang="en-GB" dirty="0" smtClean="0"/>
          </a:p>
        </p:txBody>
      </p:sp>
      <p:sp>
        <p:nvSpPr>
          <p:cNvPr id="58" name="TextBox 57"/>
          <p:cNvSpPr txBox="1"/>
          <p:nvPr/>
        </p:nvSpPr>
        <p:spPr>
          <a:xfrm>
            <a:off x="2740879" y="36014117"/>
            <a:ext cx="10839755" cy="627421"/>
          </a:xfrm>
          <a:prstGeom prst="rect">
            <a:avLst/>
          </a:prstGeom>
          <a:noFill/>
        </p:spPr>
        <p:txBody>
          <a:bodyPr wrap="square" lIns="143450" tIns="71725" rIns="143450" bIns="71725" rtlCol="0">
            <a:spAutoFit/>
          </a:bodyPr>
          <a:lstStyle/>
          <a:p>
            <a:pPr algn="ctr"/>
            <a:r>
              <a:rPr lang="en-GB" sz="3000" dirty="0" smtClean="0"/>
              <a:t>Figure 2</a:t>
            </a:r>
            <a:r>
              <a:rPr lang="en-GB" sz="3000" dirty="0" smtClean="0"/>
              <a:t>. Relationship between MWD and utilities</a:t>
            </a:r>
            <a:endParaRPr lang="en-GB" sz="3000" dirty="0"/>
          </a:p>
        </p:txBody>
      </p:sp>
      <p:pic>
        <p:nvPicPr>
          <p:cNvPr id="1027" name="Chart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28975" y="37033200"/>
            <a:ext cx="10601325" cy="7264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" name="Down Arrow 59"/>
          <p:cNvSpPr/>
          <p:nvPr/>
        </p:nvSpPr>
        <p:spPr bwMode="auto">
          <a:xfrm rot="16200000">
            <a:off x="15589369" y="14655694"/>
            <a:ext cx="1216711" cy="848819"/>
          </a:xfrm>
          <a:prstGeom prst="down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wrap="square" lIns="91421" tIns="45710" rIns="91421" bIns="45710" numCol="1" rtlCol="0" anchor="t" anchorCtr="0" compatLnSpc="1">
            <a:prstTxWarp prst="textNoShape">
              <a:avLst/>
            </a:prstTxWarp>
          </a:bodyPr>
          <a:lstStyle/>
          <a:p>
            <a:pPr defTabSz="4217066"/>
            <a:endParaRPr lang="en-GB" dirty="0" smtClean="0"/>
          </a:p>
        </p:txBody>
      </p:sp>
      <p:sp>
        <p:nvSpPr>
          <p:cNvPr id="64" name="TextBox 63"/>
          <p:cNvSpPr txBox="1"/>
          <p:nvPr/>
        </p:nvSpPr>
        <p:spPr>
          <a:xfrm>
            <a:off x="17847529" y="37004717"/>
            <a:ext cx="13308746" cy="1098958"/>
          </a:xfrm>
          <a:prstGeom prst="rect">
            <a:avLst/>
          </a:prstGeom>
          <a:noFill/>
        </p:spPr>
        <p:txBody>
          <a:bodyPr wrap="square" lIns="143450" tIns="71725" rIns="143450" bIns="71725" rtlCol="0">
            <a:spAutoFit/>
          </a:bodyPr>
          <a:lstStyle/>
          <a:p>
            <a:pPr algn="ctr"/>
            <a:r>
              <a:rPr lang="en-GB" sz="3000" dirty="0" smtClean="0"/>
              <a:t>Figure </a:t>
            </a:r>
            <a:r>
              <a:rPr lang="en-GB" sz="3000" dirty="0" smtClean="0"/>
              <a:t>3. </a:t>
            </a:r>
            <a:r>
              <a:rPr lang="en-GB" sz="3000" dirty="0" smtClean="0"/>
              <a:t>Cost-effectiveness plane showing incremental effectiveness and costs of the </a:t>
            </a:r>
            <a:r>
              <a:rPr lang="en-GB" sz="3000" dirty="0" err="1" smtClean="0"/>
              <a:t>vasoactive</a:t>
            </a:r>
            <a:r>
              <a:rPr lang="en-GB" sz="3000" dirty="0" smtClean="0"/>
              <a:t> drugs versus no </a:t>
            </a:r>
            <a:r>
              <a:rPr lang="en-GB" sz="3000" dirty="0" err="1" smtClean="0"/>
              <a:t>vasoactive</a:t>
            </a:r>
            <a:r>
              <a:rPr lang="en-GB" sz="3000" dirty="0" smtClean="0"/>
              <a:t> drug (base case)</a:t>
            </a:r>
          </a:p>
        </p:txBody>
      </p:sp>
      <p:graphicFrame>
        <p:nvGraphicFramePr>
          <p:cNvPr id="68" name="Table 67"/>
          <p:cNvGraphicFramePr>
            <a:graphicFrameLocks noGrp="1"/>
          </p:cNvGraphicFramePr>
          <p:nvPr/>
        </p:nvGraphicFramePr>
        <p:xfrm>
          <a:off x="18590259" y="29874210"/>
          <a:ext cx="11299190" cy="6757628"/>
        </p:xfrm>
        <a:graphic>
          <a:graphicData uri="http://schemas.openxmlformats.org/drawingml/2006/table">
            <a:tbl>
              <a:tblPr/>
              <a:tblGrid>
                <a:gridCol w="2794168"/>
                <a:gridCol w="2222832"/>
                <a:gridCol w="1321448"/>
                <a:gridCol w="2302845"/>
                <a:gridCol w="2657897"/>
              </a:tblGrid>
              <a:tr h="2460531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SimSun"/>
                          <a:cs typeface="Times New Roman"/>
                        </a:rPr>
                        <a:t>Interventions and comparator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SimSun"/>
                          <a:cs typeface="Times New Roman"/>
                        </a:rPr>
                        <a:t>Total costs (additional to no vasoactive drug treatment) (£)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SimSun"/>
                          <a:cs typeface="Times New Roman"/>
                        </a:rPr>
                        <a:t>Total QALYs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SimSun"/>
                          <a:cs typeface="Times New Roman"/>
                        </a:rPr>
                        <a:t>Incremental cost-effectiveness ratio (£ per QALY gained)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SimSun"/>
                          <a:cs typeface="Times New Roman"/>
                        </a:rPr>
                        <a:t>Dominance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537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SimSun"/>
                          <a:cs typeface="Times New Roman"/>
                        </a:rPr>
                        <a:t>No vasoactive drug (baseline technology)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SimSun"/>
                          <a:cs typeface="Times New Roman"/>
                        </a:rPr>
                        <a:t>£0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SimSun"/>
                          <a:cs typeface="Times New Roman"/>
                        </a:rPr>
                        <a:t>4.975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SimSu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20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537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SimSun"/>
                          <a:cs typeface="Times New Roman"/>
                        </a:rPr>
                        <a:t>Pentoxifylline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SimSun"/>
                          <a:cs typeface="Times New Roman"/>
                        </a:rPr>
                        <a:t>£493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SimSun"/>
                          <a:cs typeface="Times New Roman"/>
                        </a:rPr>
                        <a:t>4.984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20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SimSun"/>
                          <a:cs typeface="Times New Roman"/>
                        </a:rPr>
                        <a:t>Dominated by naftidrofuryl oxalate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537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SimSun"/>
                          <a:cs typeface="Times New Roman"/>
                        </a:rPr>
                        <a:t>Cilostazol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SimSun"/>
                          <a:cs typeface="Times New Roman"/>
                        </a:rPr>
                        <a:t>£964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SimSun"/>
                          <a:cs typeface="Times New Roman"/>
                        </a:rPr>
                        <a:t>4.994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20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SimSun"/>
                          <a:cs typeface="Times New Roman"/>
                        </a:rPr>
                        <a:t>Dominated by naftidrofuryl oxalate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497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latin typeface="Times New Roman"/>
                          <a:ea typeface="SimSun"/>
                          <a:cs typeface="Times New Roman"/>
                        </a:rPr>
                        <a:t>Naftidrofuryl</a:t>
                      </a:r>
                      <a:r>
                        <a:rPr lang="en-GB" sz="2000" dirty="0">
                          <a:latin typeface="Times New Roman"/>
                          <a:ea typeface="SimSun"/>
                          <a:cs typeface="Times New Roman"/>
                        </a:rPr>
                        <a:t> oxalate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SimSun"/>
                          <a:cs typeface="Times New Roman"/>
                        </a:rPr>
                        <a:t>£298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SimSun"/>
                          <a:cs typeface="Times New Roman"/>
                        </a:rPr>
                        <a:t>5.024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SimSun"/>
                          <a:cs typeface="Times New Roman"/>
                        </a:rPr>
                        <a:t>£6,070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7" name="TextBox 76"/>
          <p:cNvSpPr txBox="1"/>
          <p:nvPr/>
        </p:nvSpPr>
        <p:spPr>
          <a:xfrm>
            <a:off x="17771329" y="28984667"/>
            <a:ext cx="13308746" cy="606516"/>
          </a:xfrm>
          <a:prstGeom prst="rect">
            <a:avLst/>
          </a:prstGeom>
          <a:noFill/>
        </p:spPr>
        <p:txBody>
          <a:bodyPr wrap="square" lIns="143450" tIns="71725" rIns="143450" bIns="71725" rtlCol="0">
            <a:spAutoFit/>
          </a:bodyPr>
          <a:lstStyle/>
          <a:p>
            <a:pPr algn="ctr"/>
            <a:r>
              <a:rPr lang="en-GB" sz="3000" dirty="0" smtClean="0"/>
              <a:t>Table 1</a:t>
            </a:r>
            <a:r>
              <a:rPr lang="en-GB" sz="3000" dirty="0" smtClean="0"/>
              <a:t>. Incremental discounted cost-effectiveness results (base case)</a:t>
            </a:r>
          </a:p>
        </p:txBody>
      </p:sp>
      <p:pic>
        <p:nvPicPr>
          <p:cNvPr id="1031" name="Picture 4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973675" y="38404799"/>
            <a:ext cx="12172950" cy="699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217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217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</Template>
  <TotalTime>3719</TotalTime>
  <Words>644</Words>
  <Application>Microsoft Office PowerPoint</Application>
  <PresentationFormat>Custom</PresentationFormat>
  <Paragraphs>60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 </vt:lpstr>
    </vt:vector>
  </TitlesOfParts>
  <Company>University of Sheffield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Predictors of long-term physical and psychological health among community-dwelling older people</dc:title>
  <dc:creator>Peter Bath</dc:creator>
  <cp:lastModifiedBy>User</cp:lastModifiedBy>
  <cp:revision>348</cp:revision>
  <dcterms:created xsi:type="dcterms:W3CDTF">2004-11-02T11:34:25Z</dcterms:created>
  <dcterms:modified xsi:type="dcterms:W3CDTF">2012-08-07T11:29:58Z</dcterms:modified>
</cp:coreProperties>
</file>