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93301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86601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79902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73202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66503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59803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953104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946404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Barkham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415"/>
    <a:srgbClr val="F8E874"/>
    <a:srgbClr val="F9DC63"/>
    <a:srgbClr val="F8C256"/>
    <a:srgbClr val="FAF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972" autoAdjust="0"/>
  </p:normalViewPr>
  <p:slideViewPr>
    <p:cSldViewPr snapToObjects="1">
      <p:cViewPr>
        <p:scale>
          <a:sx n="32" d="100"/>
          <a:sy n="32" d="100"/>
        </p:scale>
        <p:origin x="-2310" y="100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002" y="13298410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8" y="24258171"/>
            <a:ext cx="21195987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93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6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7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3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59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53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6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37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3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40"/>
            <a:ext cx="6812994" cy="36525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3" y="1714340"/>
            <a:ext cx="19934317" cy="36525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4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61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5"/>
            <a:ext cx="25737979" cy="850225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8"/>
            <a:ext cx="25737979" cy="9364354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93301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8660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597990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7320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6650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5980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95310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94640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63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3" y="9988665"/>
            <a:ext cx="13373656" cy="28251647"/>
          </a:xfrm>
        </p:spPr>
        <p:txBody>
          <a:bodyPr/>
          <a:lstStyle>
            <a:lvl1pPr>
              <a:defRPr sz="12200"/>
            </a:lvl1pPr>
            <a:lvl2pPr>
              <a:defRPr sz="105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65"/>
            <a:ext cx="13373656" cy="28251647"/>
          </a:xfrm>
        </p:spPr>
        <p:txBody>
          <a:bodyPr/>
          <a:lstStyle>
            <a:lvl1pPr>
              <a:defRPr sz="12200"/>
            </a:lvl1pPr>
            <a:lvl2pPr>
              <a:defRPr sz="105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7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10" y="9582379"/>
            <a:ext cx="13378914" cy="3993479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1993301" indent="0">
              <a:buNone/>
              <a:defRPr sz="8700" b="1"/>
            </a:lvl2pPr>
            <a:lvl3pPr marL="3986601" indent="0">
              <a:buNone/>
              <a:defRPr sz="7800" b="1"/>
            </a:lvl3pPr>
            <a:lvl4pPr marL="5979902" indent="0">
              <a:buNone/>
              <a:defRPr sz="7000" b="1"/>
            </a:lvl4pPr>
            <a:lvl5pPr marL="7973202" indent="0">
              <a:buNone/>
              <a:defRPr sz="7000" b="1"/>
            </a:lvl5pPr>
            <a:lvl6pPr marL="9966503" indent="0">
              <a:buNone/>
              <a:defRPr sz="7000" b="1"/>
            </a:lvl6pPr>
            <a:lvl7pPr marL="11959803" indent="0">
              <a:buNone/>
              <a:defRPr sz="7000" b="1"/>
            </a:lvl7pPr>
            <a:lvl8pPr marL="13953104" indent="0">
              <a:buNone/>
              <a:defRPr sz="7000" b="1"/>
            </a:lvl8pPr>
            <a:lvl9pPr marL="15946404" indent="0">
              <a:buNone/>
              <a:defRPr sz="7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10" y="13575851"/>
            <a:ext cx="13378914" cy="24664452"/>
          </a:xfrm>
        </p:spPr>
        <p:txBody>
          <a:bodyPr/>
          <a:lstStyle>
            <a:lvl1pPr>
              <a:defRPr sz="10500"/>
            </a:lvl1pPr>
            <a:lvl2pPr>
              <a:defRPr sz="87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28" y="9582379"/>
            <a:ext cx="13384168" cy="3993479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1993301" indent="0">
              <a:buNone/>
              <a:defRPr sz="8700" b="1"/>
            </a:lvl2pPr>
            <a:lvl3pPr marL="3986601" indent="0">
              <a:buNone/>
              <a:defRPr sz="7800" b="1"/>
            </a:lvl3pPr>
            <a:lvl4pPr marL="5979902" indent="0">
              <a:buNone/>
              <a:defRPr sz="7000" b="1"/>
            </a:lvl4pPr>
            <a:lvl5pPr marL="7973202" indent="0">
              <a:buNone/>
              <a:defRPr sz="7000" b="1"/>
            </a:lvl5pPr>
            <a:lvl6pPr marL="9966503" indent="0">
              <a:buNone/>
              <a:defRPr sz="7000" b="1"/>
            </a:lvl6pPr>
            <a:lvl7pPr marL="11959803" indent="0">
              <a:buNone/>
              <a:defRPr sz="7000" b="1"/>
            </a:lvl7pPr>
            <a:lvl8pPr marL="13953104" indent="0">
              <a:buNone/>
              <a:defRPr sz="7000" b="1"/>
            </a:lvl8pPr>
            <a:lvl9pPr marL="15946404" indent="0">
              <a:buNone/>
              <a:defRPr sz="7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28" y="13575851"/>
            <a:ext cx="13384168" cy="24664452"/>
          </a:xfrm>
        </p:spPr>
        <p:txBody>
          <a:bodyPr/>
          <a:lstStyle>
            <a:lvl1pPr>
              <a:defRPr sz="10500"/>
            </a:lvl1pPr>
            <a:lvl2pPr>
              <a:defRPr sz="87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47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57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55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10" y="1704426"/>
            <a:ext cx="9961904" cy="7253668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8" y="1704426"/>
            <a:ext cx="16927349" cy="36535892"/>
          </a:xfrm>
        </p:spPr>
        <p:txBody>
          <a:bodyPr/>
          <a:lstStyle>
            <a:lvl1pPr>
              <a:defRPr sz="14000"/>
            </a:lvl1pPr>
            <a:lvl2pPr>
              <a:defRPr sz="12200"/>
            </a:lvl2pPr>
            <a:lvl3pPr>
              <a:defRPr sz="105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10" y="8958088"/>
            <a:ext cx="9961904" cy="29282224"/>
          </a:xfrm>
        </p:spPr>
        <p:txBody>
          <a:bodyPr/>
          <a:lstStyle>
            <a:lvl1pPr marL="0" indent="0">
              <a:buNone/>
              <a:defRPr sz="6100"/>
            </a:lvl1pPr>
            <a:lvl2pPr marL="1993301" indent="0">
              <a:buNone/>
              <a:defRPr sz="5200"/>
            </a:lvl2pPr>
            <a:lvl3pPr marL="3986601" indent="0">
              <a:buNone/>
              <a:defRPr sz="4400"/>
            </a:lvl3pPr>
            <a:lvl4pPr marL="5979902" indent="0">
              <a:buNone/>
              <a:defRPr sz="3900"/>
            </a:lvl4pPr>
            <a:lvl5pPr marL="7973202" indent="0">
              <a:buNone/>
              <a:defRPr sz="3900"/>
            </a:lvl5pPr>
            <a:lvl6pPr marL="9966503" indent="0">
              <a:buNone/>
              <a:defRPr sz="3900"/>
            </a:lvl6pPr>
            <a:lvl7pPr marL="11959803" indent="0">
              <a:buNone/>
              <a:defRPr sz="3900"/>
            </a:lvl7pPr>
            <a:lvl8pPr marL="13953104" indent="0">
              <a:buNone/>
              <a:defRPr sz="3900"/>
            </a:lvl8pPr>
            <a:lvl9pPr marL="15946404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3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91" y="29965972"/>
            <a:ext cx="18167985" cy="3537654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91" y="3825019"/>
            <a:ext cx="18167985" cy="25685115"/>
          </a:xfrm>
        </p:spPr>
        <p:txBody>
          <a:bodyPr/>
          <a:lstStyle>
            <a:lvl1pPr marL="0" indent="0">
              <a:buNone/>
              <a:defRPr sz="14000"/>
            </a:lvl1pPr>
            <a:lvl2pPr marL="1993301" indent="0">
              <a:buNone/>
              <a:defRPr sz="12200"/>
            </a:lvl2pPr>
            <a:lvl3pPr marL="3986601" indent="0">
              <a:buNone/>
              <a:defRPr sz="10500"/>
            </a:lvl3pPr>
            <a:lvl4pPr marL="5979902" indent="0">
              <a:buNone/>
              <a:defRPr sz="8700"/>
            </a:lvl4pPr>
            <a:lvl5pPr marL="7973202" indent="0">
              <a:buNone/>
              <a:defRPr sz="8700"/>
            </a:lvl5pPr>
            <a:lvl6pPr marL="9966503" indent="0">
              <a:buNone/>
              <a:defRPr sz="8700"/>
            </a:lvl6pPr>
            <a:lvl7pPr marL="11959803" indent="0">
              <a:buNone/>
              <a:defRPr sz="8700"/>
            </a:lvl7pPr>
            <a:lvl8pPr marL="13953104" indent="0">
              <a:buNone/>
              <a:defRPr sz="8700"/>
            </a:lvl8pPr>
            <a:lvl9pPr marL="15946404" indent="0">
              <a:buNone/>
              <a:defRPr sz="87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91" y="33503626"/>
            <a:ext cx="18167985" cy="5024051"/>
          </a:xfrm>
        </p:spPr>
        <p:txBody>
          <a:bodyPr/>
          <a:lstStyle>
            <a:lvl1pPr marL="0" indent="0">
              <a:buNone/>
              <a:defRPr sz="6100"/>
            </a:lvl1pPr>
            <a:lvl2pPr marL="1993301" indent="0">
              <a:buNone/>
              <a:defRPr sz="5200"/>
            </a:lvl2pPr>
            <a:lvl3pPr marL="3986601" indent="0">
              <a:buNone/>
              <a:defRPr sz="4400"/>
            </a:lvl3pPr>
            <a:lvl4pPr marL="5979902" indent="0">
              <a:buNone/>
              <a:defRPr sz="3900"/>
            </a:lvl4pPr>
            <a:lvl5pPr marL="7973202" indent="0">
              <a:buNone/>
              <a:defRPr sz="3900"/>
            </a:lvl5pPr>
            <a:lvl6pPr marL="9966503" indent="0">
              <a:buNone/>
              <a:defRPr sz="3900"/>
            </a:lvl6pPr>
            <a:lvl7pPr marL="11959803" indent="0">
              <a:buNone/>
              <a:defRPr sz="3900"/>
            </a:lvl7pPr>
            <a:lvl8pPr marL="13953104" indent="0">
              <a:buNone/>
              <a:defRPr sz="3900"/>
            </a:lvl8pPr>
            <a:lvl9pPr marL="15946404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51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4001" y="1714325"/>
            <a:ext cx="27251982" cy="7134754"/>
          </a:xfrm>
          <a:prstGeom prst="rect">
            <a:avLst/>
          </a:prstGeom>
        </p:spPr>
        <p:txBody>
          <a:bodyPr vert="horz" lIns="398660" tIns="199330" rIns="398660" bIns="1993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988665"/>
            <a:ext cx="27251982" cy="28251647"/>
          </a:xfrm>
          <a:prstGeom prst="rect">
            <a:avLst/>
          </a:prstGeom>
        </p:spPr>
        <p:txBody>
          <a:bodyPr vert="horz" lIns="398660" tIns="199330" rIns="398660" bIns="1993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003" y="39677174"/>
            <a:ext cx="7065328" cy="2279150"/>
          </a:xfrm>
          <a:prstGeom prst="rect">
            <a:avLst/>
          </a:prstGeom>
        </p:spPr>
        <p:txBody>
          <a:bodyPr vert="horz" lIns="398660" tIns="199330" rIns="398660" bIns="199330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36959-6382-4DB3-A064-A528CA434F08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62" y="39677174"/>
            <a:ext cx="9588659" cy="2279150"/>
          </a:xfrm>
          <a:prstGeom prst="rect">
            <a:avLst/>
          </a:prstGeom>
        </p:spPr>
        <p:txBody>
          <a:bodyPr vert="horz" lIns="398660" tIns="199330" rIns="398660" bIns="199330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74"/>
            <a:ext cx="7065328" cy="2279150"/>
          </a:xfrm>
          <a:prstGeom prst="rect">
            <a:avLst/>
          </a:prstGeom>
        </p:spPr>
        <p:txBody>
          <a:bodyPr vert="horz" lIns="398660" tIns="199330" rIns="398660" bIns="199330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E3DC-3DA7-4B09-9B9B-A6242AF783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35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601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975" indent="-1494975" algn="l" defTabSz="3986601" rtl="0" eaLnBrk="1" latinLnBrk="0" hangingPunct="1">
        <a:spcBef>
          <a:spcPct val="20000"/>
        </a:spcBef>
        <a:buFont typeface="Arial" pitchFamily="34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239113" indent="-1245813" algn="l" defTabSz="3986601" rtl="0" eaLnBrk="1" latinLnBrk="0" hangingPunct="1">
        <a:spcBef>
          <a:spcPct val="20000"/>
        </a:spcBef>
        <a:buFont typeface="Arial" pitchFamily="34" charset="0"/>
        <a:buChar char="–"/>
        <a:defRPr sz="122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251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6976552" indent="-996650" algn="l" defTabSz="3986601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853" indent="-996650" algn="l" defTabSz="3986601" rtl="0" eaLnBrk="1" latinLnBrk="0" hangingPunct="1">
        <a:spcBef>
          <a:spcPct val="20000"/>
        </a:spcBef>
        <a:buFont typeface="Arial" pitchFamily="34" charset="0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3153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6454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9754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3055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301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601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902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73202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66503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9803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3104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6404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7264" y="5151055"/>
            <a:ext cx="29539515" cy="3664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98660" tIns="199330" rIns="398660" bIns="199330" rtlCol="0">
            <a:spAutoFit/>
          </a:bodyPr>
          <a:lstStyle/>
          <a:p>
            <a:pPr algn="ctr" defTabSz="2654300">
              <a:spcBef>
                <a:spcPts val="2600"/>
              </a:spcBef>
            </a:pPr>
            <a:r>
              <a:rPr lang="en-GB" sz="4400" b="1" dirty="0" smtClean="0">
                <a:latin typeface="TUOS Blake" pitchFamily="34" charset="0"/>
                <a:cs typeface="Arial" charset="0"/>
              </a:rPr>
              <a:t>First </a:t>
            </a:r>
            <a:r>
              <a:rPr lang="en-GB" sz="4400" b="1" dirty="0">
                <a:latin typeface="TUOS Blake" pitchFamily="34" charset="0"/>
                <a:cs typeface="Arial" charset="0"/>
              </a:rPr>
              <a:t>validation of </a:t>
            </a:r>
            <a:r>
              <a:rPr lang="en-GB" sz="4400" b="1" dirty="0" smtClean="0">
                <a:latin typeface="TUOS Blake" pitchFamily="34" charset="0"/>
                <a:cs typeface="Arial" charset="0"/>
              </a:rPr>
              <a:t> the Recovering </a:t>
            </a:r>
            <a:r>
              <a:rPr lang="en-GB" sz="4400" b="1" dirty="0">
                <a:latin typeface="TUOS Blake" pitchFamily="34" charset="0"/>
                <a:cs typeface="Arial" charset="0"/>
              </a:rPr>
              <a:t>Quality of </a:t>
            </a:r>
            <a:r>
              <a:rPr lang="en-GB" sz="4400" b="1" dirty="0" smtClean="0">
                <a:latin typeface="TUOS Blake" pitchFamily="34" charset="0"/>
                <a:cs typeface="Arial" charset="0"/>
              </a:rPr>
              <a:t>Life measures: a new PROM for use in mental health</a:t>
            </a:r>
            <a:endParaRPr lang="en-GB" sz="4400" b="1" dirty="0">
              <a:latin typeface="TUOS Blake" pitchFamily="34" charset="0"/>
              <a:cs typeface="Arial" charset="0"/>
            </a:endParaRPr>
          </a:p>
          <a:p>
            <a:pPr algn="ctr"/>
            <a:r>
              <a:rPr lang="en-GB" sz="4000" b="1" dirty="0"/>
              <a:t>Brazier </a:t>
            </a:r>
            <a:r>
              <a:rPr lang="en-GB" sz="4000" b="1" dirty="0" smtClean="0"/>
              <a:t>J</a:t>
            </a:r>
            <a:r>
              <a:rPr lang="en-GB" sz="4000" b="1" baseline="30000" dirty="0" smtClean="0"/>
              <a:t>1</a:t>
            </a:r>
            <a:r>
              <a:rPr lang="en-GB" sz="4000" b="1" dirty="0" smtClean="0"/>
              <a:t> </a:t>
            </a:r>
            <a:r>
              <a:rPr lang="en-GB" sz="4000" b="1" dirty="0"/>
              <a:t>, Keetharuth </a:t>
            </a:r>
            <a:r>
              <a:rPr lang="en-GB" sz="4000" b="1" dirty="0" smtClean="0"/>
              <a:t>A</a:t>
            </a:r>
            <a:r>
              <a:rPr lang="en-GB" sz="4000" b="1" baseline="30000" dirty="0" smtClean="0"/>
              <a:t>1</a:t>
            </a:r>
            <a:r>
              <a:rPr lang="en-GB" sz="4000" b="1" dirty="0" smtClean="0"/>
              <a:t>,  </a:t>
            </a:r>
            <a:r>
              <a:rPr lang="en-GB" sz="4000" b="1" dirty="0"/>
              <a:t>Connell </a:t>
            </a:r>
            <a:r>
              <a:rPr lang="en-GB" sz="4000" b="1" dirty="0" smtClean="0"/>
              <a:t>J</a:t>
            </a:r>
            <a:r>
              <a:rPr lang="en-GB" sz="4000" b="1" baseline="30000" dirty="0" smtClean="0"/>
              <a:t>1</a:t>
            </a:r>
            <a:r>
              <a:rPr lang="en-GB" sz="4000" b="1" dirty="0" smtClean="0"/>
              <a:t>,  </a:t>
            </a:r>
            <a:r>
              <a:rPr lang="en-GB" sz="4000" b="1" dirty="0"/>
              <a:t>Carlton </a:t>
            </a:r>
            <a:r>
              <a:rPr lang="en-GB" sz="4000" b="1" dirty="0" smtClean="0"/>
              <a:t>J</a:t>
            </a:r>
            <a:r>
              <a:rPr lang="en-GB" sz="4000" b="1" baseline="30000" dirty="0" smtClean="0"/>
              <a:t>1</a:t>
            </a:r>
            <a:r>
              <a:rPr lang="en-GB" sz="4000" b="1" dirty="0" smtClean="0"/>
              <a:t>, </a:t>
            </a:r>
            <a:r>
              <a:rPr lang="en-GB" sz="4000" b="1" dirty="0"/>
              <a:t>Ricketts </a:t>
            </a:r>
            <a:r>
              <a:rPr lang="en-GB" sz="4000" b="1" dirty="0" smtClean="0"/>
              <a:t>T</a:t>
            </a:r>
            <a:r>
              <a:rPr lang="en-GB" sz="4000" b="1" baseline="30000" dirty="0" smtClean="0"/>
              <a:t>1</a:t>
            </a:r>
            <a:r>
              <a:rPr lang="en-GB" sz="4000" b="1" dirty="0" smtClean="0"/>
              <a:t>, </a:t>
            </a:r>
            <a:r>
              <a:rPr lang="en-GB" sz="4000" b="1" dirty="0"/>
              <a:t>Taylor Buck </a:t>
            </a:r>
            <a:r>
              <a:rPr lang="en-GB" sz="4000" b="1" dirty="0" smtClean="0"/>
              <a:t>E</a:t>
            </a:r>
            <a:r>
              <a:rPr lang="en-GB" sz="4000" b="1" baseline="30000" dirty="0" smtClean="0"/>
              <a:t>1</a:t>
            </a:r>
            <a:r>
              <a:rPr lang="en-GB" sz="4000" b="1" dirty="0" smtClean="0"/>
              <a:t>,  </a:t>
            </a:r>
            <a:r>
              <a:rPr lang="en-GB" sz="4000" b="1" dirty="0" err="1"/>
              <a:t>Barkham</a:t>
            </a:r>
            <a:r>
              <a:rPr lang="en-GB" sz="4000" b="1" dirty="0"/>
              <a:t> </a:t>
            </a:r>
            <a:r>
              <a:rPr lang="en-GB" sz="4000" b="1" dirty="0" smtClean="0"/>
              <a:t>M</a:t>
            </a:r>
            <a:r>
              <a:rPr lang="en-GB" sz="4000" b="1" baseline="30000" dirty="0" smtClean="0"/>
              <a:t>1,2</a:t>
            </a:r>
            <a:r>
              <a:rPr lang="en-GB" sz="4000" b="1" dirty="0" smtClean="0"/>
              <a:t>.</a:t>
            </a:r>
            <a:endParaRPr lang="en-GB" sz="4000" b="1" dirty="0"/>
          </a:p>
          <a:p>
            <a:pPr algn="ctr"/>
            <a:r>
              <a:rPr lang="en-GB" sz="4000" baseline="30000" dirty="0" smtClean="0">
                <a:latin typeface="TUOS Blake" panose="020B0503040000020004" pitchFamily="34" charset="0"/>
              </a:rPr>
              <a:t>1 </a:t>
            </a:r>
            <a:r>
              <a:rPr lang="en-GB" sz="4000" dirty="0" smtClean="0">
                <a:latin typeface="TUOS Blake" panose="020B0503040000020004" pitchFamily="34" charset="0"/>
              </a:rPr>
              <a:t>School </a:t>
            </a:r>
            <a:r>
              <a:rPr lang="en-GB" sz="4000" dirty="0">
                <a:latin typeface="TUOS Blake" panose="020B0503040000020004" pitchFamily="34" charset="0"/>
              </a:rPr>
              <a:t>of Health and Related Research (</a:t>
            </a:r>
            <a:r>
              <a:rPr lang="en-GB" sz="4000" dirty="0" err="1">
                <a:latin typeface="TUOS Blake" panose="020B0503040000020004" pitchFamily="34" charset="0"/>
              </a:rPr>
              <a:t>ScHARR</a:t>
            </a:r>
            <a:r>
              <a:rPr lang="en-GB" sz="4000" dirty="0" smtClean="0">
                <a:latin typeface="TUOS Blake" panose="020B0503040000020004" pitchFamily="34" charset="0"/>
              </a:rPr>
              <a:t>), University </a:t>
            </a:r>
            <a:r>
              <a:rPr lang="en-GB" sz="4000" dirty="0">
                <a:latin typeface="TUOS Blake" panose="020B0503040000020004" pitchFamily="34" charset="0"/>
              </a:rPr>
              <a:t>of </a:t>
            </a:r>
            <a:r>
              <a:rPr lang="en-GB" sz="4000" dirty="0" smtClean="0">
                <a:latin typeface="TUOS Blake" panose="020B0503040000020004" pitchFamily="34" charset="0"/>
              </a:rPr>
              <a:t>Sheffield, </a:t>
            </a:r>
            <a:r>
              <a:rPr lang="en-GB" sz="4000" baseline="30000" dirty="0" smtClean="0">
                <a:latin typeface="TUOS Blake" panose="020B0503040000020004" pitchFamily="34" charset="0"/>
              </a:rPr>
              <a:t>2 </a:t>
            </a:r>
            <a:r>
              <a:rPr lang="en-GB" sz="4000" dirty="0">
                <a:latin typeface="TUOS Blake" panose="020B0503040000020004" pitchFamily="34" charset="0"/>
              </a:rPr>
              <a:t>Department of </a:t>
            </a:r>
            <a:r>
              <a:rPr lang="en-GB" sz="4000" dirty="0" smtClean="0">
                <a:latin typeface="TUOS Blake" panose="020B0503040000020004" pitchFamily="34" charset="0"/>
              </a:rPr>
              <a:t>Psychology, University of Sheffield UK   </a:t>
            </a:r>
            <a:r>
              <a:rPr lang="en-GB" sz="4000" dirty="0" smtClean="0">
                <a:latin typeface="TUOS Blake" panose="020B0503040000020004" pitchFamily="34" charset="0"/>
              </a:rPr>
              <a:t> </a:t>
            </a:r>
            <a:endParaRPr lang="en-GB" sz="4000" dirty="0">
              <a:latin typeface="TUOS Blake" panose="020B0503040000020004" pitchFamily="34" charset="0"/>
            </a:endParaRPr>
          </a:p>
          <a:p>
            <a:pPr algn="ctr"/>
            <a:endParaRPr lang="en-GB" sz="4400" dirty="0">
              <a:latin typeface="TUOS Blake" panose="020B0503040000020004" pitchFamily="34" charset="0"/>
            </a:endParaRPr>
          </a:p>
          <a:p>
            <a:pPr algn="r"/>
            <a:endParaRPr lang="en-GB" sz="4400" dirty="0"/>
          </a:p>
        </p:txBody>
      </p:sp>
      <p:sp>
        <p:nvSpPr>
          <p:cNvPr id="48" name="TextBox 47"/>
          <p:cNvSpPr txBox="1"/>
          <p:nvPr/>
        </p:nvSpPr>
        <p:spPr>
          <a:xfrm>
            <a:off x="16592490" y="41616964"/>
            <a:ext cx="10585176" cy="777390"/>
          </a:xfrm>
          <a:prstGeom prst="rect">
            <a:avLst/>
          </a:prstGeom>
          <a:noFill/>
        </p:spPr>
        <p:txBody>
          <a:bodyPr wrap="square" lIns="205987" tIns="102996" rIns="205987" bIns="102996" rtlCol="0">
            <a:spAutoFit/>
          </a:bodyPr>
          <a:lstStyle/>
          <a:p>
            <a:r>
              <a:rPr lang="en-GB" sz="3700" b="1" dirty="0" smtClean="0">
                <a:latin typeface="TUOS Blake" panose="020B0503040000020004" pitchFamily="34" charset="0"/>
              </a:rPr>
              <a:t>reqol@sheffield.ac.uk</a:t>
            </a:r>
            <a:endParaRPr lang="en-GB" sz="3700" b="1" dirty="0">
              <a:latin typeface="TUOS Blake" panose="020B05030400000200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46020" y="243984"/>
            <a:ext cx="3216918" cy="2901049"/>
          </a:xfrm>
          <a:prstGeom prst="rect">
            <a:avLst/>
          </a:prstGeom>
          <a:ln>
            <a:noFill/>
          </a:ln>
        </p:spPr>
        <p:txBody>
          <a:bodyPr wrap="square" lIns="205987" tIns="102996" rIns="205987" bIns="102996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  <a:latin typeface="TUOS Stephenson" pitchFamily="18" charset="0"/>
                <a:cs typeface="Times New Roman" pitchFamily="18" charset="0"/>
              </a:rPr>
              <a:t>School Of</a:t>
            </a:r>
          </a:p>
          <a:p>
            <a:r>
              <a:rPr lang="en-US" sz="3500" b="1" dirty="0">
                <a:solidFill>
                  <a:schemeClr val="bg1"/>
                </a:solidFill>
                <a:latin typeface="TUOS Stephenson" pitchFamily="18" charset="0"/>
                <a:cs typeface="Times New Roman" pitchFamily="18" charset="0"/>
              </a:rPr>
              <a:t>Health </a:t>
            </a:r>
          </a:p>
          <a:p>
            <a:r>
              <a:rPr lang="en-US" sz="3500" b="1" dirty="0">
                <a:solidFill>
                  <a:schemeClr val="bg1"/>
                </a:solidFill>
                <a:latin typeface="TUOS Stephenson" pitchFamily="18" charset="0"/>
                <a:cs typeface="Times New Roman" pitchFamily="18" charset="0"/>
              </a:rPr>
              <a:t>And</a:t>
            </a:r>
          </a:p>
          <a:p>
            <a:r>
              <a:rPr lang="en-US" sz="3500" b="1" dirty="0">
                <a:solidFill>
                  <a:schemeClr val="bg1"/>
                </a:solidFill>
                <a:latin typeface="TUOS Stephenson" pitchFamily="18" charset="0"/>
                <a:cs typeface="Times New Roman" pitchFamily="18" charset="0"/>
              </a:rPr>
              <a:t>Related </a:t>
            </a:r>
          </a:p>
          <a:p>
            <a:r>
              <a:rPr lang="en-US" sz="3500" b="1" dirty="0">
                <a:solidFill>
                  <a:schemeClr val="bg1"/>
                </a:solidFill>
                <a:latin typeface="TUOS Stephenson" pitchFamily="18" charset="0"/>
                <a:cs typeface="Times New Roman" pitchFamily="18" charset="0"/>
              </a:rPr>
              <a:t>Research</a:t>
            </a:r>
            <a:endParaRPr lang="en-GB" sz="3500" b="1" dirty="0">
              <a:solidFill>
                <a:schemeClr val="bg1"/>
              </a:solidFill>
              <a:latin typeface="TUOS Stephenson" pitchFamily="18" charset="0"/>
              <a:cs typeface="Times New Roman" pitchFamily="18" charset="0"/>
            </a:endParaRPr>
          </a:p>
        </p:txBody>
      </p:sp>
      <p:sp>
        <p:nvSpPr>
          <p:cNvPr id="19" name="Text Box 202"/>
          <p:cNvSpPr txBox="1">
            <a:spLocks noChangeArrowheads="1"/>
          </p:cNvSpPr>
          <p:nvPr/>
        </p:nvSpPr>
        <p:spPr bwMode="auto">
          <a:xfrm>
            <a:off x="833054" y="7218686"/>
            <a:ext cx="14309064" cy="487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98660" tIns="199330" rIns="398660" bIns="199330">
            <a:spAutoFit/>
          </a:bodyPr>
          <a:lstStyle>
            <a:lvl1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600"/>
              </a:spcBef>
            </a:pPr>
            <a:r>
              <a:rPr lang="en-GB" altLang="en-US" sz="4400" b="1" dirty="0" smtClean="0">
                <a:latin typeface="TUOS Blake" pitchFamily="34" charset="0"/>
              </a:rPr>
              <a:t>Background and aim </a:t>
            </a:r>
            <a:endParaRPr lang="en-GB" altLang="en-US" sz="4400" b="1" dirty="0" smtClean="0">
              <a:latin typeface="TUOS Blake" pitchFamily="34" charset="0"/>
            </a:endParaRPr>
          </a:p>
          <a:p>
            <a:pPr algn="just">
              <a:spcBef>
                <a:spcPts val="2600"/>
              </a:spcBef>
            </a:pPr>
            <a:r>
              <a:rPr lang="en-GB" altLang="en-US" sz="4000" dirty="0" smtClean="0"/>
              <a:t>A </a:t>
            </a:r>
            <a:r>
              <a:rPr lang="en-GB" altLang="en-US" sz="4000" dirty="0"/>
              <a:t>new PROM is </a:t>
            </a:r>
            <a:r>
              <a:rPr lang="en-GB" altLang="en-US" sz="4000" dirty="0" smtClean="0"/>
              <a:t>needed </a:t>
            </a:r>
            <a:r>
              <a:rPr lang="en-US" sz="4000" dirty="0"/>
              <a:t>to reflect domains that really matter to </a:t>
            </a:r>
            <a:r>
              <a:rPr lang="en-GB" sz="4000" dirty="0"/>
              <a:t>people experiencing mental health </a:t>
            </a:r>
            <a:r>
              <a:rPr lang="en-GB" sz="4000" dirty="0" smtClean="0"/>
              <a:t>difficulties</a:t>
            </a:r>
            <a:r>
              <a:rPr lang="en-US" sz="4000" dirty="0" smtClean="0"/>
              <a:t>.</a:t>
            </a:r>
            <a:endParaRPr lang="en-GB" altLang="en-US" sz="3700" dirty="0">
              <a:latin typeface="TUOS Blake" panose="020B0503040000020004" pitchFamily="34" charset="0"/>
            </a:endParaRPr>
          </a:p>
          <a:p>
            <a:pPr marL="571500" indent="-571500" algn="just">
              <a:spcBef>
                <a:spcPts val="220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Evidence suggests that EQ-5D is unable to </a:t>
            </a:r>
            <a:r>
              <a:rPr lang="en-US" sz="3600" dirty="0"/>
              <a:t>adequately capture health benefits in the area of mental </a:t>
            </a:r>
            <a:r>
              <a:rPr lang="en-US" sz="3600" dirty="0" smtClean="0"/>
              <a:t>health.</a:t>
            </a:r>
            <a:endParaRPr lang="en-US" sz="3600" dirty="0"/>
          </a:p>
          <a:p>
            <a:pPr marL="571500" indent="-571500" algn="just">
              <a:spcBef>
                <a:spcPts val="2200"/>
              </a:spcBef>
              <a:buFont typeface="Arial" panose="020B0604020202020204" pitchFamily="34" charset="0"/>
              <a:buChar char="•"/>
            </a:pPr>
            <a:endParaRPr lang="en-GB" sz="3600" dirty="0"/>
          </a:p>
        </p:txBody>
      </p:sp>
      <p:sp>
        <p:nvSpPr>
          <p:cNvPr id="20" name="Rectangle 203"/>
          <p:cNvSpPr>
            <a:spLocks noChangeArrowheads="1"/>
          </p:cNvSpPr>
          <p:nvPr/>
        </p:nvSpPr>
        <p:spPr bwMode="auto">
          <a:xfrm>
            <a:off x="872236" y="7371338"/>
            <a:ext cx="28620831" cy="3735780"/>
          </a:xfrm>
          <a:prstGeom prst="rect">
            <a:avLst/>
          </a:prstGeom>
          <a:noFill/>
          <a:ln w="76200">
            <a:solidFill>
              <a:srgbClr val="009ED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98660" tIns="199330" rIns="398660" bIns="199330" anchor="ctr"/>
          <a:lstStyle/>
          <a:p>
            <a:endParaRPr lang="en-GB" dirty="0"/>
          </a:p>
        </p:txBody>
      </p:sp>
      <p:sp>
        <p:nvSpPr>
          <p:cNvPr id="22" name="Rectangle 203"/>
          <p:cNvSpPr>
            <a:spLocks noChangeArrowheads="1"/>
          </p:cNvSpPr>
          <p:nvPr/>
        </p:nvSpPr>
        <p:spPr bwMode="auto">
          <a:xfrm>
            <a:off x="872236" y="11319571"/>
            <a:ext cx="28627976" cy="7499404"/>
          </a:xfrm>
          <a:prstGeom prst="rect">
            <a:avLst/>
          </a:prstGeom>
          <a:noFill/>
          <a:ln w="76200">
            <a:solidFill>
              <a:srgbClr val="009ED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98660" tIns="199330" rIns="398660" bIns="199330" anchor="ctr"/>
          <a:lstStyle/>
          <a:p>
            <a:endParaRPr lang="en-GB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806681" y="18818975"/>
            <a:ext cx="28247297" cy="1214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98660" tIns="199330" rIns="398660" bIns="199330">
            <a:spAutoFit/>
          </a:bodyPr>
          <a:lstStyle>
            <a:lvl1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600"/>
              </a:spcBef>
            </a:pPr>
            <a:r>
              <a:rPr lang="en-GB" altLang="en-US" sz="4400" b="1" dirty="0" smtClean="0">
                <a:latin typeface="TUOS Blake" pitchFamily="34" charset="0"/>
              </a:rPr>
              <a:t>Results</a:t>
            </a:r>
          </a:p>
          <a:p>
            <a:pPr algn="just">
              <a:spcBef>
                <a:spcPts val="2600"/>
              </a:spcBef>
            </a:pPr>
            <a:r>
              <a:rPr lang="en-GB" altLang="en-US" sz="3200" b="1" dirty="0" smtClean="0">
                <a:latin typeface="TUOS Blake" pitchFamily="34" charset="0"/>
              </a:rPr>
              <a:t>Table 1: Correlation coefficients between ReQoL-10 and other measures  </a:t>
            </a:r>
          </a:p>
          <a:p>
            <a:pPr algn="just">
              <a:spcBef>
                <a:spcPts val="2600"/>
              </a:spcBef>
            </a:pPr>
            <a:endParaRPr lang="en-GB" altLang="en-US" sz="44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 smtClean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2200" dirty="0">
              <a:latin typeface="TUOS Blake" pitchFamily="34" charset="0"/>
            </a:endParaRPr>
          </a:p>
          <a:p>
            <a:pPr algn="just">
              <a:spcBef>
                <a:spcPct val="50000"/>
              </a:spcBef>
            </a:pPr>
            <a:endParaRPr lang="en-GB" altLang="en-US" sz="3700" b="1" dirty="0">
              <a:latin typeface="TUOS Blake" pitchFamily="34" charset="0"/>
            </a:endParaRPr>
          </a:p>
        </p:txBody>
      </p:sp>
      <p:sp>
        <p:nvSpPr>
          <p:cNvPr id="30" name="Rectangle 54"/>
          <p:cNvSpPr>
            <a:spLocks noChangeArrowheads="1"/>
          </p:cNvSpPr>
          <p:nvPr/>
        </p:nvSpPr>
        <p:spPr bwMode="auto">
          <a:xfrm>
            <a:off x="854062" y="19043904"/>
            <a:ext cx="28639006" cy="12673408"/>
          </a:xfrm>
          <a:prstGeom prst="rect">
            <a:avLst/>
          </a:prstGeom>
          <a:noFill/>
          <a:ln w="76200">
            <a:solidFill>
              <a:srgbClr val="009ED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98660" tIns="199330" rIns="398660" bIns="199330" anchor="ctr"/>
          <a:lstStyle/>
          <a:p>
            <a:endParaRPr lang="en-GB" sz="4400"/>
          </a:p>
        </p:txBody>
      </p:sp>
      <p:sp>
        <p:nvSpPr>
          <p:cNvPr id="37" name="Text Box 191"/>
          <p:cNvSpPr txBox="1">
            <a:spLocks noChangeArrowheads="1"/>
          </p:cNvSpPr>
          <p:nvPr/>
        </p:nvSpPr>
        <p:spPr bwMode="auto">
          <a:xfrm>
            <a:off x="640692" y="31724164"/>
            <a:ext cx="14370659" cy="880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98660" tIns="199330" rIns="398660" bIns="199330">
            <a:spAutoFit/>
          </a:bodyPr>
          <a:lstStyle>
            <a:lvl1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600"/>
              </a:spcBef>
            </a:pPr>
            <a:r>
              <a:rPr lang="en-GB" altLang="en-US" sz="4400" b="1" dirty="0" smtClean="0">
                <a:latin typeface="TUOS Blake" pitchFamily="34" charset="0"/>
              </a:rPr>
              <a:t>Conclusions</a:t>
            </a:r>
          </a:p>
          <a:p>
            <a:pPr marL="742950" indent="-742950" algn="just">
              <a:spcBef>
                <a:spcPts val="2600"/>
              </a:spcBef>
              <a:buAutoNum type="arabicPeriod"/>
            </a:pPr>
            <a:r>
              <a:rPr lang="en-GB" altLang="en-US" sz="4000" dirty="0" smtClean="0">
                <a:latin typeface="TUOS Blake" pitchFamily="34" charset="0"/>
              </a:rPr>
              <a:t>A very high correlation between ReQoL-10 and ReQoL-20 indicates that there is very little difference between them from a  psychometrics point of </a:t>
            </a:r>
            <a:r>
              <a:rPr lang="en-GB" altLang="en-US" sz="4000" dirty="0">
                <a:latin typeface="TUOS Blake" pitchFamily="34" charset="0"/>
              </a:rPr>
              <a:t>view. (</a:t>
            </a:r>
            <a:r>
              <a:rPr lang="en-GB" altLang="en-US" sz="4000" dirty="0" smtClean="0">
                <a:latin typeface="TUOS Blake" pitchFamily="34" charset="0"/>
              </a:rPr>
              <a:t>Table 1</a:t>
            </a:r>
            <a:r>
              <a:rPr lang="en-GB" altLang="en-US" sz="4000" dirty="0">
                <a:latin typeface="TUOS Blake" pitchFamily="34" charset="0"/>
              </a:rPr>
              <a:t>)  </a:t>
            </a:r>
            <a:endParaRPr lang="en-GB" altLang="en-US" sz="4000" dirty="0" smtClean="0">
              <a:latin typeface="TUOS Blake" pitchFamily="34" charset="0"/>
            </a:endParaRPr>
          </a:p>
          <a:p>
            <a:pPr marL="742950" indent="-742950" algn="just">
              <a:spcBef>
                <a:spcPts val="2600"/>
              </a:spcBef>
              <a:buAutoNum type="arabicPeriod"/>
            </a:pPr>
            <a:r>
              <a:rPr lang="en-GB" altLang="en-US" sz="4000" dirty="0" smtClean="0">
                <a:latin typeface="TUOS Blake" pitchFamily="34" charset="0"/>
              </a:rPr>
              <a:t>Correlations suggest a strong level of convergence with </a:t>
            </a:r>
            <a:r>
              <a:rPr lang="en-GB" altLang="en-US" sz="4000" dirty="0" err="1" smtClean="0">
                <a:latin typeface="TUOS Blake" pitchFamily="34" charset="0"/>
              </a:rPr>
              <a:t>sWEMWBS</a:t>
            </a:r>
            <a:r>
              <a:rPr lang="en-GB" altLang="en-US" sz="4000" dirty="0" smtClean="0">
                <a:latin typeface="TUOS Blake" pitchFamily="34" charset="0"/>
              </a:rPr>
              <a:t>, CORE-10 and to a lesser level with PHQ-9</a:t>
            </a:r>
            <a:r>
              <a:rPr lang="en-GB" altLang="en-US" sz="4000" dirty="0">
                <a:latin typeface="TUOS Blake" pitchFamily="34" charset="0"/>
              </a:rPr>
              <a:t>. </a:t>
            </a:r>
            <a:r>
              <a:rPr lang="en-GB" altLang="en-US" sz="4000" dirty="0" smtClean="0">
                <a:latin typeface="TUOS Blake" pitchFamily="34" charset="0"/>
              </a:rPr>
              <a:t>(Table 1) </a:t>
            </a:r>
          </a:p>
          <a:p>
            <a:pPr marL="742950" indent="-742950" algn="just">
              <a:spcBef>
                <a:spcPts val="2600"/>
              </a:spcBef>
              <a:buAutoNum type="arabicPeriod"/>
            </a:pPr>
            <a:r>
              <a:rPr lang="en-GB" altLang="en-US" sz="4000" dirty="0" smtClean="0">
                <a:latin typeface="TUOS Blake" pitchFamily="34" charset="0"/>
              </a:rPr>
              <a:t>Concordance between </a:t>
            </a:r>
            <a:r>
              <a:rPr lang="en-GB" altLang="en-US" sz="4000" dirty="0" err="1" smtClean="0">
                <a:latin typeface="TUOS Blake" pitchFamily="34" charset="0"/>
              </a:rPr>
              <a:t>sWEMWBS</a:t>
            </a:r>
            <a:r>
              <a:rPr lang="en-GB" altLang="en-US" sz="4000" dirty="0" smtClean="0">
                <a:latin typeface="TUOS Blake" pitchFamily="34" charset="0"/>
              </a:rPr>
              <a:t> and CORE-10 appear best at the less severe end of the scale. (Figure 1) </a:t>
            </a:r>
          </a:p>
          <a:p>
            <a:pPr marL="742950" indent="-742950" algn="just">
              <a:spcBef>
                <a:spcPts val="2600"/>
              </a:spcBef>
              <a:buAutoNum type="arabicPeriod"/>
            </a:pPr>
            <a:endParaRPr lang="en-GB" altLang="en-US" sz="3700" dirty="0" smtClean="0">
              <a:latin typeface="TUOS Blake" pitchFamily="34" charset="0"/>
            </a:endParaRPr>
          </a:p>
          <a:p>
            <a:pPr marL="742950" indent="-742950" algn="just">
              <a:spcBef>
                <a:spcPts val="2600"/>
              </a:spcBef>
              <a:buAutoNum type="arabicPeriod"/>
            </a:pPr>
            <a:endParaRPr lang="en-GB" altLang="en-US" sz="3700" dirty="0" smtClean="0">
              <a:latin typeface="TUOS Blake" pitchFamily="34" charset="0"/>
            </a:endParaRPr>
          </a:p>
        </p:txBody>
      </p:sp>
      <p:sp>
        <p:nvSpPr>
          <p:cNvPr id="40" name="Rectangle 203"/>
          <p:cNvSpPr>
            <a:spLocks noChangeArrowheads="1"/>
          </p:cNvSpPr>
          <p:nvPr/>
        </p:nvSpPr>
        <p:spPr bwMode="auto">
          <a:xfrm>
            <a:off x="867657" y="31901532"/>
            <a:ext cx="28625411" cy="7216698"/>
          </a:xfrm>
          <a:prstGeom prst="rect">
            <a:avLst/>
          </a:prstGeom>
          <a:noFill/>
          <a:ln w="76200">
            <a:solidFill>
              <a:srgbClr val="009ED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98660" tIns="199330" rIns="398660" bIns="199330" anchor="ctr"/>
          <a:lstStyle/>
          <a:p>
            <a:endParaRPr lang="en-GB"/>
          </a:p>
        </p:txBody>
      </p:sp>
      <p:sp>
        <p:nvSpPr>
          <p:cNvPr id="23" name="Text Box 197"/>
          <p:cNvSpPr txBox="1">
            <a:spLocks noChangeArrowheads="1"/>
          </p:cNvSpPr>
          <p:nvPr/>
        </p:nvSpPr>
        <p:spPr bwMode="auto">
          <a:xfrm>
            <a:off x="753498" y="11338592"/>
            <a:ext cx="28538005" cy="685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98660" tIns="199330" rIns="398660" bIns="199330">
            <a:spAutoFit/>
          </a:bodyPr>
          <a:lstStyle>
            <a:lvl1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600"/>
              </a:spcBef>
            </a:pPr>
            <a:r>
              <a:rPr lang="en-GB" altLang="en-US" sz="4400" b="1" dirty="0" smtClean="0">
                <a:latin typeface="TUOS Blake" pitchFamily="34" charset="0"/>
              </a:rPr>
              <a:t>Methods</a:t>
            </a:r>
          </a:p>
          <a:p>
            <a:pPr algn="just">
              <a:spcBef>
                <a:spcPts val="2200"/>
              </a:spcBef>
            </a:pPr>
            <a:r>
              <a:rPr lang="en-GB" altLang="en-US" sz="4000" dirty="0" smtClean="0">
                <a:latin typeface="TUOS Blake" pitchFamily="34" charset="0"/>
              </a:rPr>
              <a:t>Service users (n = 4266) were recruited from 20 NHS trusts, 6 GP surgeries, 3 voluntary organisations and a trial cohort across England.  Participants completed an item pool of 40 items face-to-face in clinics and wards, online or by post. </a:t>
            </a:r>
          </a:p>
          <a:p>
            <a:pPr algn="just">
              <a:spcBef>
                <a:spcPts val="2200"/>
              </a:spcBef>
            </a:pPr>
            <a:endParaRPr lang="en-GB" altLang="en-US" sz="3700" dirty="0" smtClean="0">
              <a:latin typeface="TUOS Blake" pitchFamily="34" charset="0"/>
            </a:endParaRPr>
          </a:p>
          <a:p>
            <a:pPr algn="just">
              <a:spcBef>
                <a:spcPts val="2200"/>
              </a:spcBef>
            </a:pPr>
            <a:endParaRPr lang="en-GB" altLang="en-US" sz="3700" dirty="0">
              <a:latin typeface="TUOS Blake" pitchFamily="34" charset="0"/>
            </a:endParaRPr>
          </a:p>
          <a:p>
            <a:pPr algn="just">
              <a:spcBef>
                <a:spcPts val="2200"/>
              </a:spcBef>
            </a:pPr>
            <a:endParaRPr lang="en-GB" altLang="en-US" sz="3700" dirty="0" smtClean="0">
              <a:latin typeface="TUOS Blake" pitchFamily="34" charset="0"/>
            </a:endParaRPr>
          </a:p>
          <a:p>
            <a:pPr algn="just">
              <a:spcBef>
                <a:spcPts val="2200"/>
              </a:spcBef>
            </a:pPr>
            <a:endParaRPr lang="en-GB" altLang="en-US" sz="3700" dirty="0">
              <a:latin typeface="TUOS Blake" pitchFamily="34" charset="0"/>
            </a:endParaRPr>
          </a:p>
          <a:p>
            <a:pPr algn="just">
              <a:spcBef>
                <a:spcPts val="2200"/>
              </a:spcBef>
            </a:pPr>
            <a:endParaRPr lang="en-GB" altLang="en-US" sz="3700" dirty="0" smtClean="0">
              <a:latin typeface="TUOS Blake" pitchFamily="34" charset="0"/>
            </a:endParaRPr>
          </a:p>
        </p:txBody>
      </p:sp>
      <p:sp>
        <p:nvSpPr>
          <p:cNvPr id="66" name="Rectangle 203"/>
          <p:cNvSpPr>
            <a:spLocks noChangeArrowheads="1"/>
          </p:cNvSpPr>
          <p:nvPr/>
        </p:nvSpPr>
        <p:spPr bwMode="auto">
          <a:xfrm>
            <a:off x="854062" y="39357746"/>
            <a:ext cx="28598846" cy="2087301"/>
          </a:xfrm>
          <a:prstGeom prst="rect">
            <a:avLst/>
          </a:prstGeom>
          <a:noFill/>
          <a:ln w="76200">
            <a:solidFill>
              <a:srgbClr val="009ED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98660" tIns="199330" rIns="398660" bIns="199330" anchor="ctr"/>
          <a:lstStyle/>
          <a:p>
            <a:endParaRPr lang="en-GB" dirty="0"/>
          </a:p>
        </p:txBody>
      </p:sp>
      <p:sp>
        <p:nvSpPr>
          <p:cNvPr id="67" name="Text Box 194"/>
          <p:cNvSpPr txBox="1">
            <a:spLocks noChangeArrowheads="1"/>
          </p:cNvSpPr>
          <p:nvPr/>
        </p:nvSpPr>
        <p:spPr bwMode="auto">
          <a:xfrm>
            <a:off x="946964" y="39357747"/>
            <a:ext cx="27665083" cy="2213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98660" tIns="199330" rIns="398660" bIns="199330">
            <a:spAutoFit/>
          </a:bodyPr>
          <a:lstStyle>
            <a:lvl1pPr marL="342900" indent="-342900"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spcBef>
                <a:spcPts val="2600"/>
              </a:spcBef>
            </a:pPr>
            <a:r>
              <a:rPr lang="en-GB" altLang="en-US" sz="3200" b="1" dirty="0" smtClean="0">
                <a:latin typeface="TUOS Blake" pitchFamily="34" charset="0"/>
              </a:rPr>
              <a:t>Funding and Disclaimer</a:t>
            </a:r>
          </a:p>
          <a:p>
            <a:pPr marL="0" indent="0" algn="just">
              <a:spcBef>
                <a:spcPts val="2600"/>
              </a:spcBef>
            </a:pPr>
            <a:r>
              <a:rPr lang="en-GB" sz="3200" dirty="0">
                <a:latin typeface="TUOS Blake" panose="020B0503040000020004" pitchFamily="34" charset="0"/>
              </a:rPr>
              <a:t>This project was funded by the Policy Research Programme, Department of </a:t>
            </a:r>
            <a:r>
              <a:rPr lang="en-GB" sz="3200" dirty="0" smtClean="0">
                <a:latin typeface="TUOS Blake" panose="020B0503040000020004" pitchFamily="34" charset="0"/>
              </a:rPr>
              <a:t>Health, </a:t>
            </a:r>
            <a:r>
              <a:rPr lang="en-GB" sz="3200" dirty="0">
                <a:latin typeface="TUOS Blake" panose="020B0503040000020004" pitchFamily="34" charset="0"/>
              </a:rPr>
              <a:t>UK.  The views and opinions expressed </a:t>
            </a:r>
            <a:r>
              <a:rPr lang="en-GB" sz="3200" dirty="0" smtClean="0">
                <a:latin typeface="TUOS Blake" panose="020B0503040000020004" pitchFamily="34" charset="0"/>
              </a:rPr>
              <a:t>are </a:t>
            </a:r>
            <a:r>
              <a:rPr lang="en-GB" sz="3200" dirty="0">
                <a:latin typeface="TUOS Blake" panose="020B0503040000020004" pitchFamily="34" charset="0"/>
              </a:rPr>
              <a:t>those of the authors and do not necessarily reflect those of </a:t>
            </a:r>
            <a:r>
              <a:rPr lang="en-GB" sz="3200" dirty="0" smtClean="0">
                <a:latin typeface="TUOS Blake" panose="020B0503040000020004" pitchFamily="34" charset="0"/>
              </a:rPr>
              <a:t>the UK Department of Health.</a:t>
            </a:r>
            <a:endParaRPr lang="en-GB" altLang="en-US" sz="3200" b="1" dirty="0" smtClean="0">
              <a:latin typeface="TUOS Blake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939" y="243984"/>
            <a:ext cx="9519124" cy="492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12095" y="41624913"/>
            <a:ext cx="1049535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00" b="1" dirty="0">
                <a:latin typeface="TUOS Blake" panose="020B0503040000020004" pitchFamily="34" charset="0"/>
                <a:cs typeface="Arial" charset="0"/>
              </a:rPr>
              <a:t>www.reqol.org.uk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6780" y="41624913"/>
            <a:ext cx="5759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654300">
              <a:spcBef>
                <a:spcPts val="2600"/>
              </a:spcBef>
            </a:pPr>
            <a:r>
              <a:rPr lang="en-GB" sz="4400" b="1" dirty="0" smtClean="0">
                <a:latin typeface="TUOS Blake" pitchFamily="34" charset="0"/>
                <a:cs typeface="Arial" charset="0"/>
              </a:rPr>
              <a:t>Website</a:t>
            </a:r>
            <a:endParaRPr lang="en-GB" sz="4400" b="1" dirty="0">
              <a:latin typeface="TUOS Blake" pitchFamily="34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778925" y="41571052"/>
            <a:ext cx="575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654300">
              <a:spcBef>
                <a:spcPts val="2600"/>
              </a:spcBef>
            </a:pPr>
            <a:r>
              <a:rPr lang="en-GB" sz="4400" b="1" dirty="0" smtClean="0">
                <a:latin typeface="TUOS Blake" pitchFamily="34" charset="0"/>
                <a:cs typeface="Arial" charset="0"/>
              </a:rPr>
              <a:t>Contact</a:t>
            </a:r>
            <a:endParaRPr lang="en-GB" sz="4400" b="1" dirty="0">
              <a:latin typeface="TUOS Blake" pitchFamily="34" charset="0"/>
              <a:cs typeface="Arial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975424"/>
              </p:ext>
            </p:extLst>
          </p:nvPr>
        </p:nvGraphicFramePr>
        <p:xfrm>
          <a:off x="1058170" y="13808510"/>
          <a:ext cx="27735144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0814"/>
                <a:gridCol w="13784330"/>
              </a:tblGrid>
              <a:tr h="864096">
                <a:tc>
                  <a:txBody>
                    <a:bodyPr/>
                    <a:lstStyle/>
                    <a:p>
                      <a:r>
                        <a:rPr lang="en-GB" sz="4400" dirty="0" smtClean="0"/>
                        <a:t>Convergent</a:t>
                      </a:r>
                      <a:r>
                        <a:rPr lang="en-GB" sz="4400" baseline="0" dirty="0" smtClean="0"/>
                        <a:t> validity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 smtClean="0"/>
                        <a:t>Responsiveness</a:t>
                      </a:r>
                      <a:r>
                        <a:rPr lang="en-GB" sz="4400" baseline="0" dirty="0" smtClean="0"/>
                        <a:t>  (n = 1237)</a:t>
                      </a:r>
                      <a:endParaRPr lang="en-GB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Performan</a:t>
                      </a:r>
                      <a:r>
                        <a:rPr lang="en-GB" sz="3600" baseline="0" dirty="0" smtClean="0"/>
                        <a:t>ce against other commonly used measures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Ability to reflect changes over time in the construct being measured</a:t>
                      </a:r>
                      <a:r>
                        <a:rPr lang="en-GB" sz="3600" baseline="0" dirty="0" smtClean="0"/>
                        <a:t> 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 smtClean="0"/>
                        <a:t>sWEMWBS</a:t>
                      </a:r>
                      <a:r>
                        <a:rPr lang="en-GB" sz="3600" dirty="0" smtClean="0"/>
                        <a:t>, CORE-10,</a:t>
                      </a:r>
                      <a:r>
                        <a:rPr lang="en-GB" sz="3600" baseline="0" dirty="0" smtClean="0"/>
                        <a:t> </a:t>
                      </a:r>
                      <a:r>
                        <a:rPr lang="en-GB" sz="3600" dirty="0" smtClean="0"/>
                        <a:t>PHQ-9  and</a:t>
                      </a:r>
                      <a:r>
                        <a:rPr lang="en-GB" sz="3600" baseline="0" dirty="0" smtClean="0"/>
                        <a:t> </a:t>
                      </a:r>
                      <a:r>
                        <a:rPr lang="en-GB" sz="3600" dirty="0" smtClean="0"/>
                        <a:t>EQ-5D.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Using a transition question</a:t>
                      </a:r>
                      <a:r>
                        <a:rPr lang="en-GB" sz="3600" baseline="0" dirty="0" smtClean="0"/>
                        <a:t>: Has your health stayed the same, improved or worsened?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Pearson correlations</a:t>
                      </a:r>
                      <a:r>
                        <a:rPr lang="en-GB" sz="3600" baseline="0" dirty="0" smtClean="0"/>
                        <a:t> : Weak &lt; 0.3; moderate &gt;0.3 and &lt;0.7; strong &gt; 0.7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% participants</a:t>
                      </a:r>
                      <a:r>
                        <a:rPr lang="en-GB" sz="3600" baseline="0" dirty="0" smtClean="0"/>
                        <a:t> with lowest and highest possible scores</a:t>
                      </a:r>
                      <a:endParaRPr lang="en-GB" sz="3600" dirty="0"/>
                    </a:p>
                  </a:txBody>
                  <a:tcPr/>
                </a:tc>
              </a:tr>
              <a:tr h="1203528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Locally</a:t>
                      </a:r>
                      <a:r>
                        <a:rPr lang="en-GB" sz="3600" baseline="0" dirty="0" smtClean="0"/>
                        <a:t> weighted scatterplots smoothing techniques  (LOWESS) plot a line of central tendency between 2 variables across the score range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Standardised Response Means</a:t>
                      </a:r>
                      <a:r>
                        <a:rPr lang="en-GB" sz="3600" baseline="0" dirty="0" smtClean="0"/>
                        <a:t> (SRM) </a:t>
                      </a:r>
                    </a:p>
                    <a:p>
                      <a:r>
                        <a:rPr lang="en-GB" sz="3600" baseline="0" dirty="0" smtClean="0"/>
                        <a:t>Small 0.2; Moderate 0.5; Large 0.8 </a:t>
                      </a:r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1840"/>
              </p:ext>
            </p:extLst>
          </p:nvPr>
        </p:nvGraphicFramePr>
        <p:xfrm>
          <a:off x="1125866" y="20684182"/>
          <a:ext cx="14926421" cy="6805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815"/>
                <a:gridCol w="1392636"/>
                <a:gridCol w="1161923"/>
                <a:gridCol w="1156908"/>
                <a:gridCol w="1265577"/>
                <a:gridCol w="1185329"/>
                <a:gridCol w="1669016"/>
                <a:gridCol w="937371"/>
                <a:gridCol w="1185329"/>
                <a:gridCol w="1111653"/>
                <a:gridCol w="1546864"/>
              </a:tblGrid>
              <a:tr h="1213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All mental health conditions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Depression and Anxiety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Schizophrenia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Bipolar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Personality disorder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2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err="1" smtClean="0">
                          <a:effectLst/>
                        </a:rPr>
                        <a:t>sWEMWBS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1050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0.86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383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0.87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52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0.82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103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0.89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46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0.90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2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EQ-5D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1560 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0.59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542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0.61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190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0.57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102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0.51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61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0.44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4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CORE-10 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211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-0.88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55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-0.90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55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-0.76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25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-0.89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-0.89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4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PHQ-9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617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-0.78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169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-0.77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167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-0.76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74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-0.80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60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-0.82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4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GAD-7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532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-0.62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148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-0.48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141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-0.61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57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-0.76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48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-0.69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4940">
                <a:tc>
                  <a:txBody>
                    <a:bodyPr/>
                    <a:lstStyle/>
                    <a:p>
                      <a:pPr marL="0" algn="l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ReQoL-20</a:t>
                      </a:r>
                      <a:endParaRPr lang="en-GB" sz="36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4037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0.98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1470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0.98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517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0.96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0.97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0.97</a:t>
                      </a:r>
                      <a:endParaRPr lang="en-GB" sz="3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063728" y="28007966"/>
            <a:ext cx="14988559" cy="3512747"/>
            <a:chOff x="1222088" y="27452933"/>
            <a:chExt cx="14988559" cy="3512747"/>
          </a:xfrm>
        </p:grpSpPr>
        <p:pic>
          <p:nvPicPr>
            <p:cNvPr id="49" name="Picture 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2088" y="27452933"/>
              <a:ext cx="5204931" cy="35124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" name="Picture 5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8283" y="27510064"/>
              <a:ext cx="4882364" cy="3398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" name="Picture 52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7020" y="27473866"/>
              <a:ext cx="4896544" cy="34530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" name="TextBox 28"/>
            <p:cNvSpPr txBox="1"/>
            <p:nvPr/>
          </p:nvSpPr>
          <p:spPr>
            <a:xfrm>
              <a:off x="4698827" y="30504015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00B0F0"/>
                  </a:solidFill>
                  <a:latin typeface="TUOS Blake" panose="020B0503040000020004" pitchFamily="34" charset="0"/>
                </a:rPr>
                <a:t>sWEMWBS</a:t>
              </a:r>
              <a:endParaRPr lang="en-GB" sz="2400" dirty="0">
                <a:solidFill>
                  <a:srgbClr val="00B0F0"/>
                </a:solidFill>
                <a:latin typeface="TUOS Blake" panose="020B05030400000200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567434" y="30465256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 smtClean="0">
                  <a:solidFill>
                    <a:srgbClr val="00B0F0"/>
                  </a:solidFill>
                  <a:latin typeface="TUOS Blake" panose="020B0503040000020004" pitchFamily="34" charset="0"/>
                </a:rPr>
                <a:t>CORE-10</a:t>
              </a:r>
              <a:endParaRPr lang="en-GB" sz="2400" dirty="0">
                <a:solidFill>
                  <a:srgbClr val="00B0F0"/>
                </a:solidFill>
                <a:latin typeface="TUOS Blake" panose="020B05030400000200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4436382" y="30435065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 smtClean="0">
                  <a:solidFill>
                    <a:srgbClr val="00B0F0"/>
                  </a:solidFill>
                  <a:latin typeface="TUOS Blake" panose="020B0503040000020004" pitchFamily="34" charset="0"/>
                </a:rPr>
                <a:t>PHQ-9</a:t>
              </a:r>
              <a:endParaRPr lang="en-GB" sz="2400" dirty="0">
                <a:solidFill>
                  <a:srgbClr val="00B0F0"/>
                </a:solidFill>
                <a:latin typeface="TUOS Blake" panose="020B05030400000200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6477660" y="19848620"/>
            <a:ext cx="12900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600"/>
              </a:spcBef>
            </a:pPr>
            <a:r>
              <a:rPr lang="en-GB" altLang="en-US" sz="3200" b="1" dirty="0" smtClean="0">
                <a:latin typeface="TUOS Blake" pitchFamily="34" charset="0"/>
                <a:cs typeface="Arial" charset="0"/>
              </a:rPr>
              <a:t>Table 2: Responsiveness – floor and ceiling effects </a:t>
            </a:r>
            <a:endParaRPr lang="en-GB" altLang="en-US" sz="3200" b="1" dirty="0">
              <a:latin typeface="TUOS Blake" pitchFamily="34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276759" y="24907089"/>
            <a:ext cx="12900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600"/>
              </a:spcBef>
            </a:pPr>
            <a:r>
              <a:rPr lang="en-GB" altLang="en-US" sz="3200" b="1" dirty="0" smtClean="0">
                <a:latin typeface="TUOS Blake" pitchFamily="34" charset="0"/>
                <a:cs typeface="Arial" charset="0"/>
              </a:rPr>
              <a:t>Table 3: Responsiveness </a:t>
            </a:r>
            <a:endParaRPr lang="en-GB" altLang="en-US" sz="3200" b="1" dirty="0">
              <a:latin typeface="TUOS Blake" pitchFamily="34" charset="0"/>
              <a:cs typeface="Arial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74131"/>
              </p:ext>
            </p:extLst>
          </p:nvPr>
        </p:nvGraphicFramePr>
        <p:xfrm>
          <a:off x="16592490" y="20684182"/>
          <a:ext cx="10192146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7614"/>
                <a:gridCol w="1823932"/>
                <a:gridCol w="1656184"/>
                <a:gridCol w="2016224"/>
                <a:gridCol w="1728192"/>
              </a:tblGrid>
              <a:tr h="469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% at worst score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% </a:t>
                      </a:r>
                      <a:r>
                        <a:rPr lang="en-GB" sz="3600" dirty="0" smtClean="0">
                          <a:effectLst/>
                        </a:rPr>
                        <a:t>at best </a:t>
                      </a:r>
                      <a:r>
                        <a:rPr lang="en-GB" sz="3600" dirty="0">
                          <a:effectLst/>
                        </a:rPr>
                        <a:t>score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T1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T2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T1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T2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ReQoL-10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0.72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0.63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3.77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4.6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ReQoL-20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0.32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1.49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err="1" smtClean="0">
                          <a:effectLst/>
                        </a:rPr>
                        <a:t>sWEMWBS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1.52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1.06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4.67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4.6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EQ-5D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0.00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0.00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14.04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15.7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825605"/>
              </p:ext>
            </p:extLst>
          </p:nvPr>
        </p:nvGraphicFramePr>
        <p:xfrm>
          <a:off x="16592490" y="25491864"/>
          <a:ext cx="12200824" cy="4017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7977"/>
                <a:gridCol w="1460075"/>
                <a:gridCol w="1296144"/>
                <a:gridCol w="1362454"/>
                <a:gridCol w="1912830"/>
                <a:gridCol w="1912830"/>
                <a:gridCol w="1388514"/>
              </a:tblGrid>
              <a:tr h="41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 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Health improved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UOS Blake" panose="020B0503040000020004" pitchFamily="34" charset="0"/>
                        </a:rPr>
                        <a:t>Health worsened</a:t>
                      </a:r>
                      <a:endParaRPr lang="en-GB" sz="360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UOS Blake" panose="020B0503040000020004" pitchFamily="34" charset="0"/>
                        </a:rPr>
                        <a:t> </a:t>
                      </a:r>
                      <a:endParaRPr lang="en-GB" sz="360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</a:rPr>
                        <a:t>Mean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SD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SRM 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Mean 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SD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UOS Blake" panose="020B0503040000020004" pitchFamily="34" charset="0"/>
                        </a:rPr>
                        <a:t>SRM </a:t>
                      </a:r>
                      <a:endParaRPr lang="en-GB" sz="360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ReQoL-10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</a:rPr>
                        <a:t>2.54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7.44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0.34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-</a:t>
                      </a: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</a:rPr>
                        <a:t>3.23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6.24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UOS Blake" panose="020B0503040000020004" pitchFamily="34" charset="0"/>
                        </a:rPr>
                        <a:t>-0.52</a:t>
                      </a:r>
                      <a:endParaRPr lang="en-GB" sz="360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ReQoL-20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</a:rPr>
                        <a:t>5.72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13.65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0.42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-</a:t>
                      </a: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</a:rPr>
                        <a:t>5.24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10.79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UOS Blake" panose="020B0503040000020004" pitchFamily="34" charset="0"/>
                        </a:rPr>
                        <a:t>-0.49</a:t>
                      </a:r>
                      <a:endParaRPr lang="en-GB" sz="360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err="1" smtClean="0">
                          <a:effectLst/>
                          <a:latin typeface="TUOS Blake" panose="020B0503040000020004" pitchFamily="34" charset="0"/>
                        </a:rPr>
                        <a:t>sWEMWBS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1.20 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3.01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0.40 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-</a:t>
                      </a: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</a:rPr>
                        <a:t>1.40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3.12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-0.45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EQ-5D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0.02 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0.01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UOS Blake" panose="020B0503040000020004" pitchFamily="34" charset="0"/>
                        </a:rPr>
                        <a:t>0.21</a:t>
                      </a:r>
                      <a:endParaRPr lang="en-GB" sz="360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-</a:t>
                      </a: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</a:rPr>
                        <a:t>0.05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  <a:latin typeface="TUOS Blake" panose="020B0503040000020004" pitchFamily="34" charset="0"/>
                          <a:ea typeface="Calibri"/>
                          <a:cs typeface="Times New Roman"/>
                        </a:rPr>
                        <a:t>0.17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UOS Blake" panose="020B0503040000020004" pitchFamily="34" charset="0"/>
                        </a:rPr>
                        <a:t>-0.32</a:t>
                      </a:r>
                      <a:endParaRPr lang="en-GB" sz="3600" dirty="0">
                        <a:effectLst/>
                        <a:latin typeface="TUOS Blake" panose="020B05030400000200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6592490" y="29955333"/>
            <a:ext cx="12900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600"/>
              </a:spcBef>
            </a:pPr>
            <a:r>
              <a:rPr lang="en-GB" altLang="en-US" sz="2800" i="1" dirty="0" smtClean="0">
                <a:latin typeface="TUOS Blake" pitchFamily="34" charset="0"/>
                <a:cs typeface="Arial" charset="0"/>
              </a:rPr>
              <a:t>All the mean changes are significant at 5%</a:t>
            </a:r>
            <a:endParaRPr lang="en-GB" altLang="en-US" sz="2800" i="1" dirty="0">
              <a:latin typeface="TUOS Blake" pitchFamily="34" charset="0"/>
              <a:cs typeface="Arial" charset="0"/>
            </a:endParaRPr>
          </a:p>
        </p:txBody>
      </p:sp>
      <p:sp>
        <p:nvSpPr>
          <p:cNvPr id="62" name="Text Box 191"/>
          <p:cNvSpPr txBox="1">
            <a:spLocks noChangeArrowheads="1"/>
          </p:cNvSpPr>
          <p:nvPr/>
        </p:nvSpPr>
        <p:spPr bwMode="auto">
          <a:xfrm>
            <a:off x="15365744" y="32729423"/>
            <a:ext cx="14370659" cy="638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98660" tIns="199330" rIns="398660" bIns="199330">
            <a:spAutoFit/>
          </a:bodyPr>
          <a:lstStyle>
            <a:lvl1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26543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54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42950" indent="-742950" algn="just">
              <a:spcBef>
                <a:spcPts val="2600"/>
              </a:spcBef>
              <a:buAutoNum type="arabicPeriod" startAt="4"/>
            </a:pPr>
            <a:r>
              <a:rPr lang="en-GB" altLang="en-US" sz="4000" dirty="0" smtClean="0">
                <a:latin typeface="TUOS Blake" pitchFamily="34" charset="0"/>
              </a:rPr>
              <a:t>There is no evidence of floor or ceiling effects for the ReQoL measures. </a:t>
            </a:r>
            <a:r>
              <a:rPr lang="en-GB" altLang="en-US" sz="4000" dirty="0">
                <a:latin typeface="TUOS Blake" pitchFamily="34" charset="0"/>
              </a:rPr>
              <a:t>(</a:t>
            </a:r>
            <a:r>
              <a:rPr lang="en-GB" altLang="en-US" sz="4000" dirty="0" smtClean="0">
                <a:latin typeface="TUOS Blake" pitchFamily="34" charset="0"/>
              </a:rPr>
              <a:t>Table 2)</a:t>
            </a:r>
          </a:p>
          <a:p>
            <a:pPr marL="742950" indent="-742950" algn="just">
              <a:spcBef>
                <a:spcPts val="2600"/>
              </a:spcBef>
              <a:buAutoNum type="arabicPeriod" startAt="4"/>
            </a:pPr>
            <a:r>
              <a:rPr lang="en-GB" altLang="en-US" sz="4000" dirty="0" smtClean="0">
                <a:latin typeface="TUOS Blake" pitchFamily="34" charset="0"/>
              </a:rPr>
              <a:t>The SRM for the ReQoL measures are moderate for those reporting improvements and deteriorations in their health. (Table 3)</a:t>
            </a:r>
          </a:p>
          <a:p>
            <a:pPr marL="742950" indent="-742950" algn="just">
              <a:spcBef>
                <a:spcPts val="2600"/>
              </a:spcBef>
              <a:buAutoNum type="arabicPeriod" startAt="4"/>
            </a:pPr>
            <a:r>
              <a:rPr lang="en-GB" altLang="en-US" sz="4000" dirty="0" smtClean="0">
                <a:latin typeface="TUOS Blake" pitchFamily="34" charset="0"/>
              </a:rPr>
              <a:t>While initial results are good, the final versions of the ReQoL measures need to be validated. </a:t>
            </a:r>
          </a:p>
          <a:p>
            <a:pPr algn="just">
              <a:spcBef>
                <a:spcPts val="2600"/>
              </a:spcBef>
            </a:pPr>
            <a:endParaRPr lang="en-GB" altLang="en-US" sz="4400" b="1" dirty="0" smtClean="0">
              <a:latin typeface="TUOS Blake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28566" y="27423191"/>
            <a:ext cx="12900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600"/>
              </a:spcBef>
            </a:pPr>
            <a:r>
              <a:rPr lang="en-GB" altLang="en-US" sz="3200" b="1" dirty="0" smtClean="0">
                <a:latin typeface="TUOS Blake" pitchFamily="34" charset="0"/>
                <a:cs typeface="Arial" charset="0"/>
              </a:rPr>
              <a:t>Figure 1: </a:t>
            </a:r>
            <a:r>
              <a:rPr lang="en-GB" altLang="en-US" sz="3200" b="1" dirty="0" err="1" smtClean="0">
                <a:latin typeface="TUOS Blake" pitchFamily="34" charset="0"/>
                <a:cs typeface="Arial" charset="0"/>
              </a:rPr>
              <a:t>Lowess</a:t>
            </a:r>
            <a:r>
              <a:rPr lang="en-GB" altLang="en-US" sz="3200" b="1" dirty="0" smtClean="0">
                <a:latin typeface="TUOS Blake" pitchFamily="34" charset="0"/>
                <a:cs typeface="Arial" charset="0"/>
              </a:rPr>
              <a:t> curves  </a:t>
            </a:r>
            <a:endParaRPr lang="en-GB" altLang="en-US" sz="3200" b="1" dirty="0">
              <a:latin typeface="TUOS Blake" pitchFamily="34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79597" y="7468693"/>
            <a:ext cx="1409864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 defTabSz="2654300">
              <a:spcBef>
                <a:spcPts val="2600"/>
              </a:spcBef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Arial" charset="0"/>
                <a:cs typeface="Arial" charset="0"/>
              </a:rPr>
              <a:t>ReQoL </a:t>
            </a:r>
            <a:r>
              <a:rPr lang="en-GB" sz="4000" dirty="0">
                <a:latin typeface="Arial" charset="0"/>
                <a:cs typeface="Arial" charset="0"/>
              </a:rPr>
              <a:t>is a </a:t>
            </a:r>
            <a:r>
              <a:rPr lang="en-GB" sz="4000" dirty="0" smtClean="0">
                <a:latin typeface="Arial" charset="0"/>
                <a:cs typeface="Arial" charset="0"/>
              </a:rPr>
              <a:t>self-reported </a:t>
            </a:r>
            <a:r>
              <a:rPr lang="en-GB" sz="4000" dirty="0">
                <a:latin typeface="Arial" charset="0"/>
                <a:cs typeface="Arial" charset="0"/>
              </a:rPr>
              <a:t>measure of quality of life that was </a:t>
            </a:r>
            <a:r>
              <a:rPr lang="en-GB" sz="4000" dirty="0" smtClean="0">
                <a:latin typeface="Arial" charset="0"/>
                <a:cs typeface="Arial" charset="0"/>
              </a:rPr>
              <a:t>developed for </a:t>
            </a:r>
            <a:r>
              <a:rPr lang="en-GB" sz="4000" dirty="0">
                <a:latin typeface="Arial" charset="0"/>
                <a:cs typeface="Arial" charset="0"/>
              </a:rPr>
              <a:t>use with </a:t>
            </a:r>
            <a:r>
              <a:rPr lang="en-GB" sz="4000" dirty="0" smtClean="0">
                <a:latin typeface="Arial" charset="0"/>
                <a:cs typeface="Arial" charset="0"/>
              </a:rPr>
              <a:t>service users aged </a:t>
            </a:r>
            <a:r>
              <a:rPr lang="en-GB" sz="4000" dirty="0">
                <a:latin typeface="Arial" charset="0"/>
                <a:cs typeface="Arial" charset="0"/>
              </a:rPr>
              <a:t>16 and over.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 smtClean="0">
              <a:latin typeface="Arial" charset="0"/>
              <a:cs typeface="Aria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Arial" charset="0"/>
                <a:cs typeface="Arial" charset="0"/>
              </a:rPr>
              <a:t>The </a:t>
            </a:r>
            <a:r>
              <a:rPr lang="en-GB" sz="4000" b="1" dirty="0">
                <a:latin typeface="Arial" charset="0"/>
                <a:cs typeface="Arial" charset="0"/>
              </a:rPr>
              <a:t>aim</a:t>
            </a:r>
            <a:r>
              <a:rPr lang="en-GB" sz="4000" dirty="0">
                <a:latin typeface="Arial" charset="0"/>
                <a:cs typeface="Arial" charset="0"/>
              </a:rPr>
              <a:t> is to examine the convergent validity and responsiveness of ReQoL in different mental health populations.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1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702</Words>
  <Application>Microsoft Office PowerPoint</Application>
  <PresentationFormat>Custom</PresentationFormat>
  <Paragraphs>211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Anju </cp:lastModifiedBy>
  <cp:revision>209</cp:revision>
  <cp:lastPrinted>2015-05-05T15:08:41Z</cp:lastPrinted>
  <dcterms:created xsi:type="dcterms:W3CDTF">2013-02-26T10:11:11Z</dcterms:created>
  <dcterms:modified xsi:type="dcterms:W3CDTF">2016-10-17T16:46:30Z</dcterms:modified>
</cp:coreProperties>
</file>