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AC7B"/>
    <a:srgbClr val="315D25"/>
    <a:srgbClr val="71B26E"/>
    <a:srgbClr val="6AC25E"/>
    <a:srgbClr val="D94415"/>
    <a:srgbClr val="F8E874"/>
    <a:srgbClr val="F9DC63"/>
    <a:srgbClr val="F8C256"/>
    <a:srgbClr val="FAF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812" autoAdjust="0"/>
  </p:normalViewPr>
  <p:slideViewPr>
    <p:cSldViewPr>
      <p:cViewPr>
        <p:scale>
          <a:sx n="400" d="100"/>
          <a:sy n="400" d="100"/>
        </p:scale>
        <p:origin x="-120" y="1623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6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959-6382-4DB3-A064-A528CA434F08}" type="datetimeFigureOut">
              <a:rPr lang="en-GB" smtClean="0"/>
              <a:pPr/>
              <a:t>08/10/2015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3DC-3DA7-4B09-9B9B-A6242AF783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37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959-6382-4DB3-A064-A528CA434F08}" type="datetimeFigureOut">
              <a:rPr lang="en-GB" smtClean="0"/>
              <a:pPr/>
              <a:t>08/10/2015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3DC-3DA7-4B09-9B9B-A6242AF783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3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959-6382-4DB3-A064-A528CA434F08}" type="datetimeFigureOut">
              <a:rPr lang="en-GB" smtClean="0"/>
              <a:pPr/>
              <a:t>08/10/2015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3DC-3DA7-4B09-9B9B-A6242AF783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4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959-6382-4DB3-A064-A528CA434F08}" type="datetimeFigureOut">
              <a:rPr lang="en-GB" smtClean="0"/>
              <a:pPr/>
              <a:t>08/10/2015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3DC-3DA7-4B09-9B9B-A6242AF783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61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959-6382-4DB3-A064-A528CA434F08}" type="datetimeFigureOut">
              <a:rPr lang="en-GB" smtClean="0"/>
              <a:pPr/>
              <a:t>08/10/2015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3DC-3DA7-4B09-9B9B-A6242AF783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63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959-6382-4DB3-A064-A528CA434F08}" type="datetimeFigureOut">
              <a:rPr lang="en-GB" smtClean="0"/>
              <a:pPr/>
              <a:t>08/10/2015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3DC-3DA7-4B09-9B9B-A6242AF783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7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959-6382-4DB3-A064-A528CA434F08}" type="datetimeFigureOut">
              <a:rPr lang="en-GB" smtClean="0"/>
              <a:pPr/>
              <a:t>08/10/2015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3DC-3DA7-4B09-9B9B-A6242AF783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47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959-6382-4DB3-A064-A528CA434F08}" type="datetimeFigureOut">
              <a:rPr lang="en-GB" smtClean="0"/>
              <a:pPr/>
              <a:t>08/10/2015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3DC-3DA7-4B09-9B9B-A6242AF783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57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959-6382-4DB3-A064-A528CA434F08}" type="datetimeFigureOut">
              <a:rPr lang="en-GB" smtClean="0"/>
              <a:pPr/>
              <a:t>08/10/2015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3DC-3DA7-4B09-9B9B-A6242AF783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55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959-6382-4DB3-A064-A528CA434F08}" type="datetimeFigureOut">
              <a:rPr lang="en-GB" smtClean="0"/>
              <a:pPr/>
              <a:t>08/10/2015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3DC-3DA7-4B09-9B9B-A6242AF783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83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959-6382-4DB3-A064-A528CA434F08}" type="datetimeFigureOut">
              <a:rPr lang="en-GB" smtClean="0"/>
              <a:pPr/>
              <a:t>08/10/2015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3DC-3DA7-4B09-9B9B-A6242AF783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51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36959-6382-4DB3-A064-A528CA434F08}" type="datetimeFigureOut">
              <a:rPr lang="en-GB" smtClean="0"/>
              <a:pPr/>
              <a:t>08/10/2015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EE3DC-3DA7-4B09-9B9B-A6242AF783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35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package" Target="../embeddings/Microsoft_Word_Document1.docx"/><Relationship Id="rId7" Type="http://schemas.openxmlformats.org/officeDocument/2006/relationships/image" Target="../media/image5.png"/><Relationship Id="rId12" Type="http://schemas.openxmlformats.org/officeDocument/2006/relationships/image" Target="../media/image10.tiff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752" y="1238250"/>
            <a:ext cx="667225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/>
              <a:t>Harnan</a:t>
            </a:r>
            <a:r>
              <a:rPr lang="en-GB" sz="800" dirty="0"/>
              <a:t>, </a:t>
            </a:r>
            <a:r>
              <a:rPr lang="en-GB" sz="800" dirty="0" smtClean="0"/>
              <a:t>S</a:t>
            </a:r>
            <a:r>
              <a:rPr lang="en-GB" sz="800" baseline="30000" dirty="0" smtClean="0"/>
              <a:t>1</a:t>
            </a:r>
            <a:r>
              <a:rPr lang="en-GB" sz="800" dirty="0" smtClean="0"/>
              <a:t>, </a:t>
            </a:r>
            <a:r>
              <a:rPr lang="en-GB" sz="800" dirty="0" err="1"/>
              <a:t>Essat</a:t>
            </a:r>
            <a:r>
              <a:rPr lang="en-GB" sz="800" dirty="0"/>
              <a:t> </a:t>
            </a:r>
            <a:r>
              <a:rPr lang="en-GB" sz="800" dirty="0" smtClean="0"/>
              <a:t>M</a:t>
            </a:r>
            <a:r>
              <a:rPr lang="en-GB" sz="800" baseline="30000" dirty="0"/>
              <a:t>1</a:t>
            </a:r>
            <a:r>
              <a:rPr lang="en-GB" sz="800" dirty="0" smtClean="0"/>
              <a:t>, </a:t>
            </a:r>
            <a:r>
              <a:rPr lang="en-GB" sz="800" dirty="0" err="1"/>
              <a:t>Gomersall</a:t>
            </a:r>
            <a:r>
              <a:rPr lang="en-GB" sz="800" dirty="0"/>
              <a:t> </a:t>
            </a:r>
            <a:r>
              <a:rPr lang="en-GB" sz="800" dirty="0" smtClean="0"/>
              <a:t>T</a:t>
            </a:r>
            <a:r>
              <a:rPr lang="en-GB" sz="800" baseline="30000" dirty="0"/>
              <a:t>1</a:t>
            </a:r>
            <a:r>
              <a:rPr lang="en-GB" sz="800" dirty="0" smtClean="0"/>
              <a:t>, </a:t>
            </a:r>
            <a:r>
              <a:rPr lang="en-GB" sz="800" dirty="0" err="1"/>
              <a:t>Tappenden</a:t>
            </a:r>
            <a:r>
              <a:rPr lang="en-GB" sz="800" dirty="0"/>
              <a:t> </a:t>
            </a:r>
            <a:r>
              <a:rPr lang="en-GB" sz="800" dirty="0" smtClean="0"/>
              <a:t>P</a:t>
            </a:r>
            <a:r>
              <a:rPr lang="en-GB" sz="800" baseline="30000" dirty="0"/>
              <a:t>1</a:t>
            </a:r>
            <a:r>
              <a:rPr lang="en-GB" sz="800" dirty="0" smtClean="0"/>
              <a:t>, </a:t>
            </a:r>
            <a:r>
              <a:rPr lang="en-GB" sz="800" dirty="0"/>
              <a:t>Wong </a:t>
            </a:r>
            <a:r>
              <a:rPr lang="en-GB" sz="800" dirty="0" smtClean="0"/>
              <a:t>R</a:t>
            </a:r>
            <a:r>
              <a:rPr lang="en-GB" sz="800" baseline="30000" dirty="0"/>
              <a:t>1</a:t>
            </a:r>
            <a:r>
              <a:rPr lang="en-GB" sz="800" dirty="0" smtClean="0"/>
              <a:t>, </a:t>
            </a:r>
            <a:r>
              <a:rPr lang="en-GB" sz="800" dirty="0"/>
              <a:t>Lawson </a:t>
            </a:r>
            <a:r>
              <a:rPr lang="en-GB" sz="800" dirty="0" smtClean="0"/>
              <a:t>R</a:t>
            </a:r>
            <a:r>
              <a:rPr lang="en-GB" sz="800" baseline="30000" dirty="0" smtClean="0"/>
              <a:t>2</a:t>
            </a:r>
            <a:r>
              <a:rPr lang="en-GB" sz="800" dirty="0" smtClean="0"/>
              <a:t>, </a:t>
            </a:r>
            <a:r>
              <a:rPr lang="en-GB" sz="800" dirty="0" err="1"/>
              <a:t>Pavord</a:t>
            </a:r>
            <a:r>
              <a:rPr lang="en-GB" sz="800" dirty="0"/>
              <a:t> </a:t>
            </a:r>
            <a:r>
              <a:rPr lang="en-GB" sz="800" dirty="0" smtClean="0"/>
              <a:t>I</a:t>
            </a:r>
            <a:r>
              <a:rPr lang="en-GB" sz="800" baseline="30000" dirty="0" smtClean="0"/>
              <a:t>3</a:t>
            </a:r>
            <a:r>
              <a:rPr lang="en-GB" sz="800" dirty="0" smtClean="0"/>
              <a:t>, </a:t>
            </a:r>
            <a:r>
              <a:rPr lang="en-GB" sz="800" dirty="0" err="1"/>
              <a:t>Everard</a:t>
            </a:r>
            <a:r>
              <a:rPr lang="en-GB" sz="800" dirty="0"/>
              <a:t> </a:t>
            </a:r>
            <a:r>
              <a:rPr lang="en-GB" sz="800" dirty="0" smtClean="0"/>
              <a:t>M</a:t>
            </a:r>
            <a:r>
              <a:rPr lang="en-GB" sz="800" baseline="30000" dirty="0" smtClean="0"/>
              <a:t>4</a:t>
            </a:r>
            <a:r>
              <a:rPr lang="en-GB" sz="800" dirty="0" smtClean="0"/>
              <a:t>.</a:t>
            </a:r>
          </a:p>
          <a:p>
            <a:pPr algn="r"/>
            <a:r>
              <a:rPr lang="en-GB" sz="800" dirty="0" smtClean="0"/>
              <a:t>1 Health Economics and Decision Science, University of Sheffield; 2 </a:t>
            </a:r>
            <a:r>
              <a:rPr lang="en-GB" sz="800" dirty="0"/>
              <a:t>Department of Respiratory Medicine, Royal </a:t>
            </a:r>
            <a:r>
              <a:rPr lang="en-GB" sz="800" dirty="0" err="1"/>
              <a:t>Hallamshire</a:t>
            </a:r>
            <a:r>
              <a:rPr lang="en-GB" sz="800" dirty="0"/>
              <a:t> </a:t>
            </a:r>
            <a:r>
              <a:rPr lang="en-GB" sz="800" dirty="0" smtClean="0"/>
              <a:t>Hospital; 3 Nuffield </a:t>
            </a:r>
            <a:r>
              <a:rPr lang="en-GB" sz="800" dirty="0"/>
              <a:t>Department of Medicine, University of </a:t>
            </a:r>
            <a:r>
              <a:rPr lang="en-GB" sz="800" dirty="0" smtClean="0"/>
              <a:t>Oxford; 4 </a:t>
            </a:r>
            <a:r>
              <a:rPr lang="en-GB" sz="800" dirty="0"/>
              <a:t>School of Paediatrics and Child Health, University of Western </a:t>
            </a:r>
            <a:r>
              <a:rPr lang="en-GB" sz="800" dirty="0" smtClean="0"/>
              <a:t>Australia, Princess </a:t>
            </a:r>
            <a:r>
              <a:rPr lang="en-GB" sz="800" dirty="0"/>
              <a:t>Margaret </a:t>
            </a:r>
            <a:r>
              <a:rPr lang="en-GB" sz="800" dirty="0" smtClean="0"/>
              <a:t>Hospital</a:t>
            </a:r>
          </a:p>
          <a:p>
            <a:pPr algn="r"/>
            <a:r>
              <a:rPr lang="en-GB" sz="800" dirty="0" smtClean="0"/>
              <a:t>November 2015.</a:t>
            </a:r>
          </a:p>
        </p:txBody>
      </p:sp>
      <p:pic>
        <p:nvPicPr>
          <p:cNvPr id="1878" name="Picture 8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15" y="1769839"/>
            <a:ext cx="2860849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ounded Rectangle 54"/>
          <p:cNvSpPr/>
          <p:nvPr/>
        </p:nvSpPr>
        <p:spPr>
          <a:xfrm>
            <a:off x="4009988" y="6414138"/>
            <a:ext cx="2736304" cy="1052571"/>
          </a:xfrm>
          <a:prstGeom prst="roundRect">
            <a:avLst>
              <a:gd name="adj" fmla="val 2981"/>
            </a:avLst>
          </a:prstGeom>
          <a:gradFill>
            <a:gsLst>
              <a:gs pos="0">
                <a:schemeClr val="accent6">
                  <a:lumMod val="0"/>
                  <a:lumOff val="100000"/>
                  <a:alpha val="0"/>
                </a:schemeClr>
              </a:gs>
              <a:gs pos="100000">
                <a:srgbClr val="D49E6C"/>
              </a:gs>
              <a:gs pos="10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158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18" b="32871"/>
          <a:stretch/>
        </p:blipFill>
        <p:spPr>
          <a:xfrm>
            <a:off x="0" y="0"/>
            <a:ext cx="6858000" cy="123825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052736" y="9416533"/>
            <a:ext cx="2664296" cy="216987"/>
          </a:xfrm>
          <a:prstGeom prst="rect">
            <a:avLst/>
          </a:prstGeom>
          <a:noFill/>
        </p:spPr>
        <p:txBody>
          <a:bodyPr wrap="square" lIns="47247" tIns="23624" rIns="47247" bIns="23624" rtlCol="0">
            <a:spAutoFit/>
          </a:bodyPr>
          <a:lstStyle/>
          <a:p>
            <a:r>
              <a:rPr lang="en-GB" sz="1100" b="1" dirty="0" smtClean="0"/>
              <a:t>s.harnan@sheffield.ac.uk</a:t>
            </a:r>
            <a:endParaRPr lang="en-GB" sz="11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271" y="9107739"/>
            <a:ext cx="1701858" cy="45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92" y="9435529"/>
            <a:ext cx="1840564" cy="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62" y="9417497"/>
            <a:ext cx="1902358" cy="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9130127"/>
            <a:ext cx="836712" cy="79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4884" y="128465"/>
            <a:ext cx="4438162" cy="801818"/>
          </a:xfrm>
          <a:ln cmpd="sng">
            <a:noFill/>
          </a:ln>
        </p:spPr>
        <p:txBody>
          <a:bodyPr>
            <a:normAutofit fontScale="90000"/>
          </a:bodyPr>
          <a:lstStyle/>
          <a:p>
            <a:r>
              <a:rPr lang="en-GB" sz="20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</a:rPr>
              <a:t>EXHALED NITRIC OXIDE FOR THE DIAGNOSIS OF ASTHMA IN ADULTS AND CHILDREN: A SYSTEMATIC REVIEW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3" y="56458"/>
            <a:ext cx="1491540" cy="66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21" y="9663962"/>
            <a:ext cx="1161033" cy="32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4004941" y="26183481"/>
            <a:ext cx="2664296" cy="309319"/>
          </a:xfrm>
          <a:prstGeom prst="rect">
            <a:avLst/>
          </a:prstGeom>
          <a:noFill/>
        </p:spPr>
        <p:txBody>
          <a:bodyPr wrap="square" lIns="47247" tIns="23624" rIns="47247" bIns="23624" rtlCol="0">
            <a:spAutoFit/>
          </a:bodyPr>
          <a:lstStyle/>
          <a:p>
            <a:r>
              <a:rPr lang="en-GB" sz="1700" b="1" dirty="0" smtClean="0"/>
              <a:t>ruth.wong@sheffield.ac.uk</a:t>
            </a:r>
            <a:endParaRPr lang="en-GB" sz="17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-17930" y="9158448"/>
            <a:ext cx="68711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657068" y="9645304"/>
            <a:ext cx="2724260" cy="272809"/>
            <a:chOff x="4293096" y="9212864"/>
            <a:chExt cx="2736304" cy="36610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96" y="9212864"/>
              <a:ext cx="298135" cy="2982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572223" y="9227894"/>
              <a:ext cx="2457177" cy="35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/>
                <a:t>www.facebook.com/scharrsheffield</a:t>
              </a:r>
              <a:endParaRPr lang="en-GB" sz="1100" b="1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595827" y="56458"/>
            <a:ext cx="728588" cy="663263"/>
          </a:xfrm>
          <a:prstGeom prst="rect">
            <a:avLst/>
          </a:prstGeom>
          <a:ln>
            <a:noFill/>
          </a:ln>
        </p:spPr>
        <p:txBody>
          <a:bodyPr wrap="square" lIns="47247" tIns="23624" rIns="47247" bIns="23624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  <a:latin typeface="TUOS Stephenson" pitchFamily="18" charset="0"/>
                <a:cs typeface="Times New Roman" pitchFamily="18" charset="0"/>
              </a:rPr>
              <a:t>School Of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TUOS Stephenson" pitchFamily="18" charset="0"/>
                <a:cs typeface="Times New Roman" pitchFamily="18" charset="0"/>
              </a:rPr>
              <a:t>Health </a:t>
            </a:r>
          </a:p>
          <a:p>
            <a:r>
              <a:rPr lang="en-US" sz="800" b="1" smtClean="0">
                <a:solidFill>
                  <a:schemeClr val="bg1"/>
                </a:solidFill>
                <a:latin typeface="TUOS Stephenson" pitchFamily="18" charset="0"/>
                <a:cs typeface="Times New Roman" pitchFamily="18" charset="0"/>
              </a:rPr>
              <a:t>And</a:t>
            </a:r>
            <a:endParaRPr lang="en-US" sz="800" b="1" dirty="0" smtClean="0">
              <a:solidFill>
                <a:schemeClr val="bg1"/>
              </a:solidFill>
              <a:latin typeface="TUOS Stephenson" pitchFamily="18" charset="0"/>
              <a:cs typeface="Times New Roman" pitchFamily="18" charset="0"/>
            </a:endParaRPr>
          </a:p>
          <a:p>
            <a:r>
              <a:rPr lang="en-US" sz="800" b="1" dirty="0" smtClean="0">
                <a:solidFill>
                  <a:schemeClr val="bg1"/>
                </a:solidFill>
                <a:latin typeface="TUOS Stephenson" pitchFamily="18" charset="0"/>
                <a:cs typeface="Times New Roman" pitchFamily="18" charset="0"/>
              </a:rPr>
              <a:t>Related 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TUOS Stephenson" pitchFamily="18" charset="0"/>
                <a:cs typeface="Times New Roman" pitchFamily="18" charset="0"/>
              </a:rPr>
              <a:t>Research</a:t>
            </a:r>
            <a:endParaRPr lang="en-GB" sz="800" b="1" dirty="0">
              <a:solidFill>
                <a:schemeClr val="bg1"/>
              </a:solidFill>
              <a:latin typeface="TUOS Stephenson" pitchFamily="18" charset="0"/>
              <a:cs typeface="Times New Roman" pitchFamily="18" charset="0"/>
            </a:endParaRPr>
          </a:p>
        </p:txBody>
      </p:sp>
      <p:sp>
        <p:nvSpPr>
          <p:cNvPr id="847" name="Rounded Rectangle 846"/>
          <p:cNvSpPr/>
          <p:nvPr/>
        </p:nvSpPr>
        <p:spPr>
          <a:xfrm>
            <a:off x="4010478" y="2262362"/>
            <a:ext cx="2736304" cy="1157327"/>
          </a:xfrm>
          <a:prstGeom prst="roundRect">
            <a:avLst>
              <a:gd name="adj" fmla="val 2981"/>
            </a:avLst>
          </a:prstGeom>
          <a:gradFill>
            <a:gsLst>
              <a:gs pos="0">
                <a:schemeClr val="accent6">
                  <a:lumMod val="0"/>
                  <a:lumOff val="100000"/>
                  <a:alpha val="0"/>
                </a:schemeClr>
              </a:gs>
              <a:gs pos="100000">
                <a:srgbClr val="D49E6C"/>
              </a:gs>
              <a:gs pos="10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158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27" name="TextBox 1826"/>
          <p:cNvSpPr txBox="1"/>
          <p:nvPr/>
        </p:nvSpPr>
        <p:spPr>
          <a:xfrm>
            <a:off x="3967388" y="2266443"/>
            <a:ext cx="2779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800" b="1" dirty="0" smtClean="0">
                <a:solidFill>
                  <a:schemeClr val="accent6">
                    <a:lumMod val="50000"/>
                  </a:schemeClr>
                </a:solidFill>
              </a:rPr>
              <a:t>Patients with symptoms of asthma versus a pathway of tests including airway reversibility and AHR</a:t>
            </a:r>
            <a:endParaRPr lang="en-GB" sz="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49" name="TextBox 848"/>
          <p:cNvSpPr txBox="1"/>
          <p:nvPr/>
        </p:nvSpPr>
        <p:spPr>
          <a:xfrm>
            <a:off x="3967387" y="2958024"/>
            <a:ext cx="280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600" dirty="0" smtClean="0">
                <a:solidFill>
                  <a:schemeClr val="accent6">
                    <a:lumMod val="50000"/>
                  </a:schemeClr>
                </a:solidFill>
              </a:rPr>
              <a:t>Cut-off for highest sum of sensitivity and specificity ranged 20 ppb to 47 ppb. Estimates  of sensitivity ranged 32% to 88%. Estimates of specificity ranged 60% to 93</a:t>
            </a:r>
            <a:r>
              <a:rPr lang="en-GB" sz="600" dirty="0">
                <a:solidFill>
                  <a:schemeClr val="accent6">
                    <a:lumMod val="50000"/>
                  </a:schemeClr>
                </a:solidFill>
              </a:rPr>
              <a:t>%. Cut-offs ranging </a:t>
            </a:r>
            <a:r>
              <a:rPr lang="en-GB" sz="600" dirty="0" smtClean="0">
                <a:solidFill>
                  <a:schemeClr val="accent6">
                    <a:lumMod val="50000"/>
                  </a:schemeClr>
                </a:solidFill>
              </a:rPr>
              <a:t>9 ppb to 25 ppb </a:t>
            </a:r>
            <a:r>
              <a:rPr lang="en-GB" sz="600" dirty="0">
                <a:solidFill>
                  <a:schemeClr val="accent6">
                    <a:lumMod val="50000"/>
                  </a:schemeClr>
                </a:solidFill>
              </a:rPr>
              <a:t>had </a:t>
            </a:r>
            <a:r>
              <a:rPr lang="en-GB" sz="600" dirty="0" smtClean="0">
                <a:solidFill>
                  <a:schemeClr val="accent6">
                    <a:lumMod val="50000"/>
                  </a:schemeClr>
                </a:solidFill>
              </a:rPr>
              <a:t>sensitivity </a:t>
            </a:r>
            <a:r>
              <a:rPr lang="en-GB" sz="600" dirty="0">
                <a:solidFill>
                  <a:schemeClr val="accent6">
                    <a:lumMod val="50000"/>
                  </a:schemeClr>
                </a:solidFill>
              </a:rPr>
              <a:t>ranging </a:t>
            </a:r>
            <a:r>
              <a:rPr lang="en-GB" sz="600" dirty="0" smtClean="0">
                <a:solidFill>
                  <a:schemeClr val="accent6">
                    <a:lumMod val="50000"/>
                  </a:schemeClr>
                </a:solidFill>
              </a:rPr>
              <a:t>69% to 100%. Cut-offs ranging 76-100ppb had specificity ranging 97% to 100%. </a:t>
            </a:r>
            <a:endParaRPr lang="en-GB" sz="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50" name="Picture 82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382" y="2578122"/>
            <a:ext cx="2576301" cy="41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004731" y="3446253"/>
            <a:ext cx="2779394" cy="864851"/>
            <a:chOff x="4050509" y="4302605"/>
            <a:chExt cx="2779394" cy="864851"/>
          </a:xfrm>
        </p:grpSpPr>
        <p:sp>
          <p:nvSpPr>
            <p:cNvPr id="28" name="Rounded Rectangle 27"/>
            <p:cNvSpPr/>
            <p:nvPr/>
          </p:nvSpPr>
          <p:spPr>
            <a:xfrm>
              <a:off x="4059327" y="4302605"/>
              <a:ext cx="2736304" cy="737508"/>
            </a:xfrm>
            <a:prstGeom prst="roundRect">
              <a:avLst>
                <a:gd name="adj" fmla="val 2981"/>
              </a:avLst>
            </a:prstGeom>
            <a:gradFill>
              <a:gsLst>
                <a:gs pos="0">
                  <a:schemeClr val="accent6">
                    <a:lumMod val="0"/>
                    <a:lumOff val="100000"/>
                    <a:alpha val="0"/>
                  </a:schemeClr>
                </a:gs>
                <a:gs pos="100000">
                  <a:srgbClr val="D49E6C"/>
                </a:gs>
                <a:gs pos="10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58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50509" y="4302605"/>
              <a:ext cx="27793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800" b="1" dirty="0" smtClean="0">
                  <a:solidFill>
                    <a:schemeClr val="accent6">
                      <a:lumMod val="50000"/>
                    </a:schemeClr>
                  </a:solidFill>
                </a:rPr>
                <a:t>Patients with symptoms of asthma versus airway reversibility</a:t>
              </a:r>
              <a:endParaRPr lang="en-GB" sz="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70344" y="4675013"/>
              <a:ext cx="271399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600" dirty="0" smtClean="0">
                  <a:solidFill>
                    <a:schemeClr val="accent6">
                      <a:lumMod val="50000"/>
                    </a:schemeClr>
                  </a:solidFill>
                </a:rPr>
                <a:t>NOTE: Data presented for cut-off 40 ppb, data for cut-off with highest sum of sensitivity and specificity (41.7 ppb) not reported.  Cut-off 25 ppb had sensitivity 83.3%. Cut-off of 110 had specificity 95%</a:t>
              </a:r>
            </a:p>
            <a:p>
              <a:pPr algn="just"/>
              <a:endParaRPr lang="en-GB" sz="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1852" name="Picture 82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386" y="4507145"/>
              <a:ext cx="2536145" cy="217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" name="Rounded Rectangle 33"/>
          <p:cNvSpPr/>
          <p:nvPr/>
        </p:nvSpPr>
        <p:spPr>
          <a:xfrm>
            <a:off x="4009383" y="4231552"/>
            <a:ext cx="2736304" cy="1051948"/>
          </a:xfrm>
          <a:prstGeom prst="roundRect">
            <a:avLst>
              <a:gd name="adj" fmla="val 2981"/>
            </a:avLst>
          </a:prstGeom>
          <a:gradFill>
            <a:gsLst>
              <a:gs pos="0">
                <a:schemeClr val="accent6">
                  <a:lumMod val="0"/>
                  <a:lumOff val="100000"/>
                  <a:alpha val="0"/>
                </a:schemeClr>
              </a:gs>
              <a:gs pos="100000">
                <a:srgbClr val="D49E6C"/>
              </a:gs>
              <a:gs pos="10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158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3966293" y="4235633"/>
            <a:ext cx="2779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800" b="1" dirty="0" smtClean="0">
                <a:solidFill>
                  <a:schemeClr val="accent6">
                    <a:lumMod val="50000"/>
                  </a:schemeClr>
                </a:solidFill>
              </a:rPr>
              <a:t>Difficult to diagnose patients versus AHR</a:t>
            </a:r>
            <a:endParaRPr lang="en-GB" sz="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2366" y="4866805"/>
            <a:ext cx="280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800" dirty="0" smtClean="0">
                <a:solidFill>
                  <a:schemeClr val="accent6">
                    <a:lumMod val="50000"/>
                  </a:schemeClr>
                </a:solidFill>
              </a:rPr>
              <a:t>Cut-off for highest sum of sensitivity and specificity varied from 30 ppb to 40 ppb</a:t>
            </a:r>
            <a:r>
              <a:rPr lang="en-GB" sz="800" dirty="0">
                <a:solidFill>
                  <a:schemeClr val="accent6">
                    <a:lumMod val="50000"/>
                  </a:schemeClr>
                </a:solidFill>
              </a:rPr>
              <a:t>. Estimates </a:t>
            </a:r>
            <a:r>
              <a:rPr lang="en-GB" sz="800" dirty="0" smtClean="0">
                <a:solidFill>
                  <a:schemeClr val="accent6">
                    <a:lumMod val="50000"/>
                  </a:schemeClr>
                </a:solidFill>
              </a:rPr>
              <a:t>of </a:t>
            </a:r>
            <a:r>
              <a:rPr lang="en-GB" sz="800" dirty="0">
                <a:solidFill>
                  <a:schemeClr val="accent6">
                    <a:lumMod val="50000"/>
                  </a:schemeClr>
                </a:solidFill>
              </a:rPr>
              <a:t>sensitivity </a:t>
            </a:r>
            <a:r>
              <a:rPr lang="en-GB" sz="800" dirty="0" smtClean="0">
                <a:solidFill>
                  <a:schemeClr val="accent6">
                    <a:lumMod val="50000"/>
                  </a:schemeClr>
                </a:solidFill>
              </a:rPr>
              <a:t>ranged 100% to 35%. </a:t>
            </a:r>
            <a:r>
              <a:rPr lang="en-GB" sz="800" dirty="0">
                <a:solidFill>
                  <a:schemeClr val="accent6">
                    <a:lumMod val="50000"/>
                  </a:schemeClr>
                </a:solidFill>
              </a:rPr>
              <a:t>Estimates of specificity ranged </a:t>
            </a:r>
            <a:r>
              <a:rPr lang="en-GB" sz="800" dirty="0" smtClean="0">
                <a:solidFill>
                  <a:schemeClr val="accent6">
                    <a:lumMod val="50000"/>
                  </a:schemeClr>
                </a:solidFill>
              </a:rPr>
              <a:t>95% to 29.2%.</a:t>
            </a:r>
            <a:endParaRPr lang="en-GB" sz="8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GB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54" name="Picture 83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837" y="4436347"/>
            <a:ext cx="2642106" cy="43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ounded Rectangle 39"/>
          <p:cNvSpPr/>
          <p:nvPr/>
        </p:nvSpPr>
        <p:spPr>
          <a:xfrm>
            <a:off x="4005950" y="5333030"/>
            <a:ext cx="2736304" cy="1052571"/>
          </a:xfrm>
          <a:prstGeom prst="roundRect">
            <a:avLst>
              <a:gd name="adj" fmla="val 2981"/>
            </a:avLst>
          </a:prstGeom>
          <a:gradFill>
            <a:gsLst>
              <a:gs pos="0">
                <a:schemeClr val="accent6">
                  <a:lumMod val="0"/>
                  <a:lumOff val="100000"/>
                  <a:alpha val="0"/>
                </a:schemeClr>
              </a:gs>
              <a:gs pos="100000">
                <a:srgbClr val="D49E6C"/>
              </a:gs>
              <a:gs pos="10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158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3962860" y="5337111"/>
            <a:ext cx="2779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800" b="1" dirty="0" smtClean="0">
                <a:solidFill>
                  <a:schemeClr val="accent6">
                    <a:lumMod val="50000"/>
                  </a:schemeClr>
                </a:solidFill>
              </a:rPr>
              <a:t>Patients with chronic cough, who tested negative for other causes (e.g. chest radiograph), versus ICS responsiveness</a:t>
            </a:r>
            <a:endParaRPr lang="en-GB" sz="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62859" y="5953553"/>
            <a:ext cx="280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800" dirty="0" smtClean="0">
                <a:solidFill>
                  <a:schemeClr val="accent6">
                    <a:lumMod val="50000"/>
                  </a:schemeClr>
                </a:solidFill>
              </a:rPr>
              <a:t>Cut-off for highest sum of sensitivity and specificity varied from 20 ppb to 38 ppb</a:t>
            </a:r>
            <a:r>
              <a:rPr lang="en-GB" sz="800" dirty="0">
                <a:solidFill>
                  <a:schemeClr val="accent6">
                    <a:lumMod val="50000"/>
                  </a:schemeClr>
                </a:solidFill>
              </a:rPr>
              <a:t>. Estimates </a:t>
            </a:r>
            <a:r>
              <a:rPr lang="en-GB" sz="800" dirty="0" smtClean="0">
                <a:solidFill>
                  <a:schemeClr val="accent6">
                    <a:lumMod val="50000"/>
                  </a:schemeClr>
                </a:solidFill>
              </a:rPr>
              <a:t>of </a:t>
            </a:r>
            <a:r>
              <a:rPr lang="en-GB" sz="800" dirty="0">
                <a:solidFill>
                  <a:schemeClr val="accent6">
                    <a:lumMod val="50000"/>
                  </a:schemeClr>
                </a:solidFill>
              </a:rPr>
              <a:t>sensitivity ranged from 9</a:t>
            </a:r>
            <a:r>
              <a:rPr lang="en-GB" sz="800" dirty="0" smtClean="0">
                <a:solidFill>
                  <a:schemeClr val="accent6">
                    <a:lumMod val="50000"/>
                  </a:schemeClr>
                </a:solidFill>
              </a:rPr>
              <a:t>0% to 53%. </a:t>
            </a:r>
            <a:r>
              <a:rPr lang="en-GB" sz="800" dirty="0">
                <a:solidFill>
                  <a:schemeClr val="accent6">
                    <a:lumMod val="50000"/>
                  </a:schemeClr>
                </a:solidFill>
              </a:rPr>
              <a:t>Estimates of specificity ranged from </a:t>
            </a:r>
            <a:r>
              <a:rPr lang="en-GB" sz="800" dirty="0" smtClean="0">
                <a:solidFill>
                  <a:schemeClr val="accent6">
                    <a:lumMod val="50000"/>
                  </a:schemeClr>
                </a:solidFill>
              </a:rPr>
              <a:t>85% to 63%.</a:t>
            </a:r>
            <a:endParaRPr lang="en-GB" sz="8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GB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55" name="Picture 83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96" y="5613743"/>
            <a:ext cx="2621212" cy="38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4012224" y="7510048"/>
            <a:ext cx="2736304" cy="683033"/>
          </a:xfrm>
          <a:prstGeom prst="roundRect">
            <a:avLst>
              <a:gd name="adj" fmla="val 2981"/>
            </a:avLst>
          </a:prstGeom>
          <a:gradFill>
            <a:gsLst>
              <a:gs pos="0">
                <a:schemeClr val="accent6">
                  <a:lumMod val="0"/>
                  <a:lumOff val="100000"/>
                  <a:alpha val="0"/>
                </a:schemeClr>
              </a:gs>
              <a:gs pos="100000">
                <a:srgbClr val="D49E6C"/>
              </a:gs>
              <a:gs pos="10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158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3974155" y="7510047"/>
            <a:ext cx="2779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800" b="1" dirty="0" smtClean="0">
                <a:solidFill>
                  <a:schemeClr val="accent6">
                    <a:lumMod val="50000"/>
                  </a:schemeClr>
                </a:solidFill>
              </a:rPr>
              <a:t>Other studies</a:t>
            </a:r>
            <a:endParaRPr lang="en-GB" sz="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59" name="Picture 83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20" y="7689025"/>
            <a:ext cx="264804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5" name="Picture 84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631" y="6733374"/>
            <a:ext cx="2614321" cy="36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3953494" y="6418219"/>
            <a:ext cx="277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800" b="1" dirty="0" smtClean="0">
                <a:solidFill>
                  <a:schemeClr val="accent6">
                    <a:lumMod val="50000"/>
                  </a:schemeClr>
                </a:solidFill>
              </a:rPr>
              <a:t>Children with asthma </a:t>
            </a:r>
            <a:r>
              <a:rPr lang="en-GB" sz="800" b="1" dirty="0">
                <a:solidFill>
                  <a:schemeClr val="accent6">
                    <a:lumMod val="50000"/>
                  </a:schemeClr>
                </a:solidFill>
              </a:rPr>
              <a:t>symptoms </a:t>
            </a:r>
            <a:r>
              <a:rPr lang="en-GB" sz="800" b="1" dirty="0" smtClean="0">
                <a:solidFill>
                  <a:schemeClr val="accent6">
                    <a:lumMod val="50000"/>
                  </a:schemeClr>
                </a:solidFill>
              </a:rPr>
              <a:t>versus pathway </a:t>
            </a:r>
            <a:r>
              <a:rPr lang="en-GB" sz="800" b="1" dirty="0">
                <a:solidFill>
                  <a:schemeClr val="accent6">
                    <a:lumMod val="50000"/>
                  </a:schemeClr>
                </a:solidFill>
              </a:rPr>
              <a:t>of tests including airway reversibility and AHR</a:t>
            </a:r>
          </a:p>
          <a:p>
            <a:pPr algn="just"/>
            <a:r>
              <a:rPr lang="en-GB" sz="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GB" sz="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991410" y="7069460"/>
            <a:ext cx="280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800" dirty="0" smtClean="0">
                <a:solidFill>
                  <a:schemeClr val="accent6">
                    <a:lumMod val="50000"/>
                  </a:schemeClr>
                </a:solidFill>
              </a:rPr>
              <a:t>Cut-off for highest sum of sensitivity and specificity varied from 19 ppb to 21 ppb</a:t>
            </a:r>
            <a:r>
              <a:rPr lang="en-GB" sz="800" dirty="0">
                <a:solidFill>
                  <a:schemeClr val="accent6">
                    <a:lumMod val="50000"/>
                  </a:schemeClr>
                </a:solidFill>
              </a:rPr>
              <a:t>. Estimates </a:t>
            </a:r>
            <a:r>
              <a:rPr lang="en-GB" sz="800" dirty="0" smtClean="0">
                <a:solidFill>
                  <a:schemeClr val="accent6">
                    <a:lumMod val="50000"/>
                  </a:schemeClr>
                </a:solidFill>
              </a:rPr>
              <a:t>of </a:t>
            </a:r>
            <a:r>
              <a:rPr lang="en-GB" sz="800" dirty="0">
                <a:solidFill>
                  <a:schemeClr val="accent6">
                    <a:lumMod val="50000"/>
                  </a:schemeClr>
                </a:solidFill>
              </a:rPr>
              <a:t>sensitivity ranged from </a:t>
            </a:r>
            <a:r>
              <a:rPr lang="en-GB" sz="800" dirty="0" smtClean="0">
                <a:solidFill>
                  <a:schemeClr val="accent6">
                    <a:lumMod val="50000"/>
                  </a:schemeClr>
                </a:solidFill>
              </a:rPr>
              <a:t>49% to 89%. </a:t>
            </a:r>
            <a:r>
              <a:rPr lang="en-GB" sz="800" dirty="0">
                <a:solidFill>
                  <a:schemeClr val="accent6">
                    <a:lumMod val="50000"/>
                  </a:schemeClr>
                </a:solidFill>
              </a:rPr>
              <a:t>Estimates of specificity ranged from </a:t>
            </a:r>
            <a:r>
              <a:rPr lang="en-GB" sz="800" dirty="0" smtClean="0">
                <a:solidFill>
                  <a:schemeClr val="accent6">
                    <a:lumMod val="50000"/>
                  </a:schemeClr>
                </a:solidFill>
              </a:rPr>
              <a:t>76% to 89%.</a:t>
            </a:r>
            <a:endParaRPr lang="en-GB" sz="8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GB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72" name="Picture 84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5" y="1769839"/>
            <a:ext cx="3595527" cy="10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6" name="Picture 85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7" y="2789273"/>
            <a:ext cx="3405016" cy="611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0" name="Rounded Rectangle 1789"/>
          <p:cNvSpPr/>
          <p:nvPr/>
        </p:nvSpPr>
        <p:spPr>
          <a:xfrm>
            <a:off x="596690" y="6924897"/>
            <a:ext cx="2593373" cy="1874880"/>
          </a:xfrm>
          <a:prstGeom prst="roundRect">
            <a:avLst>
              <a:gd name="adj" fmla="val 2981"/>
            </a:avLst>
          </a:prstGeom>
          <a:gradFill>
            <a:gsLst>
              <a:gs pos="0">
                <a:srgbClr val="DDEBCF"/>
              </a:gs>
              <a:gs pos="10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15875">
            <a:solidFill>
              <a:srgbClr val="71B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507794"/>
              </p:ext>
            </p:extLst>
          </p:nvPr>
        </p:nvGraphicFramePr>
        <p:xfrm>
          <a:off x="717149" y="6983774"/>
          <a:ext cx="2620822" cy="187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" name="Document" r:id="rId21" imgW="5902642" imgH="6109208" progId="Word.Document.12">
                  <p:embed/>
                </p:oleObj>
              </mc:Choice>
              <mc:Fallback>
                <p:oleObj name="Document" r:id="rId21" imgW="5902642" imgH="61092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17149" y="6983774"/>
                        <a:ext cx="2620822" cy="1874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61" name="Picture 83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09" y="7110261"/>
            <a:ext cx="598074" cy="155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 rot="16200000">
            <a:off x="-1814415" y="4709279"/>
            <a:ext cx="4024710" cy="2102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accent3">
                    <a:lumMod val="50000"/>
                  </a:schemeClr>
                </a:solidFill>
              </a:rPr>
              <a:t>Methods</a:t>
            </a:r>
            <a:endParaRPr lang="en-GB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 rot="16200000">
            <a:off x="-771824" y="7745778"/>
            <a:ext cx="1944292" cy="205534"/>
          </a:xfrm>
          <a:prstGeom prst="roundRect">
            <a:avLst/>
          </a:prstGeom>
          <a:solidFill>
            <a:schemeClr val="accent6">
              <a:lumMod val="50000"/>
              <a:alpha val="59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accent6">
                    <a:lumMod val="50000"/>
                  </a:schemeClr>
                </a:solidFill>
              </a:rPr>
              <a:t>Results</a:t>
            </a: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6" name="Rounded Rectangle 115"/>
          <p:cNvSpPr/>
          <p:nvPr/>
        </p:nvSpPr>
        <p:spPr>
          <a:xfrm rot="16200000">
            <a:off x="628499" y="4891379"/>
            <a:ext cx="6408434" cy="194972"/>
          </a:xfrm>
          <a:prstGeom prst="roundRect">
            <a:avLst/>
          </a:prstGeom>
          <a:solidFill>
            <a:schemeClr val="accent6">
              <a:lumMod val="50000"/>
              <a:alpha val="59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accent6">
                    <a:lumMod val="50000"/>
                  </a:schemeClr>
                </a:solidFill>
              </a:rPr>
              <a:t>Results</a:t>
            </a:r>
            <a:endParaRPr lang="en-GB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6818" y="1824291"/>
            <a:ext cx="281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Heterogeneity precluded meta-analysis. Studies synthesised narratively, sub-groped according to patient selection criteria and reference standard used. </a:t>
            </a:r>
            <a:endParaRPr lang="en-GB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82" name="Picture 85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50" y="8250559"/>
            <a:ext cx="3050547" cy="62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7555" y="8834950"/>
            <a:ext cx="6686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accent1">
                    <a:lumMod val="75000"/>
                  </a:schemeClr>
                </a:solidFill>
              </a:rPr>
              <a:t>This project was funded by the National Institute of Health Research (NIHR) Health Technology Assessment (HTA) Programme (project number 12/60/01). The views expressed therein are those of the authors and do not necessarily reflect those of </a:t>
            </a:r>
            <a:r>
              <a:rPr lang="en-GB" sz="800" dirty="0" smtClean="0">
                <a:solidFill>
                  <a:schemeClr val="accent1">
                    <a:lumMod val="75000"/>
                  </a:schemeClr>
                </a:solidFill>
              </a:rPr>
              <a:t>the HTA </a:t>
            </a:r>
            <a:r>
              <a:rPr lang="en-GB" sz="800" dirty="0">
                <a:solidFill>
                  <a:schemeClr val="accent1">
                    <a:lumMod val="75000"/>
                  </a:schemeClr>
                </a:solidFill>
              </a:rPr>
              <a:t>Programme, NIHR, NHS or the Department of Health.</a:t>
            </a:r>
          </a:p>
        </p:txBody>
      </p:sp>
    </p:spTree>
    <p:extLst>
      <p:ext uri="{BB962C8B-B14F-4D97-AF65-F5344CB8AC3E}">
        <p14:creationId xmlns:p14="http://schemas.microsoft.com/office/powerpoint/2010/main" val="16261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447</Words>
  <Application>Microsoft Office PowerPoint</Application>
  <PresentationFormat>A4 Paper (210x297 mm)</PresentationFormat>
  <Paragraphs>29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Document</vt:lpstr>
      <vt:lpstr>EXHALED NITRIC OXIDE FOR THE DIAGNOSIS OF ASTHMA IN ADULTS AND CHILDREN: A SYSTEMATIC 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Sue H</cp:lastModifiedBy>
  <cp:revision>137</cp:revision>
  <dcterms:created xsi:type="dcterms:W3CDTF">2013-02-26T10:11:11Z</dcterms:created>
  <dcterms:modified xsi:type="dcterms:W3CDTF">2015-10-08T14:48:37Z</dcterms:modified>
</cp:coreProperties>
</file>