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4" r:id="rId4"/>
    <p:sldId id="259" r:id="rId5"/>
    <p:sldId id="26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6A00-4F97-864D-AAF0-8E09530A7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C8677-58B7-2049-960F-DCE070673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CD00E-1A5E-C445-8D96-4A3AB655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9087-5EE5-224C-9B7A-8FB5D44F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8D49F-5742-9547-A36B-58A1F114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B751-4FCD-5247-BD66-E019BE69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C427B-8C47-ED4E-8807-CDF4F76E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0CE9-07F4-5147-AC5A-E691D95B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6AF7-41D3-2147-BC5B-5941824C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0B879-FB5F-7049-93EE-0E50A750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99BFC-D134-1348-9006-E9AC510E6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15B81-033B-B64D-9E82-18147D0F3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871A-8811-9C4D-87E5-A677BD4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F354-C196-F44D-9C79-4DDF4735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60B8E-201F-AA44-8505-F64F5237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2B06-D22F-5444-AB0A-5E501E52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EE7EE-0EA1-2D43-8C31-A9C48D899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7A00-2C6D-AA49-BE5B-90B4DAEC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E36D6-AD56-4241-AE69-3B31ED78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2694-519E-1340-A5C5-DE028D40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1AEE-2D69-294E-BDC6-C0C00B8A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3B0C5-A3D7-854A-8B2A-38D4F98A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3D461-59A8-8642-AB3B-6FF9FF18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F8C8-53CF-2B46-8E06-7F2AE0E5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2EFED-83C7-1A42-A0F8-7E6D7527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72E0-A809-2843-88DD-138D790D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CA8CC-D11D-BC40-8E29-7D1FE36B8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2CC68-D29F-4845-889D-A2FEEF103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70C04-3AA4-7845-9326-E3E99A28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2CAE8-67BD-744A-BE0E-F172BB05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FB6C6-488E-4349-8E87-0362AB9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9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5A45-80E7-554C-AB59-7223A549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DC081-78EA-214B-B254-57E4B31A7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9FD9B-8FEF-9741-BB0F-B90D7A392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A2992-BC6D-D344-B2C8-0FC484C91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CA014-ECF3-AC4A-A267-C504C37CC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560F7-AE3A-C543-952F-E9B23421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52960-747B-CF4F-A454-8C49DCCB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C4EAB-8ACF-3B4C-97FA-53052A08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945C-CF5C-6A42-908E-23EE97CC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1F602-7840-774B-8A57-48658CB2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46DFB-B13A-FB43-8B51-0180E60D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B68B-886E-2C4D-861D-2A93BCFE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8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BE4D5-5286-344B-AEA3-F423CC6D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A3681-7DE5-1A4B-A45E-10D341F8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91937-05C2-2147-B695-E8484B0A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F677-D210-A042-8317-0353629D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B3BF6-5320-7F4C-A936-13F5C737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1A98D-B6A3-AB49-AC39-9185EE45C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65EA5-E36B-B34E-97E4-5451ADD9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5A251-32F2-934D-8C94-DD5D7E31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0C739-6F55-C146-A12B-7D25414D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B45F-A80C-CD42-A74B-233A3621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4728B-D16B-124E-A38C-E462AA073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8999F-5456-934E-B925-644ACE3BC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5C80C-9ECD-3A4C-A5DB-E161DF19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C3390-5D81-3D4C-85A2-E4AFE571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652DC-C4AF-CA46-877B-42FF2DC4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5E1B0-BDC6-194E-9FA4-9FF8327D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76D16-A048-A64F-9333-A71125D1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5AF1A-7ABD-584B-8472-C6D7D24F5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13B-3404-604B-8630-F384D94EBDF7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2CB95-15D1-C648-ACF0-63CF505E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A3008-B511-2B45-9F23-1DA435CBA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49F5-115C-6447-8508-6621EE61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8AC-1934-A446-9367-2A041013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3066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elvetica" pitchFamily="2" charset="0"/>
              </a:rPr>
              <a:t>The role of </a:t>
            </a:r>
            <a:r>
              <a:rPr lang="en-GB" b="1" dirty="0">
                <a:solidFill>
                  <a:srgbClr val="00B050"/>
                </a:solidFill>
                <a:latin typeface="Helvetica" pitchFamily="2" charset="0"/>
              </a:rPr>
              <a:t>consumer</a:t>
            </a:r>
            <a:r>
              <a:rPr lang="en-GB" dirty="0">
                <a:latin typeface="Helvetica" pitchFamily="2" charset="0"/>
              </a:rPr>
              <a:t> preferences and attitudes in</a:t>
            </a:r>
            <a:br>
              <a:rPr lang="en-GB" dirty="0">
                <a:latin typeface="Helvetica" pitchFamily="2" charset="0"/>
              </a:rPr>
            </a:br>
            <a:r>
              <a:rPr lang="en-GB" dirty="0">
                <a:latin typeface="Helvetica" pitchFamily="2" charset="0"/>
              </a:rPr>
              <a:t>the transition towards a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Circular Economy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1A73D-AD84-AE4B-BF92-1E426C7C2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4140"/>
            <a:ext cx="9144000" cy="946296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A research proposal by </a:t>
            </a:r>
            <a:r>
              <a:rPr lang="en-US" b="1" dirty="0">
                <a:latin typeface="Helvetica" pitchFamily="2" charset="0"/>
              </a:rPr>
              <a:t>Dimitris </a:t>
            </a:r>
            <a:r>
              <a:rPr lang="en-US" b="1" dirty="0" err="1">
                <a:latin typeface="Helvetica" pitchFamily="2" charset="0"/>
              </a:rPr>
              <a:t>Georgantzis</a:t>
            </a:r>
            <a:r>
              <a:rPr lang="en-US" b="1" dirty="0">
                <a:latin typeface="Helvetica" pitchFamily="2" charset="0"/>
              </a:rPr>
              <a:t> Garcia</a:t>
            </a:r>
          </a:p>
        </p:txBody>
      </p:sp>
    </p:spTree>
    <p:extLst>
      <p:ext uri="{BB962C8B-B14F-4D97-AF65-F5344CB8AC3E}">
        <p14:creationId xmlns:p14="http://schemas.microsoft.com/office/powerpoint/2010/main" val="164508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C6D2-C780-5840-B1AE-48217FB4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What is the Circular Economy?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40EE-58E7-E042-ACE0-CF1AB3F31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918"/>
            <a:ext cx="10515600" cy="252523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>
                <a:latin typeface="Helvetica" pitchFamily="2" charset="0"/>
              </a:rPr>
              <a:t>The Circular Economy is an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economic system</a:t>
            </a:r>
            <a:r>
              <a:rPr lang="en-GB" b="1" dirty="0">
                <a:latin typeface="Helvetica" pitchFamily="2" charset="0"/>
              </a:rPr>
              <a:t> </a:t>
            </a:r>
            <a:r>
              <a:rPr lang="en-GB" dirty="0">
                <a:latin typeface="Helvetica" pitchFamily="2" charset="0"/>
              </a:rPr>
              <a:t>where the processes and products involved are designed with the goal or effect of achieving a state of </a:t>
            </a:r>
            <a:r>
              <a:rPr lang="en-GB" b="1" dirty="0">
                <a:solidFill>
                  <a:srgbClr val="00B050"/>
                </a:solidFill>
                <a:latin typeface="Helvetica" pitchFamily="2" charset="0"/>
              </a:rPr>
              <a:t>sustainable development</a:t>
            </a:r>
            <a:r>
              <a:rPr lang="en-GB" dirty="0">
                <a:latin typeface="Helvetica" pitchFamily="2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274B9-E7AB-8B46-B303-8D9E0DE12934}"/>
              </a:ext>
            </a:extLst>
          </p:cNvPr>
          <p:cNvSpPr txBox="1"/>
          <p:nvPr/>
        </p:nvSpPr>
        <p:spPr>
          <a:xfrm>
            <a:off x="1446028" y="4295555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Reuse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A8D56-0C89-4849-AEA2-6C04148EB8ED}"/>
              </a:ext>
            </a:extLst>
          </p:cNvPr>
          <p:cNvSpPr txBox="1"/>
          <p:nvPr/>
        </p:nvSpPr>
        <p:spPr>
          <a:xfrm>
            <a:off x="8656675" y="4632621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Recycle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264F5-1837-FC44-99B8-02C66A455808}"/>
              </a:ext>
            </a:extLst>
          </p:cNvPr>
          <p:cNvSpPr txBox="1"/>
          <p:nvPr/>
        </p:nvSpPr>
        <p:spPr>
          <a:xfrm>
            <a:off x="7588102" y="4148015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Reduce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C2A2A-14CF-8542-ABBE-5037AFDD202D}"/>
              </a:ext>
            </a:extLst>
          </p:cNvPr>
          <p:cNvSpPr txBox="1"/>
          <p:nvPr/>
        </p:nvSpPr>
        <p:spPr>
          <a:xfrm>
            <a:off x="7322289" y="5041945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Repair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BC37A-395C-874D-BAF4-90290C66BDBA}"/>
              </a:ext>
            </a:extLst>
          </p:cNvPr>
          <p:cNvSpPr txBox="1"/>
          <p:nvPr/>
        </p:nvSpPr>
        <p:spPr>
          <a:xfrm>
            <a:off x="2863702" y="4073674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Sustainability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5145C-E89A-7746-893A-B063796CC550}"/>
              </a:ext>
            </a:extLst>
          </p:cNvPr>
          <p:cNvSpPr txBox="1"/>
          <p:nvPr/>
        </p:nvSpPr>
        <p:spPr>
          <a:xfrm>
            <a:off x="7997455" y="5676088"/>
            <a:ext cx="332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Product Service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23E49-9003-394E-933F-AED1EA490C4E}"/>
              </a:ext>
            </a:extLst>
          </p:cNvPr>
          <p:cNvSpPr txBox="1"/>
          <p:nvPr/>
        </p:nvSpPr>
        <p:spPr>
          <a:xfrm>
            <a:off x="1849180" y="5622336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Recover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EF1AB-0D77-9F4C-8243-84243D711975}"/>
              </a:ext>
            </a:extLst>
          </p:cNvPr>
          <p:cNvSpPr txBox="1"/>
          <p:nvPr/>
        </p:nvSpPr>
        <p:spPr>
          <a:xfrm>
            <a:off x="3234070" y="5274823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Ethical consumption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F93EB-7BE6-7E43-9A56-A4EB6F7236EA}"/>
              </a:ext>
            </a:extLst>
          </p:cNvPr>
          <p:cNvSpPr txBox="1"/>
          <p:nvPr/>
        </p:nvSpPr>
        <p:spPr>
          <a:xfrm>
            <a:off x="1278566" y="4993907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Zero waste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A5D9C-B8F9-1747-974B-6B36545B2670}"/>
              </a:ext>
            </a:extLst>
          </p:cNvPr>
          <p:cNvSpPr txBox="1"/>
          <p:nvPr/>
        </p:nvSpPr>
        <p:spPr>
          <a:xfrm>
            <a:off x="5419946" y="5729768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Longevity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7C14D-861E-684A-9280-B78435052310}"/>
              </a:ext>
            </a:extLst>
          </p:cNvPr>
          <p:cNvSpPr txBox="1"/>
          <p:nvPr/>
        </p:nvSpPr>
        <p:spPr>
          <a:xfrm>
            <a:off x="5051351" y="4624575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Remanufacture</a:t>
            </a:r>
          </a:p>
        </p:txBody>
      </p:sp>
    </p:spTree>
    <p:extLst>
      <p:ext uri="{BB962C8B-B14F-4D97-AF65-F5344CB8AC3E}">
        <p14:creationId xmlns:p14="http://schemas.microsoft.com/office/powerpoint/2010/main" val="88397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5D12-792C-7A41-BD4F-8DED44F3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C48A1-1629-4B45-9876-FA0D78AFF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668" y="1834517"/>
            <a:ext cx="4936173" cy="272224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European</a:t>
            </a:r>
            <a:r>
              <a:rPr lang="en-US" sz="2000" dirty="0">
                <a:latin typeface="Helvetica" pitchFamily="2" charset="0"/>
              </a:rPr>
              <a:t> project.</a:t>
            </a:r>
          </a:p>
          <a:p>
            <a:endParaRPr lang="en-US" sz="2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Aim: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sz="2000" dirty="0">
                <a:latin typeface="Helvetica" pitchFamily="2" charset="0"/>
              </a:rPr>
              <a:t>To support the implementation of European Commission’s Circular Economy strategy.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My contribution: </a:t>
            </a:r>
            <a:r>
              <a:rPr lang="en-US" sz="2000" dirty="0">
                <a:latin typeface="Helvetica" pitchFamily="2" charset="0"/>
              </a:rPr>
              <a:t>Understanding the consumer’s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F3082-CBD3-B14A-8F06-AFDB6000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-1032299"/>
            <a:ext cx="5435963" cy="38413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A7DDA8-6144-1749-8F56-257FE995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674006" y="1631482"/>
            <a:ext cx="654824" cy="436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62FAA-8898-A54A-8E8E-5824E44DB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0" y="331078"/>
            <a:ext cx="6082596" cy="4055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0AF8B4-CAE9-D44A-9A91-A5732AE8971B}"/>
              </a:ext>
            </a:extLst>
          </p:cNvPr>
          <p:cNvSpPr txBox="1"/>
          <p:nvPr/>
        </p:nvSpPr>
        <p:spPr>
          <a:xfrm>
            <a:off x="471668" y="4556760"/>
            <a:ext cx="11386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Helvetica" pitchFamily="2" charset="0"/>
              </a:rPr>
              <a:t>Background: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MSci</a:t>
            </a:r>
            <a:r>
              <a:rPr lang="en-US" sz="2000" dirty="0">
                <a:latin typeface="Helvetica" pitchFamily="2" charset="0"/>
              </a:rPr>
              <a:t>, Mathematics &amp; Physics at University of Glasgow.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Helvetica" pitchFamily="2" charset="0"/>
              </a:rPr>
              <a:t>Goal: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 </a:t>
            </a:r>
            <a:r>
              <a:rPr lang="en-US" sz="2000" dirty="0">
                <a:latin typeface="Helvetica" pitchFamily="2" charset="0"/>
              </a:rPr>
              <a:t>Integration of Economic theory and Marketing approaches to Consumer </a:t>
            </a:r>
            <a:r>
              <a:rPr lang="en-GB" sz="2000" dirty="0">
                <a:latin typeface="Helvetica" pitchFamily="2" charset="0"/>
              </a:rPr>
              <a:t>Behaviour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Helvetica" pitchFamily="2" charset="0"/>
              </a:rPr>
              <a:t>Currently:</a:t>
            </a:r>
            <a:r>
              <a:rPr lang="en-US" sz="2000" dirty="0">
                <a:solidFill>
                  <a:srgbClr val="00B050"/>
                </a:solidFill>
                <a:latin typeface="Helvetica" pitchFamily="2" charset="0"/>
              </a:rPr>
              <a:t> </a:t>
            </a:r>
            <a:r>
              <a:rPr lang="en-US" sz="2000" dirty="0">
                <a:latin typeface="Helvetica" pitchFamily="2" charset="0"/>
              </a:rPr>
              <a:t>Starting review of literature (suggestions?).</a:t>
            </a:r>
          </a:p>
          <a:p>
            <a:endParaRPr lang="en-US" dirty="0">
              <a:latin typeface="Helvetica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30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3D39-EED1-6E42-92FB-76C41D27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Research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C05E-51D6-2A4F-8651-E5A3B3CAC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500"/>
            <a:ext cx="10515600" cy="49573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Helvetica" pitchFamily="2" charset="0"/>
              </a:rPr>
              <a:t>What is the effect of distinct </a:t>
            </a:r>
            <a:r>
              <a:rPr lang="en-US" sz="2400" b="1" dirty="0">
                <a:solidFill>
                  <a:srgbClr val="00B050"/>
                </a:solidFill>
                <a:latin typeface="Helvetica" pitchFamily="2" charset="0"/>
              </a:rPr>
              <a:t>consumer characteristics</a:t>
            </a:r>
            <a:r>
              <a:rPr lang="en-US" sz="2400" dirty="0">
                <a:latin typeface="Helvetica" pitchFamily="2" charset="0"/>
              </a:rPr>
              <a:t> on their </a:t>
            </a:r>
            <a:r>
              <a:rPr lang="en-US" sz="2400" b="1" dirty="0">
                <a:solidFill>
                  <a:srgbClr val="00B050"/>
                </a:solidFill>
                <a:latin typeface="Helvetica" pitchFamily="2" charset="0"/>
              </a:rPr>
              <a:t>stated valuations</a:t>
            </a:r>
            <a:r>
              <a:rPr lang="en-US" sz="2400" dirty="0">
                <a:latin typeface="Helvetica" pitchFamily="2" charset="0"/>
              </a:rPr>
              <a:t> of processes, products and services entailed by a Circular Economy?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Helvetica" pitchFamily="2" charset="0"/>
              </a:rPr>
              <a:t>Is the </a:t>
            </a:r>
            <a:r>
              <a:rPr lang="en-US" sz="2400" b="1" dirty="0">
                <a:solidFill>
                  <a:srgbClr val="00B050"/>
                </a:solidFill>
                <a:latin typeface="Helvetica" pitchFamily="2" charset="0"/>
              </a:rPr>
              <a:t>differentiation</a:t>
            </a:r>
            <a:r>
              <a:rPr lang="en-US" sz="2400" dirty="0">
                <a:latin typeface="Helvetica" pitchFamily="2" charset="0"/>
              </a:rPr>
              <a:t> of products and processes through a circular redesign perceived by the consumer as an </a:t>
            </a:r>
            <a:r>
              <a:rPr lang="en-US" sz="2400" b="1" dirty="0">
                <a:solidFill>
                  <a:srgbClr val="00B050"/>
                </a:solidFill>
                <a:latin typeface="Helvetica" pitchFamily="2" charset="0"/>
              </a:rPr>
              <a:t>objective improvement</a:t>
            </a:r>
            <a:r>
              <a:rPr lang="en-US" sz="2400" dirty="0">
                <a:latin typeface="Helvetica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Helvetica" pitchFamily="2" charset="0"/>
              </a:rPr>
              <a:t>How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advanced</a:t>
            </a:r>
            <a:r>
              <a:rPr lang="en-US" sz="2400" dirty="0">
                <a:latin typeface="Helvetica" pitchFamily="2" charset="0"/>
              </a:rPr>
              <a:t> is a given community (country, society, industry, company etc.) in terms of its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transition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sz="2400" dirty="0">
                <a:latin typeface="Helvetica" pitchFamily="2" charset="0"/>
              </a:rPr>
              <a:t>towards a Circular Economy?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Helvetica" pitchFamily="2" charset="0"/>
              </a:rPr>
              <a:t>How is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market performance</a:t>
            </a:r>
            <a:r>
              <a:rPr lang="en-US" sz="2400" dirty="0">
                <a:latin typeface="Helvetica" pitchFamily="2" charset="0"/>
              </a:rPr>
              <a:t> affected by Circular Economy strategies?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8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3D39-EED1-6E42-92FB-76C41D27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Integrating Consumer </a:t>
            </a:r>
            <a:r>
              <a:rPr lang="en-GB" dirty="0">
                <a:latin typeface="Helvetica" pitchFamily="2" charset="0"/>
              </a:rPr>
              <a:t>Behaviour</a:t>
            </a:r>
            <a:r>
              <a:rPr lang="en-US" dirty="0">
                <a:latin typeface="Helvetica" pitchFamily="2" charset="0"/>
              </a:rPr>
              <a:t> views: </a:t>
            </a:r>
            <a:r>
              <a:rPr lang="en-US" b="1" dirty="0">
                <a:solidFill>
                  <a:srgbClr val="00B050"/>
                </a:solidFill>
                <a:latin typeface="Helvetica" pitchFamily="2" charset="0"/>
              </a:rPr>
              <a:t>Economics</a:t>
            </a:r>
            <a:r>
              <a:rPr lang="en-US" dirty="0">
                <a:latin typeface="Helvetica" pitchFamily="2" charset="0"/>
              </a:rPr>
              <a:t> &amp;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Marketing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BF4366-25CE-A741-A2BD-4F0C81455282}"/>
              </a:ext>
            </a:extLst>
          </p:cNvPr>
          <p:cNvSpPr/>
          <p:nvPr/>
        </p:nvSpPr>
        <p:spPr>
          <a:xfrm>
            <a:off x="1335406" y="2078832"/>
            <a:ext cx="1871663" cy="396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lvetica" pitchFamily="2" charset="0"/>
              </a:rPr>
              <a:t>Economics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B8C24D-AD9C-594B-A307-E035A767B04C}"/>
              </a:ext>
            </a:extLst>
          </p:cNvPr>
          <p:cNvSpPr/>
          <p:nvPr/>
        </p:nvSpPr>
        <p:spPr>
          <a:xfrm>
            <a:off x="6897052" y="2078832"/>
            <a:ext cx="1871663" cy="396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lvetica" pitchFamily="2" charset="0"/>
              </a:rPr>
              <a:t>Marketing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0C5C87-B487-0249-8432-634C76495456}"/>
              </a:ext>
            </a:extLst>
          </p:cNvPr>
          <p:cNvSpPr/>
          <p:nvPr/>
        </p:nvSpPr>
        <p:spPr>
          <a:xfrm>
            <a:off x="1320166" y="3150783"/>
            <a:ext cx="1871663" cy="60764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lvetica" pitchFamily="2" charset="0"/>
              </a:rPr>
              <a:t>Utilitarian Preferences</a:t>
            </a:r>
            <a:endParaRPr lang="en-GB" dirty="0"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1F8D8A-068D-D945-8ABE-73672205D535}"/>
              </a:ext>
            </a:extLst>
          </p:cNvPr>
          <p:cNvSpPr/>
          <p:nvPr/>
        </p:nvSpPr>
        <p:spPr>
          <a:xfrm>
            <a:off x="6739413" y="3166121"/>
            <a:ext cx="2247900" cy="900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itchFamily="2" charset="0"/>
              </a:rPr>
              <a:t>“Psychological</a:t>
            </a:r>
            <a:r>
              <a:rPr lang="en-GB" b="1" dirty="0">
                <a:latin typeface="Helvetica" pitchFamily="2" charset="0"/>
              </a:rPr>
              <a:t> Consumer Characteristics</a:t>
            </a:r>
            <a:r>
              <a:rPr lang="en-GB" dirty="0">
                <a:latin typeface="Helvetica" pitchFamily="2" charset="0"/>
              </a:rPr>
              <a:t>”</a:t>
            </a:r>
            <a:endParaRPr lang="en-GB" b="1" dirty="0">
              <a:latin typeface="Helvetica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84F0D29-03FA-7542-A997-AEB33D5C3004}"/>
              </a:ext>
            </a:extLst>
          </p:cNvPr>
          <p:cNvSpPr/>
          <p:nvPr/>
        </p:nvSpPr>
        <p:spPr>
          <a:xfrm>
            <a:off x="4321969" y="5161598"/>
            <a:ext cx="1575912" cy="7362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itchFamily="2" charset="0"/>
              </a:rPr>
              <a:t>Consumer </a:t>
            </a:r>
            <a:r>
              <a:rPr lang="en-GB" b="1" dirty="0">
                <a:latin typeface="Helvetica" pitchFamily="2" charset="0"/>
              </a:rPr>
              <a:t>Behaviour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0A788C-80F2-0944-9523-48D739A5C4F4}"/>
              </a:ext>
            </a:extLst>
          </p:cNvPr>
          <p:cNvCxnSpPr>
            <a:cxnSpLocks/>
          </p:cNvCxnSpPr>
          <p:nvPr/>
        </p:nvCxnSpPr>
        <p:spPr>
          <a:xfrm>
            <a:off x="2256949" y="2624138"/>
            <a:ext cx="0" cy="39600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43C79A-4117-C64E-A494-8C573A3CDD66}"/>
              </a:ext>
            </a:extLst>
          </p:cNvPr>
          <p:cNvCxnSpPr>
            <a:cxnSpLocks/>
          </p:cNvCxnSpPr>
          <p:nvPr/>
        </p:nvCxnSpPr>
        <p:spPr>
          <a:xfrm>
            <a:off x="7845893" y="2624138"/>
            <a:ext cx="0" cy="39600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693F5E-F37C-0248-B544-B930F2D806F6}"/>
              </a:ext>
            </a:extLst>
          </p:cNvPr>
          <p:cNvCxnSpPr>
            <a:cxnSpLocks/>
          </p:cNvCxnSpPr>
          <p:nvPr/>
        </p:nvCxnSpPr>
        <p:spPr>
          <a:xfrm>
            <a:off x="3296604" y="5009198"/>
            <a:ext cx="900827" cy="461846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C5F2C1-BCA1-4244-8D73-433603BA61C5}"/>
              </a:ext>
            </a:extLst>
          </p:cNvPr>
          <p:cNvCxnSpPr>
            <a:cxnSpLocks/>
          </p:cNvCxnSpPr>
          <p:nvPr/>
        </p:nvCxnSpPr>
        <p:spPr>
          <a:xfrm flipH="1">
            <a:off x="6002657" y="5354489"/>
            <a:ext cx="1100135" cy="187177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C272D6-D03C-E04D-BDE3-F9FA33840F39}"/>
              </a:ext>
            </a:extLst>
          </p:cNvPr>
          <p:cNvCxnSpPr>
            <a:cxnSpLocks/>
          </p:cNvCxnSpPr>
          <p:nvPr/>
        </p:nvCxnSpPr>
        <p:spPr>
          <a:xfrm flipH="1" flipV="1">
            <a:off x="3368040" y="3429001"/>
            <a:ext cx="3184684" cy="187176"/>
          </a:xfrm>
          <a:prstGeom prst="straightConnector1">
            <a:avLst/>
          </a:prstGeom>
          <a:ln w="79375">
            <a:solidFill>
              <a:srgbClr val="FF0000"/>
            </a:solidFill>
            <a:headEnd type="triangl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87B37B1A-E389-7249-9C83-4A3062A5262D}"/>
              </a:ext>
            </a:extLst>
          </p:cNvPr>
          <p:cNvCxnSpPr>
            <a:cxnSpLocks/>
          </p:cNvCxnSpPr>
          <p:nvPr/>
        </p:nvCxnSpPr>
        <p:spPr>
          <a:xfrm>
            <a:off x="8832055" y="3616177"/>
            <a:ext cx="635793" cy="450056"/>
          </a:xfrm>
          <a:prstGeom prst="bentConnector3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1B2FF35-B8D4-254B-934C-74F5734714B3}"/>
              </a:ext>
            </a:extLst>
          </p:cNvPr>
          <p:cNvSpPr/>
          <p:nvPr/>
        </p:nvSpPr>
        <p:spPr>
          <a:xfrm>
            <a:off x="9467848" y="3714760"/>
            <a:ext cx="1970249" cy="2285989"/>
          </a:xfrm>
          <a:prstGeom prst="round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Helvetica" pitchFamily="2" charset="0"/>
              </a:rPr>
              <a:t>E.g</a:t>
            </a:r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: Attitude, Social norm, PBC, Moral norms, Self-identity, Environmental consciousness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(TPB – SRCB) </a:t>
            </a:r>
            <a:endParaRPr lang="en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6BBD93A0-2DE6-B947-B48E-72B0AE880CCE}"/>
              </a:ext>
            </a:extLst>
          </p:cNvPr>
          <p:cNvCxnSpPr>
            <a:cxnSpLocks/>
            <a:endCxn id="21" idx="3"/>
          </p:cNvCxnSpPr>
          <p:nvPr/>
        </p:nvCxnSpPr>
        <p:spPr>
          <a:xfrm rot="10800000">
            <a:off x="8799196" y="5316261"/>
            <a:ext cx="668656" cy="307064"/>
          </a:xfrm>
          <a:prstGeom prst="bentConnector3">
            <a:avLst>
              <a:gd name="adj1" fmla="val 50000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88CCCF3-355C-6644-A836-E1B75BEAAEB8}"/>
              </a:ext>
            </a:extLst>
          </p:cNvPr>
          <p:cNvSpPr/>
          <p:nvPr/>
        </p:nvSpPr>
        <p:spPr>
          <a:xfrm>
            <a:off x="7223284" y="5009198"/>
            <a:ext cx="1575912" cy="61412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Behavioural Intent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553C775-86D3-4F40-A784-FAE3F6ACE3C4}"/>
              </a:ext>
            </a:extLst>
          </p:cNvPr>
          <p:cNvSpPr/>
          <p:nvPr/>
        </p:nvSpPr>
        <p:spPr>
          <a:xfrm>
            <a:off x="1320165" y="4176275"/>
            <a:ext cx="1871663" cy="1325563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Helvetica" pitchFamily="2" charset="0"/>
              </a:rPr>
              <a:t>Revealed Preferences </a:t>
            </a:r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(Measurable Utility function)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1BDB9D7F-280D-F64A-8D78-6EF0EC26969B}"/>
              </a:ext>
            </a:extLst>
          </p:cNvPr>
          <p:cNvCxnSpPr>
            <a:cxnSpLocks/>
            <a:stCxn id="9" idx="1"/>
            <a:endCxn id="27" idx="1"/>
          </p:cNvCxnSpPr>
          <p:nvPr/>
        </p:nvCxnSpPr>
        <p:spPr>
          <a:xfrm rot="10800000" flipV="1">
            <a:off x="1320166" y="3454605"/>
            <a:ext cx="1" cy="1384452"/>
          </a:xfrm>
          <a:prstGeom prst="bentConnector3">
            <a:avLst>
              <a:gd name="adj1" fmla="val 22860100000"/>
            </a:avLst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892955B-1034-0842-AE49-64D25E0A89AE}"/>
              </a:ext>
            </a:extLst>
          </p:cNvPr>
          <p:cNvSpPr txBox="1"/>
          <p:nvPr/>
        </p:nvSpPr>
        <p:spPr>
          <a:xfrm>
            <a:off x="9075061" y="1799778"/>
            <a:ext cx="28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Helvetica" pitchFamily="2" charset="0"/>
              </a:rPr>
              <a:t>(Solomon, Michael R., et al. Consumer </a:t>
            </a:r>
            <a:r>
              <a:rPr lang="en-GB" sz="1400" dirty="0" err="1">
                <a:solidFill>
                  <a:srgbClr val="FF0000"/>
                </a:solidFill>
                <a:latin typeface="Helvetica" pitchFamily="2" charset="0"/>
              </a:rPr>
              <a:t>behavior</a:t>
            </a:r>
            <a:r>
              <a:rPr lang="en-GB" sz="1400" dirty="0">
                <a:solidFill>
                  <a:srgbClr val="FF0000"/>
                </a:solidFill>
                <a:latin typeface="Helvetica" pitchFamily="2" charset="0"/>
              </a:rPr>
              <a:t>: Buying, having, and being. Vol. 10. Toronto, Canada: Pearson, 2014.)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71034B-862D-B440-886C-26025FB6ADCC}"/>
              </a:ext>
            </a:extLst>
          </p:cNvPr>
          <p:cNvSpPr txBox="1"/>
          <p:nvPr/>
        </p:nvSpPr>
        <p:spPr>
          <a:xfrm>
            <a:off x="7403425" y="6086494"/>
            <a:ext cx="428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Helvetica" pitchFamily="2" charset="0"/>
              </a:rPr>
              <a:t>(Han, T. I., &amp; </a:t>
            </a:r>
            <a:r>
              <a:rPr lang="en-GB" sz="1400" dirty="0" err="1">
                <a:solidFill>
                  <a:srgbClr val="FF0000"/>
                </a:solidFill>
                <a:latin typeface="Helvetica" pitchFamily="2" charset="0"/>
              </a:rPr>
              <a:t>Stoel</a:t>
            </a:r>
            <a:r>
              <a:rPr lang="en-GB" sz="1400" dirty="0">
                <a:solidFill>
                  <a:srgbClr val="FF0000"/>
                </a:solidFill>
                <a:latin typeface="Helvetica" pitchFamily="2" charset="0"/>
              </a:rPr>
              <a:t>, L. (2017). Journal of International Consumer Marketing, 29(2), 91-103.)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50643E-E28A-114A-8ADA-2415BCB479ED}"/>
              </a:ext>
            </a:extLst>
          </p:cNvPr>
          <p:cNvSpPr txBox="1"/>
          <p:nvPr/>
        </p:nvSpPr>
        <p:spPr>
          <a:xfrm>
            <a:off x="1049428" y="5677583"/>
            <a:ext cx="344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Helvetica" pitchFamily="2" charset="0"/>
              </a:rPr>
              <a:t>(Varian, H. R. (1995). Intermediate microeconomics.)</a:t>
            </a:r>
          </a:p>
        </p:txBody>
      </p:sp>
      <p:pic>
        <p:nvPicPr>
          <p:cNvPr id="22" name="Graphic 21" descr="Exclamation mark">
            <a:extLst>
              <a:ext uri="{FF2B5EF4-FFF2-40B4-BE49-F238E27FC236}">
                <a16:creationId xmlns:a16="http://schemas.microsoft.com/office/drawing/2014/main" id="{B804628D-B927-1549-89AA-860F54BB6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640" y="2697012"/>
            <a:ext cx="712947" cy="7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1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BAD9-8657-C24A-A762-FA3EB24C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Helvetica" pitchFamily="2" charset="0"/>
              </a:rPr>
              <a:t>Methodology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78971-53AD-3A42-A55F-F8581BB7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Online survey (different institutional environments).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Helvetica" pitchFamily="2" charset="0"/>
              </a:rPr>
              <a:t>Endogenous</a:t>
            </a:r>
            <a:r>
              <a:rPr lang="en-US" dirty="0">
                <a:latin typeface="Helvetica" pitchFamily="2" charset="0"/>
              </a:rPr>
              <a:t> variables: Respondent’s degree of acceptance, willingness to engage, preferences etc.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Exogenous</a:t>
            </a:r>
            <a:r>
              <a:rPr lang="en-US" dirty="0">
                <a:latin typeface="Helvetica" pitchFamily="2" charset="0"/>
              </a:rPr>
              <a:t> variables: Consumer characteristics (psychological &amp; cultural/institutional motivators).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Helvetica" pitchFamily="2" charset="0"/>
              </a:rPr>
              <a:t>Econometric</a:t>
            </a:r>
            <a:r>
              <a:rPr lang="en-US" dirty="0">
                <a:latin typeface="Helvetica" pitchFamily="2" charset="0"/>
              </a:rPr>
              <a:t> &amp;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psychometric</a:t>
            </a:r>
            <a:r>
              <a:rPr lang="en-US" dirty="0">
                <a:latin typeface="Helvetica" pitchFamily="2" charset="0"/>
              </a:rPr>
              <a:t> analysis.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5" name="Graphic 4" descr="Statistics">
            <a:extLst>
              <a:ext uri="{FF2B5EF4-FFF2-40B4-BE49-F238E27FC236}">
                <a16:creationId xmlns:a16="http://schemas.microsoft.com/office/drawing/2014/main" id="{C6D1D4DA-F997-9641-9EA4-F9387C89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373" y="513302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5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E1D720-A048-DA48-839E-B266A176E8D9}"/>
              </a:ext>
            </a:extLst>
          </p:cNvPr>
          <p:cNvSpPr txBox="1"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D7A43E-AB99-1A41-8BDC-95F6B811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8906"/>
            <a:ext cx="10515600" cy="1142207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THANK</a:t>
            </a:r>
            <a:r>
              <a:rPr lang="en-GB" b="1" dirty="0">
                <a:latin typeface="Helvetica" pitchFamily="2" charset="0"/>
              </a:rPr>
              <a:t>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YOU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671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368</Words>
  <Application>Microsoft Macintosh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The role of consumer preferences and attitudes in the transition towards a Circular Economy</vt:lpstr>
      <vt:lpstr>What is the Circular Economy?</vt:lpstr>
      <vt:lpstr>PowerPoint Presentation</vt:lpstr>
      <vt:lpstr>Research Problems</vt:lpstr>
      <vt:lpstr>Integrating Consumer Behaviour views: Economics &amp; Marketing</vt:lpstr>
      <vt:lpstr>Methodology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Georgantzis Garcia</dc:creator>
  <cp:lastModifiedBy>Dimitris Georgantzis Garcia</cp:lastModifiedBy>
  <cp:revision>33</cp:revision>
  <dcterms:created xsi:type="dcterms:W3CDTF">2019-09-13T12:42:23Z</dcterms:created>
  <dcterms:modified xsi:type="dcterms:W3CDTF">2019-09-18T08:34:59Z</dcterms:modified>
</cp:coreProperties>
</file>