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Raleway"/>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C267DC-E6E5-4568-A7AB-C147FC544997}">
  <a:tblStyle styleId="{85C267DC-E6E5-4568-A7AB-C147FC54499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Raleway-regular.fntdata"/><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font" Target="fonts/Raleway-italic.fntdata"/><Relationship Id="rId23" Type="http://schemas.openxmlformats.org/officeDocument/2006/relationships/slide" Target="slides/slide17.xml"/><Relationship Id="rId45"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Raleway-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2309efd9aa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 name="Google Shape;46;g2309efd9aa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9939fa9a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79939fa9a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 just about static health conditions, these things can fluctuate, or can take gradual, long recovery times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79939fa9a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79939fa9a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t>Shows the impact of adjustments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9939fa9a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79939fa9a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7755a9150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7755a9150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 just adjustments but clarity/signposting/support - not sure where to go, need for mentor/advisor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Another thing to note here is that some people are making requests for things that other staff have said they’ve already benefitted from - there needs to be consistency in support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98918086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798918086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9939fa9a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79939fa9a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989180862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7989180862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9939fa9a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79939fa9a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7989180862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798918086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98918086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798918086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755a9150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755a9150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Avenir"/>
              <a:buChar char="●"/>
            </a:pPr>
            <a:r>
              <a:rPr lang="en-GB" sz="1400">
                <a:solidFill>
                  <a:schemeClr val="dk1"/>
                </a:solidFill>
                <a:latin typeface="Avenir"/>
                <a:ea typeface="Avenir"/>
                <a:cs typeface="Avenir"/>
                <a:sym typeface="Avenir"/>
              </a:rPr>
              <a:t>Some caring experience</a:t>
            </a:r>
            <a:endParaRPr sz="1400">
              <a:solidFill>
                <a:schemeClr val="dk1"/>
              </a:solidFill>
              <a:latin typeface="Avenir"/>
              <a:ea typeface="Avenir"/>
              <a:cs typeface="Avenir"/>
              <a:sym typeface="Avenir"/>
            </a:endParaRPr>
          </a:p>
          <a:p>
            <a:pPr indent="-317500" lvl="0" marL="457200" rtl="0" algn="l">
              <a:spcBef>
                <a:spcPts val="0"/>
              </a:spcBef>
              <a:spcAft>
                <a:spcPts val="0"/>
              </a:spcAft>
              <a:buClr>
                <a:schemeClr val="dk1"/>
              </a:buClr>
              <a:buSzPts val="1400"/>
              <a:buFont typeface="Avenir"/>
              <a:buChar char="●"/>
            </a:pPr>
            <a:r>
              <a:rPr lang="en-GB" sz="1400">
                <a:solidFill>
                  <a:schemeClr val="dk1"/>
                </a:solidFill>
                <a:latin typeface="Avenir"/>
                <a:ea typeface="Avenir"/>
                <a:cs typeface="Avenir"/>
                <a:sym typeface="Avenir"/>
              </a:rPr>
              <a:t>Able-bodied, second or third-hand experience</a:t>
            </a:r>
            <a:endParaRPr sz="1400">
              <a:solidFill>
                <a:schemeClr val="dk1"/>
              </a:solidFill>
              <a:latin typeface="Avenir"/>
              <a:ea typeface="Avenir"/>
              <a:cs typeface="Avenir"/>
              <a:sym typeface="Avenir"/>
            </a:endParaRPr>
          </a:p>
          <a:p>
            <a:pPr indent="0" lvl="0" marL="45720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79939fa9a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79939fa9a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re colour changes - red is what we are most interested 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798918086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798918086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7badd4e2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7badd4e2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 I mentioned earlier, a number of barriers perceived amongst disabled people in terms of getting considered for jobs - so we wanted to look at experiences of those who had found their way into employment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9939fa9a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79939fa9a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Something to notice here is that a lot of people here mentioned they were hired before their health problems really began to impact their work - which shows the importance of constantly revising and analysing support processes for staff - and keeping communication channels open for staff</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989180862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7989180862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very common - just because </a:t>
            </a:r>
            <a:r>
              <a:rPr lang="en-GB"/>
              <a:t>something</a:t>
            </a:r>
            <a:r>
              <a:rPr lang="en-GB"/>
              <a:t> is ‘ok’ doesn’t mean it can’t be improved 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98918086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798918086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79939fa9a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79939fa9a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COLOURS SWITCH HERE TO KEEP RED AS CONCERNING AREA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79939fa9a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79939fa9a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79939fa9a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79939fa9a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798918086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798918086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3115dcaa1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 name="Google Shape;59;g23115dcaa1a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222222"/>
              </a:buClr>
              <a:buSzPts val="1800"/>
              <a:buFont typeface="Arial"/>
              <a:buChar char="-"/>
            </a:pPr>
            <a:r>
              <a:rPr lang="en-GB" sz="1800">
                <a:solidFill>
                  <a:srgbClr val="222222"/>
                </a:solidFill>
                <a:highlight>
                  <a:srgbClr val="FFFFFF"/>
                </a:highlight>
              </a:rPr>
              <a:t>Does that include THIS? The answer is probably yes</a:t>
            </a:r>
            <a:endParaRPr sz="1800">
              <a:solidFill>
                <a:srgbClr val="222222"/>
              </a:solidFill>
              <a:highlight>
                <a:srgbClr val="FFFFFF"/>
              </a:highlight>
            </a:endParaRPr>
          </a:p>
          <a:p>
            <a:pPr indent="-342900" lvl="0" marL="457200" rtl="0" algn="l">
              <a:spcBef>
                <a:spcPts val="0"/>
              </a:spcBef>
              <a:spcAft>
                <a:spcPts val="0"/>
              </a:spcAft>
              <a:buClr>
                <a:srgbClr val="222222"/>
              </a:buClr>
              <a:buSzPts val="1800"/>
              <a:buChar char="-"/>
            </a:pPr>
            <a:r>
              <a:rPr lang="en-GB" sz="1800">
                <a:solidFill>
                  <a:srgbClr val="222222"/>
                </a:solidFill>
                <a:highlight>
                  <a:srgbClr val="FFFFFF"/>
                </a:highlight>
              </a:rPr>
              <a:t>Although they use a wheelchair at times, they can still manage to walk a short distance in the right circumstances, often with another mobility aid such as a cane or crutches.</a:t>
            </a:r>
            <a:endParaRPr sz="1800">
              <a:solidFill>
                <a:srgbClr val="222222"/>
              </a:solidFill>
              <a:highlight>
                <a:srgbClr val="FFFFFF"/>
              </a:highlight>
            </a:endParaRPr>
          </a:p>
        </p:txBody>
      </p:sp>
      <p:sp>
        <p:nvSpPr>
          <p:cNvPr id="60" name="Google Shape;60;g23115dcaa1a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79939fa9a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79939fa9a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798918086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798918086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7b3c58d0d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7b3c58d0d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800"/>
              <a:buFont typeface="Arial"/>
              <a:buNone/>
            </a:pPr>
            <a:r>
              <a:rPr lang="en-GB" sz="800">
                <a:solidFill>
                  <a:srgbClr val="222222"/>
                </a:solidFill>
                <a:highlight>
                  <a:schemeClr val="lt1"/>
                </a:highlight>
              </a:rPr>
              <a:t>Instances here of unsupportive managers, of unhelpful policies, of individuals not asking, and unsupportive colleagues</a:t>
            </a:r>
            <a:endParaRPr sz="800">
              <a:solidFill>
                <a:srgbClr val="222222"/>
              </a:solidFill>
              <a:highlight>
                <a:schemeClr val="lt1"/>
              </a:highlight>
            </a:endParaRPr>
          </a:p>
          <a:p>
            <a:pPr indent="0" lvl="0" marL="0" rtl="0" algn="l">
              <a:lnSpc>
                <a:spcPct val="115000"/>
              </a:lnSpc>
              <a:spcBef>
                <a:spcPts val="1200"/>
              </a:spcBef>
              <a:spcAft>
                <a:spcPts val="0"/>
              </a:spcAft>
              <a:buClr>
                <a:schemeClr val="dk1"/>
              </a:buClr>
              <a:buSzPts val="1100"/>
              <a:buFont typeface="Arial"/>
              <a:buNone/>
            </a:pPr>
            <a:r>
              <a:t/>
            </a:r>
            <a:endParaRPr sz="800">
              <a:solidFill>
                <a:schemeClr val="dk1"/>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t/>
            </a:r>
            <a:endParaRPr sz="8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7755a9150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7755a9150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800"/>
              <a:buFont typeface="Arial"/>
              <a:buNone/>
            </a:pPr>
            <a:r>
              <a:t/>
            </a:r>
            <a:endParaRPr sz="800">
              <a:solidFill>
                <a:srgbClr val="222222"/>
              </a:solidFill>
              <a:highlight>
                <a:schemeClr val="lt1"/>
              </a:highlight>
            </a:endParaRPr>
          </a:p>
          <a:p>
            <a:pPr indent="0" lvl="0" marL="0" rtl="0" algn="l">
              <a:lnSpc>
                <a:spcPct val="115000"/>
              </a:lnSpc>
              <a:spcBef>
                <a:spcPts val="1200"/>
              </a:spcBef>
              <a:spcAft>
                <a:spcPts val="0"/>
              </a:spcAft>
              <a:buClr>
                <a:schemeClr val="dk1"/>
              </a:buClr>
              <a:buSzPts val="1100"/>
              <a:buFont typeface="Arial"/>
              <a:buNone/>
            </a:pPr>
            <a:r>
              <a:t/>
            </a:r>
            <a:endParaRPr sz="800">
              <a:solidFill>
                <a:schemeClr val="dk1"/>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t/>
            </a:r>
            <a:endParaRPr sz="8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798918086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798918086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800">
              <a:solidFill>
                <a:srgbClr val="222222"/>
              </a:solidFill>
              <a:highlight>
                <a:schemeClr val="lt1"/>
              </a:highlight>
            </a:endParaRPr>
          </a:p>
          <a:p>
            <a:pPr indent="0" lvl="0" marL="0" rtl="0" algn="l">
              <a:lnSpc>
                <a:spcPct val="115000"/>
              </a:lnSpc>
              <a:spcBef>
                <a:spcPts val="1200"/>
              </a:spcBef>
              <a:spcAft>
                <a:spcPts val="0"/>
              </a:spcAft>
              <a:buNone/>
            </a:pPr>
            <a:r>
              <a:t/>
            </a:r>
            <a:endParaRPr sz="800">
              <a:solidFill>
                <a:schemeClr val="dk1"/>
              </a:solidFill>
              <a:latin typeface="Avenir"/>
              <a:ea typeface="Avenir"/>
              <a:cs typeface="Avenir"/>
              <a:sym typeface="Avenir"/>
            </a:endParaRPr>
          </a:p>
          <a:p>
            <a:pPr indent="0" lvl="0" marL="0" rtl="0" algn="l">
              <a:spcBef>
                <a:spcPts val="1200"/>
              </a:spcBef>
              <a:spcAft>
                <a:spcPts val="0"/>
              </a:spcAft>
              <a:buNone/>
            </a:pPr>
            <a:r>
              <a:t/>
            </a:r>
            <a:endParaRPr sz="8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798918086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798918086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Reports from Astriid and Evenbreak that I quoted earlier - UEA put out an Employer Insight Report in January of this year making recommendations on supporting staff with long-term health conditions at University of East Anglia</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e6cef9fb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e6cef9fb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GB"/>
              <a:t>Individual circumstances will change, workplaces will change, policies will change, possibilities will change - best placed to better support colleagues but also be an advocate for yourself</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7989180862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7989180862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Would like to do more work in this area - whether that’s expanding this survey nationally - connecting groups looking at these issues for technicians or wider university staff, please do get in touch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79891808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79891808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Scope make a number of </a:t>
            </a:r>
            <a:r>
              <a:rPr lang="en-GB"/>
              <a:t>recommendations</a:t>
            </a:r>
            <a:r>
              <a:rPr lang="en-GB"/>
              <a:t> re additional financial support that would improve this situation, but here in our workplaces, we can at least look at the working conditions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798918086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798918086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7755a9150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7755a9150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Even if that isn’t true, it’s still indicative of a problem if people feel that way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7755a9150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7755a9150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798918086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798918086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9939fa9a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79939fa9a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Explain RED = Bad BLUE = Good - colours will switch from yes to no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500"/>
              <a:buNone/>
              <a:defRPr sz="4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2">
            <a:alphaModFix/>
          </a:blip>
          <a:stretch>
            <a:fillRect/>
          </a:stretch>
        </p:blipFill>
        <p:spPr>
          <a:xfrm>
            <a:off x="3084938" y="144550"/>
            <a:ext cx="2974123" cy="1672950"/>
          </a:xfrm>
          <a:prstGeom prst="rect">
            <a:avLst/>
          </a:prstGeom>
          <a:noFill/>
          <a:ln>
            <a:noFill/>
          </a:ln>
        </p:spPr>
      </p:pic>
      <p:pic>
        <p:nvPicPr>
          <p:cNvPr id="13" name="Google Shape;13;p2"/>
          <p:cNvPicPr preferRelativeResize="0"/>
          <p:nvPr/>
        </p:nvPicPr>
        <p:blipFill rotWithShape="1">
          <a:blip r:embed="rId3">
            <a:alphaModFix/>
          </a:blip>
          <a:srcRect b="0" l="0" r="0" t="0"/>
          <a:stretch/>
        </p:blipFill>
        <p:spPr>
          <a:xfrm>
            <a:off x="2460904" y="3966921"/>
            <a:ext cx="4222205" cy="3081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42" name="Shape 42"/>
        <p:cNvGrpSpPr/>
        <p:nvPr/>
      </p:nvGrpSpPr>
      <p:grpSpPr>
        <a:xfrm>
          <a:off x="0" y="0"/>
          <a:ext cx="0" cy="0"/>
          <a:chOff x="0" y="0"/>
          <a:chExt cx="0" cy="0"/>
        </a:xfrm>
      </p:grpSpPr>
      <p:sp>
        <p:nvSpPr>
          <p:cNvPr id="43" name="Google Shape;43;p11"/>
          <p:cNvSpPr txBox="1"/>
          <p:nvPr>
            <p:ph type="title"/>
          </p:nvPr>
        </p:nvSpPr>
        <p:spPr>
          <a:xfrm>
            <a:off x="311700" y="2150850"/>
            <a:ext cx="8520600" cy="841800"/>
          </a:xfrm>
          <a:prstGeom prst="rect">
            <a:avLst/>
          </a:prstGeom>
          <a:noFill/>
          <a:ln>
            <a:noFill/>
          </a:ln>
        </p:spPr>
        <p:txBody>
          <a:bodyPr anchorCtr="0" anchor="ctr" bIns="68575" lIns="68575" spcFirstLastPara="1" rIns="68575" wrap="square" tIns="68575">
            <a:normAutofit/>
          </a:bodyPr>
          <a:lstStyle>
            <a:lvl1pPr lvl="0" rtl="0" algn="l">
              <a:lnSpc>
                <a:spcPct val="100000"/>
              </a:lnSpc>
              <a:spcBef>
                <a:spcPts val="0"/>
              </a:spcBef>
              <a:spcAft>
                <a:spcPts val="0"/>
              </a:spcAft>
              <a:buSzPts val="2700"/>
              <a:buNone/>
              <a:defRPr sz="2700"/>
            </a:lvl1pPr>
            <a:lvl2pPr lvl="1" rtl="0" algn="l">
              <a:lnSpc>
                <a:spcPct val="100000"/>
              </a:lnSpc>
              <a:spcBef>
                <a:spcPts val="0"/>
              </a:spcBef>
              <a:spcAft>
                <a:spcPts val="0"/>
              </a:spcAft>
              <a:buSzPts val="2700"/>
              <a:buNone/>
              <a:defRPr sz="2700"/>
            </a:lvl2pPr>
            <a:lvl3pPr lvl="2" rtl="0" algn="l">
              <a:lnSpc>
                <a:spcPct val="100000"/>
              </a:lnSpc>
              <a:spcBef>
                <a:spcPts val="0"/>
              </a:spcBef>
              <a:spcAft>
                <a:spcPts val="0"/>
              </a:spcAft>
              <a:buSzPts val="2700"/>
              <a:buNone/>
              <a:defRPr sz="2700"/>
            </a:lvl3pPr>
            <a:lvl4pPr lvl="3" rtl="0" algn="l">
              <a:lnSpc>
                <a:spcPct val="100000"/>
              </a:lnSpc>
              <a:spcBef>
                <a:spcPts val="0"/>
              </a:spcBef>
              <a:spcAft>
                <a:spcPts val="0"/>
              </a:spcAft>
              <a:buSzPts val="2700"/>
              <a:buNone/>
              <a:defRPr sz="2700"/>
            </a:lvl4pPr>
            <a:lvl5pPr lvl="4" rtl="0" algn="l">
              <a:lnSpc>
                <a:spcPct val="100000"/>
              </a:lnSpc>
              <a:spcBef>
                <a:spcPts val="0"/>
              </a:spcBef>
              <a:spcAft>
                <a:spcPts val="0"/>
              </a:spcAft>
              <a:buSzPts val="2700"/>
              <a:buNone/>
              <a:defRPr sz="2700"/>
            </a:lvl5pPr>
            <a:lvl6pPr lvl="5" rtl="0" algn="l">
              <a:lnSpc>
                <a:spcPct val="100000"/>
              </a:lnSpc>
              <a:spcBef>
                <a:spcPts val="0"/>
              </a:spcBef>
              <a:spcAft>
                <a:spcPts val="0"/>
              </a:spcAft>
              <a:buSzPts val="2700"/>
              <a:buNone/>
              <a:defRPr sz="2700"/>
            </a:lvl6pPr>
            <a:lvl7pPr lvl="6" rtl="0" algn="l">
              <a:lnSpc>
                <a:spcPct val="100000"/>
              </a:lnSpc>
              <a:spcBef>
                <a:spcPts val="0"/>
              </a:spcBef>
              <a:spcAft>
                <a:spcPts val="0"/>
              </a:spcAft>
              <a:buSzPts val="2700"/>
              <a:buNone/>
              <a:defRPr sz="2700"/>
            </a:lvl7pPr>
            <a:lvl8pPr lvl="7" rtl="0" algn="l">
              <a:lnSpc>
                <a:spcPct val="100000"/>
              </a:lnSpc>
              <a:spcBef>
                <a:spcPts val="0"/>
              </a:spcBef>
              <a:spcAft>
                <a:spcPts val="0"/>
              </a:spcAft>
              <a:buSzPts val="2700"/>
              <a:buNone/>
              <a:defRPr sz="2700"/>
            </a:lvl8pPr>
            <a:lvl9pPr lvl="8" rtl="0" algn="l">
              <a:lnSpc>
                <a:spcPct val="100000"/>
              </a:lnSpc>
              <a:spcBef>
                <a:spcPts val="0"/>
              </a:spcBef>
              <a:spcAft>
                <a:spcPts val="0"/>
              </a:spcAft>
              <a:buSzPts val="2700"/>
              <a:buNone/>
              <a:defRPr sz="27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p:nvPr/>
        </p:nvSpPr>
        <p:spPr>
          <a:xfrm>
            <a:off x="-11675" y="-11675"/>
            <a:ext cx="9155700" cy="1164300"/>
          </a:xfrm>
          <a:prstGeom prst="rect">
            <a:avLst/>
          </a:prstGeom>
          <a:solidFill>
            <a:srgbClr val="20529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311700" y="23507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 name="Google Shape;17;p3"/>
          <p:cNvSpPr txBox="1"/>
          <p:nvPr>
            <p:ph idx="1" type="body"/>
          </p:nvPr>
        </p:nvSpPr>
        <p:spPr>
          <a:xfrm>
            <a:off x="311700" y="1269100"/>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4"/>
          <p:cNvSpPr txBox="1"/>
          <p:nvPr>
            <p:ph idx="1" type="body"/>
          </p:nvPr>
        </p:nvSpPr>
        <p:spPr>
          <a:xfrm>
            <a:off x="311700" y="1304100"/>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 name="Google Shape;20;p4"/>
          <p:cNvSpPr txBox="1"/>
          <p:nvPr>
            <p:ph idx="2" type="body"/>
          </p:nvPr>
        </p:nvSpPr>
        <p:spPr>
          <a:xfrm>
            <a:off x="4832400" y="1304100"/>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1" name="Google Shape;21;p4"/>
          <p:cNvSpPr/>
          <p:nvPr/>
        </p:nvSpPr>
        <p:spPr>
          <a:xfrm>
            <a:off x="-11675" y="-11675"/>
            <a:ext cx="9213900" cy="1164300"/>
          </a:xfrm>
          <a:prstGeom prst="rect">
            <a:avLst/>
          </a:prstGeom>
          <a:solidFill>
            <a:srgbClr val="20529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23507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5"/>
          <p:cNvSpPr/>
          <p:nvPr/>
        </p:nvSpPr>
        <p:spPr>
          <a:xfrm>
            <a:off x="-11675" y="-11675"/>
            <a:ext cx="9213900" cy="1164300"/>
          </a:xfrm>
          <a:prstGeom prst="rect">
            <a:avLst/>
          </a:prstGeom>
          <a:solidFill>
            <a:srgbClr val="20529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ph type="title"/>
          </p:nvPr>
        </p:nvSpPr>
        <p:spPr>
          <a:xfrm>
            <a:off x="311700" y="23507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 name="Shape 26"/>
        <p:cNvGrpSpPr/>
        <p:nvPr/>
      </p:nvGrpSpPr>
      <p:grpSpPr>
        <a:xfrm>
          <a:off x="0" y="0"/>
          <a:ext cx="0" cy="0"/>
          <a:chOff x="0" y="0"/>
          <a:chExt cx="0" cy="0"/>
        </a:xfrm>
      </p:grpSpPr>
      <p:sp>
        <p:nvSpPr>
          <p:cNvPr id="27" name="Google Shape;27;p6"/>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 name="Shape 28"/>
        <p:cNvGrpSpPr/>
        <p:nvPr/>
      </p:nvGrpSpPr>
      <p:grpSpPr>
        <a:xfrm>
          <a:off x="0" y="0"/>
          <a:ext cx="0" cy="0"/>
          <a:chOff x="0" y="0"/>
          <a:chExt cx="0" cy="0"/>
        </a:xfrm>
      </p:grpSpPr>
      <p:sp>
        <p:nvSpPr>
          <p:cNvPr id="29" name="Google Shape;29;p7"/>
          <p:cNvSpPr txBox="1"/>
          <p:nvPr>
            <p:ph type="title"/>
          </p:nvPr>
        </p:nvSpPr>
        <p:spPr>
          <a:xfrm>
            <a:off x="265500" y="0"/>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5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0" name="Google Shape;30;p7"/>
          <p:cNvSpPr txBox="1"/>
          <p:nvPr>
            <p:ph idx="1" type="body"/>
          </p:nvPr>
        </p:nvSpPr>
        <p:spPr>
          <a:xfrm>
            <a:off x="288150" y="1482300"/>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p:nvPr>
            <p:ph idx="2" type="pic"/>
          </p:nvPr>
        </p:nvSpPr>
        <p:spPr>
          <a:xfrm>
            <a:off x="4875250" y="244925"/>
            <a:ext cx="4045200" cy="41172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2" name="Shape 32"/>
        <p:cNvGrpSpPr/>
        <p:nvPr/>
      </p:nvGrpSpPr>
      <p:grpSpPr>
        <a:xfrm>
          <a:off x="0" y="0"/>
          <a:ext cx="0" cy="0"/>
          <a:chOff x="0" y="0"/>
          <a:chExt cx="0" cy="0"/>
        </a:xfrm>
      </p:grpSpPr>
      <p:sp>
        <p:nvSpPr>
          <p:cNvPr id="33" name="Google Shape;33;p8"/>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35" name="Shape 3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10"/>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marR="0" rtl="0" algn="l">
              <a:lnSpc>
                <a:spcPct val="100000"/>
              </a:lnSpc>
              <a:spcBef>
                <a:spcPts val="0"/>
              </a:spcBef>
              <a:spcAft>
                <a:spcPts val="0"/>
              </a:spcAft>
              <a:buClr>
                <a:schemeClr val="accent1"/>
              </a:buClr>
              <a:buSzPts val="2700"/>
              <a:buFont typeface="Trebuchet MS"/>
              <a:buNone/>
              <a:defRPr b="0" i="0" sz="27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SzPts val="1100"/>
              <a:buNone/>
              <a:defRPr b="0" i="0" sz="1400" u="none" cap="none" strike="noStrike">
                <a:solidFill>
                  <a:schemeClr val="dk2"/>
                </a:solidFill>
              </a:defRPr>
            </a:lvl2pPr>
            <a:lvl3pPr lvl="2" marR="0" rtl="0" algn="l">
              <a:lnSpc>
                <a:spcPct val="100000"/>
              </a:lnSpc>
              <a:spcBef>
                <a:spcPts val="0"/>
              </a:spcBef>
              <a:spcAft>
                <a:spcPts val="0"/>
              </a:spcAft>
              <a:buSzPts val="1100"/>
              <a:buNone/>
              <a:defRPr b="0" i="0" sz="1400" u="none" cap="none" strike="noStrike">
                <a:solidFill>
                  <a:schemeClr val="dk2"/>
                </a:solidFill>
              </a:defRPr>
            </a:lvl3pPr>
            <a:lvl4pPr lvl="3" marR="0" rtl="0" algn="l">
              <a:lnSpc>
                <a:spcPct val="100000"/>
              </a:lnSpc>
              <a:spcBef>
                <a:spcPts val="0"/>
              </a:spcBef>
              <a:spcAft>
                <a:spcPts val="0"/>
              </a:spcAft>
              <a:buSzPts val="1100"/>
              <a:buNone/>
              <a:defRPr b="0" i="0" sz="1400" u="none" cap="none" strike="noStrike">
                <a:solidFill>
                  <a:schemeClr val="dk2"/>
                </a:solidFill>
              </a:defRPr>
            </a:lvl4pPr>
            <a:lvl5pPr lvl="4" marR="0" rtl="0" algn="l">
              <a:lnSpc>
                <a:spcPct val="100000"/>
              </a:lnSpc>
              <a:spcBef>
                <a:spcPts val="0"/>
              </a:spcBef>
              <a:spcAft>
                <a:spcPts val="0"/>
              </a:spcAft>
              <a:buSzPts val="1100"/>
              <a:buNone/>
              <a:defRPr b="0" i="0" sz="1400" u="none" cap="none" strike="noStrike">
                <a:solidFill>
                  <a:schemeClr val="dk2"/>
                </a:solidFill>
              </a:defRPr>
            </a:lvl5pPr>
            <a:lvl6pPr lvl="5" marR="0" rtl="0" algn="l">
              <a:lnSpc>
                <a:spcPct val="100000"/>
              </a:lnSpc>
              <a:spcBef>
                <a:spcPts val="0"/>
              </a:spcBef>
              <a:spcAft>
                <a:spcPts val="0"/>
              </a:spcAft>
              <a:buSzPts val="1100"/>
              <a:buNone/>
              <a:defRPr b="0" i="0" sz="1400" u="none" cap="none" strike="noStrike">
                <a:solidFill>
                  <a:schemeClr val="dk2"/>
                </a:solidFill>
              </a:defRPr>
            </a:lvl6pPr>
            <a:lvl7pPr lvl="6" marR="0" rtl="0" algn="l">
              <a:lnSpc>
                <a:spcPct val="100000"/>
              </a:lnSpc>
              <a:spcBef>
                <a:spcPts val="0"/>
              </a:spcBef>
              <a:spcAft>
                <a:spcPts val="0"/>
              </a:spcAft>
              <a:buSzPts val="1100"/>
              <a:buNone/>
              <a:defRPr b="0" i="0" sz="1400" u="none" cap="none" strike="noStrike">
                <a:solidFill>
                  <a:schemeClr val="dk2"/>
                </a:solidFill>
              </a:defRPr>
            </a:lvl7pPr>
            <a:lvl8pPr lvl="7" marR="0" rtl="0" algn="l">
              <a:lnSpc>
                <a:spcPct val="100000"/>
              </a:lnSpc>
              <a:spcBef>
                <a:spcPts val="0"/>
              </a:spcBef>
              <a:spcAft>
                <a:spcPts val="0"/>
              </a:spcAft>
              <a:buSzPts val="1100"/>
              <a:buNone/>
              <a:defRPr b="0" i="0" sz="1400" u="none" cap="none" strike="noStrike">
                <a:solidFill>
                  <a:schemeClr val="dk2"/>
                </a:solidFill>
              </a:defRPr>
            </a:lvl8pPr>
            <a:lvl9pPr lvl="8" marR="0" rtl="0" algn="l">
              <a:lnSpc>
                <a:spcPct val="100000"/>
              </a:lnSpc>
              <a:spcBef>
                <a:spcPts val="0"/>
              </a:spcBef>
              <a:spcAft>
                <a:spcPts val="0"/>
              </a:spcAft>
              <a:buSzPts val="1100"/>
              <a:buNone/>
              <a:defRPr b="0" i="0" sz="1400" u="none" cap="none" strike="noStrike">
                <a:solidFill>
                  <a:schemeClr val="dk2"/>
                </a:solidFill>
              </a:defRPr>
            </a:lvl9pPr>
          </a:lstStyle>
          <a:p/>
        </p:txBody>
      </p:sp>
      <p:sp>
        <p:nvSpPr>
          <p:cNvPr id="38" name="Google Shape;38;p10"/>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marR="0" rtl="0" algn="l">
              <a:lnSpc>
                <a:spcPct val="100000"/>
              </a:lnSpc>
              <a:spcBef>
                <a:spcPts val="800"/>
              </a:spcBef>
              <a:spcAft>
                <a:spcPts val="0"/>
              </a:spcAft>
              <a:buClr>
                <a:schemeClr val="accent1"/>
              </a:buClr>
              <a:buSzPts val="1100"/>
              <a:buFont typeface="Noto Sans"/>
              <a:buChar char="▶"/>
              <a:defRPr b="0" i="0" sz="1400" u="none" cap="none" strike="noStrike">
                <a:solidFill>
                  <a:srgbClr val="3F3F3F"/>
                </a:solidFill>
                <a:latin typeface="Trebuchet MS"/>
                <a:ea typeface="Trebuchet MS"/>
                <a:cs typeface="Trebuchet MS"/>
                <a:sym typeface="Trebuchet MS"/>
              </a:defRPr>
            </a:lvl1pPr>
            <a:lvl2pPr indent="-292100" lvl="1" marL="914400" marR="0" rtl="0" algn="l">
              <a:lnSpc>
                <a:spcPct val="100000"/>
              </a:lnSpc>
              <a:spcBef>
                <a:spcPts val="800"/>
              </a:spcBef>
              <a:spcAft>
                <a:spcPts val="0"/>
              </a:spcAft>
              <a:buClr>
                <a:schemeClr val="accent1"/>
              </a:buClr>
              <a:buSzPts val="1000"/>
              <a:buFont typeface="Noto Sans"/>
              <a:buChar char="▶"/>
              <a:defRPr b="0" i="0" sz="1200" u="none" cap="none" strike="noStrike">
                <a:solidFill>
                  <a:srgbClr val="3F3F3F"/>
                </a:solidFill>
                <a:latin typeface="Trebuchet MS"/>
                <a:ea typeface="Trebuchet MS"/>
                <a:cs typeface="Trebuchet MS"/>
                <a:sym typeface="Trebuchet MS"/>
              </a:defRPr>
            </a:lvl2pPr>
            <a:lvl3pPr indent="-279400" lvl="2" marL="1371600" marR="0" rtl="0" algn="l">
              <a:lnSpc>
                <a:spcPct val="100000"/>
              </a:lnSpc>
              <a:spcBef>
                <a:spcPts val="800"/>
              </a:spcBef>
              <a:spcAft>
                <a:spcPts val="0"/>
              </a:spcAft>
              <a:buClr>
                <a:schemeClr val="accent1"/>
              </a:buClr>
              <a:buSzPts val="800"/>
              <a:buFont typeface="Noto Sans"/>
              <a:buChar char="▶"/>
              <a:defRPr b="0" i="0" sz="1100" u="none" cap="none" strike="noStrike">
                <a:solidFill>
                  <a:srgbClr val="3F3F3F"/>
                </a:solidFill>
                <a:latin typeface="Trebuchet MS"/>
                <a:ea typeface="Trebuchet MS"/>
                <a:cs typeface="Trebuchet MS"/>
                <a:sym typeface="Trebuchet MS"/>
              </a:defRPr>
            </a:lvl3pPr>
            <a:lvl4pPr indent="-273050" lvl="3" marL="18288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Trebuchet MS"/>
                <a:ea typeface="Trebuchet MS"/>
                <a:cs typeface="Trebuchet MS"/>
                <a:sym typeface="Trebuchet MS"/>
              </a:defRPr>
            </a:lvl4pPr>
            <a:lvl5pPr indent="-273050" lvl="4" marL="22860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Trebuchet MS"/>
                <a:ea typeface="Trebuchet MS"/>
                <a:cs typeface="Trebuchet MS"/>
                <a:sym typeface="Trebuchet MS"/>
              </a:defRPr>
            </a:lvl5pPr>
            <a:lvl6pPr indent="-273050" lvl="5" marL="27432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Trebuchet MS"/>
                <a:ea typeface="Trebuchet MS"/>
                <a:cs typeface="Trebuchet MS"/>
                <a:sym typeface="Trebuchet MS"/>
              </a:defRPr>
            </a:lvl6pPr>
            <a:lvl7pPr indent="-273050" lvl="6" marL="32004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Trebuchet MS"/>
                <a:ea typeface="Trebuchet MS"/>
                <a:cs typeface="Trebuchet MS"/>
                <a:sym typeface="Trebuchet MS"/>
              </a:defRPr>
            </a:lvl7pPr>
            <a:lvl8pPr indent="-273050" lvl="7" marL="36576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Trebuchet MS"/>
                <a:ea typeface="Trebuchet MS"/>
                <a:cs typeface="Trebuchet MS"/>
                <a:sym typeface="Trebuchet MS"/>
              </a:defRPr>
            </a:lvl8pPr>
            <a:lvl9pPr indent="-273050" lvl="8" marL="41148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Trebuchet MS"/>
                <a:ea typeface="Trebuchet MS"/>
                <a:cs typeface="Trebuchet MS"/>
                <a:sym typeface="Trebuchet MS"/>
              </a:defRPr>
            </a:lvl9pPr>
          </a:lstStyle>
          <a:p/>
        </p:txBody>
      </p:sp>
      <p:sp>
        <p:nvSpPr>
          <p:cNvPr id="39" name="Google Shape;39;p1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40" name="Google Shape;40;p10"/>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41" name="Google Shape;41;p10"/>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rgbClr val="20529F"/>
              </a:buClr>
              <a:buSzPts val="3500"/>
              <a:buFont typeface="Raleway"/>
              <a:buNone/>
              <a:defRPr b="1" sz="3500">
                <a:solidFill>
                  <a:srgbClr val="20529F"/>
                </a:solidFill>
                <a:latin typeface="Raleway"/>
                <a:ea typeface="Raleway"/>
                <a:cs typeface="Raleway"/>
                <a:sym typeface="Ralewa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Avenir"/>
              <a:buChar char="●"/>
              <a:defRPr sz="1800">
                <a:solidFill>
                  <a:schemeClr val="dk1"/>
                </a:solidFill>
                <a:latin typeface="Avenir"/>
                <a:ea typeface="Avenir"/>
                <a:cs typeface="Avenir"/>
                <a:sym typeface="Avenir"/>
              </a:defRPr>
            </a:lvl1pPr>
            <a:lvl2pPr indent="-317500" lvl="1" marL="914400" rtl="0">
              <a:lnSpc>
                <a:spcPct val="115000"/>
              </a:lnSpc>
              <a:spcBef>
                <a:spcPts val="0"/>
              </a:spcBef>
              <a:spcAft>
                <a:spcPts val="0"/>
              </a:spcAft>
              <a:buClr>
                <a:schemeClr val="dk1"/>
              </a:buClr>
              <a:buSzPts val="1400"/>
              <a:buFont typeface="Avenir"/>
              <a:buChar char="○"/>
              <a:defRPr>
                <a:solidFill>
                  <a:schemeClr val="dk1"/>
                </a:solidFill>
                <a:latin typeface="Avenir"/>
                <a:ea typeface="Avenir"/>
                <a:cs typeface="Avenir"/>
                <a:sym typeface="Avenir"/>
              </a:defRPr>
            </a:lvl2pPr>
            <a:lvl3pPr indent="-317500" lvl="2" marL="1371600" rtl="0">
              <a:lnSpc>
                <a:spcPct val="115000"/>
              </a:lnSpc>
              <a:spcBef>
                <a:spcPts val="0"/>
              </a:spcBef>
              <a:spcAft>
                <a:spcPts val="0"/>
              </a:spcAft>
              <a:buClr>
                <a:schemeClr val="dk1"/>
              </a:buClr>
              <a:buSzPts val="1400"/>
              <a:buFont typeface="Avenir"/>
              <a:buChar char="■"/>
              <a:defRPr>
                <a:solidFill>
                  <a:schemeClr val="dk1"/>
                </a:solidFill>
                <a:latin typeface="Avenir"/>
                <a:ea typeface="Avenir"/>
                <a:cs typeface="Avenir"/>
                <a:sym typeface="Avenir"/>
              </a:defRPr>
            </a:lvl3pPr>
            <a:lvl4pPr indent="-317500" lvl="3" marL="1828800" rtl="0">
              <a:lnSpc>
                <a:spcPct val="115000"/>
              </a:lnSpc>
              <a:spcBef>
                <a:spcPts val="0"/>
              </a:spcBef>
              <a:spcAft>
                <a:spcPts val="0"/>
              </a:spcAft>
              <a:buClr>
                <a:schemeClr val="dk1"/>
              </a:buClr>
              <a:buSzPts val="1400"/>
              <a:buFont typeface="Avenir"/>
              <a:buChar char="●"/>
              <a:defRPr>
                <a:solidFill>
                  <a:schemeClr val="dk1"/>
                </a:solidFill>
                <a:latin typeface="Avenir"/>
                <a:ea typeface="Avenir"/>
                <a:cs typeface="Avenir"/>
                <a:sym typeface="Avenir"/>
              </a:defRPr>
            </a:lvl4pPr>
            <a:lvl5pPr indent="-317500" lvl="4" marL="2286000" rtl="0">
              <a:lnSpc>
                <a:spcPct val="115000"/>
              </a:lnSpc>
              <a:spcBef>
                <a:spcPts val="0"/>
              </a:spcBef>
              <a:spcAft>
                <a:spcPts val="0"/>
              </a:spcAft>
              <a:buClr>
                <a:schemeClr val="dk1"/>
              </a:buClr>
              <a:buSzPts val="1400"/>
              <a:buFont typeface="Avenir"/>
              <a:buChar char="○"/>
              <a:defRPr>
                <a:solidFill>
                  <a:schemeClr val="dk1"/>
                </a:solidFill>
                <a:latin typeface="Avenir"/>
                <a:ea typeface="Avenir"/>
                <a:cs typeface="Avenir"/>
                <a:sym typeface="Avenir"/>
              </a:defRPr>
            </a:lvl5pPr>
            <a:lvl6pPr indent="-317500" lvl="5" marL="2743200" rtl="0">
              <a:lnSpc>
                <a:spcPct val="115000"/>
              </a:lnSpc>
              <a:spcBef>
                <a:spcPts val="0"/>
              </a:spcBef>
              <a:spcAft>
                <a:spcPts val="0"/>
              </a:spcAft>
              <a:buClr>
                <a:schemeClr val="dk1"/>
              </a:buClr>
              <a:buSzPts val="1400"/>
              <a:buFont typeface="Avenir"/>
              <a:buChar char="■"/>
              <a:defRPr>
                <a:solidFill>
                  <a:schemeClr val="dk1"/>
                </a:solidFill>
                <a:latin typeface="Avenir"/>
                <a:ea typeface="Avenir"/>
                <a:cs typeface="Avenir"/>
                <a:sym typeface="Avenir"/>
              </a:defRPr>
            </a:lvl6pPr>
            <a:lvl7pPr indent="-317500" lvl="6" marL="3200400" rtl="0">
              <a:lnSpc>
                <a:spcPct val="115000"/>
              </a:lnSpc>
              <a:spcBef>
                <a:spcPts val="0"/>
              </a:spcBef>
              <a:spcAft>
                <a:spcPts val="0"/>
              </a:spcAft>
              <a:buClr>
                <a:schemeClr val="dk1"/>
              </a:buClr>
              <a:buSzPts val="1400"/>
              <a:buFont typeface="Avenir"/>
              <a:buChar char="●"/>
              <a:defRPr>
                <a:solidFill>
                  <a:schemeClr val="dk1"/>
                </a:solidFill>
                <a:latin typeface="Avenir"/>
                <a:ea typeface="Avenir"/>
                <a:cs typeface="Avenir"/>
                <a:sym typeface="Avenir"/>
              </a:defRPr>
            </a:lvl7pPr>
            <a:lvl8pPr indent="-317500" lvl="7" marL="3657600" rtl="0">
              <a:lnSpc>
                <a:spcPct val="115000"/>
              </a:lnSpc>
              <a:spcBef>
                <a:spcPts val="0"/>
              </a:spcBef>
              <a:spcAft>
                <a:spcPts val="0"/>
              </a:spcAft>
              <a:buClr>
                <a:schemeClr val="dk1"/>
              </a:buClr>
              <a:buSzPts val="1400"/>
              <a:buFont typeface="Avenir"/>
              <a:buChar char="○"/>
              <a:defRPr>
                <a:solidFill>
                  <a:schemeClr val="dk1"/>
                </a:solidFill>
                <a:latin typeface="Avenir"/>
                <a:ea typeface="Avenir"/>
                <a:cs typeface="Avenir"/>
                <a:sym typeface="Avenir"/>
              </a:defRPr>
            </a:lvl8pPr>
            <a:lvl9pPr indent="-317500" lvl="8" marL="4114800" rtl="0">
              <a:lnSpc>
                <a:spcPct val="115000"/>
              </a:lnSpc>
              <a:spcBef>
                <a:spcPts val="0"/>
              </a:spcBef>
              <a:spcAft>
                <a:spcPts val="0"/>
              </a:spcAft>
              <a:buClr>
                <a:schemeClr val="dk1"/>
              </a:buClr>
              <a:buSzPts val="1400"/>
              <a:buFont typeface="Avenir"/>
              <a:buChar char="■"/>
              <a:defRPr>
                <a:solidFill>
                  <a:schemeClr val="dk1"/>
                </a:solidFill>
                <a:latin typeface="Avenir"/>
                <a:ea typeface="Avenir"/>
                <a:cs typeface="Avenir"/>
                <a:sym typeface="Aveni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www.gov.uk/access-to-wor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2"/>
          <p:cNvSpPr txBox="1"/>
          <p:nvPr>
            <p:ph type="ctrTitle"/>
          </p:nvPr>
        </p:nvSpPr>
        <p:spPr>
          <a:xfrm>
            <a:off x="311708" y="9497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Chronic Illness and Disability in the Workplace</a:t>
            </a:r>
            <a:endParaRPr/>
          </a:p>
        </p:txBody>
      </p:sp>
      <p:sp>
        <p:nvSpPr>
          <p:cNvPr id="49" name="Google Shape;49;p12"/>
          <p:cNvSpPr txBox="1"/>
          <p:nvPr>
            <p:ph idx="1" type="subTitle"/>
          </p:nvPr>
        </p:nvSpPr>
        <p:spPr>
          <a:xfrm>
            <a:off x="248025" y="29544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Jared Carnie</a:t>
            </a:r>
            <a:r>
              <a:rPr lang="en-GB"/>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Adjustments</a:t>
            </a:r>
            <a:endParaRPr/>
          </a:p>
        </p:txBody>
      </p:sp>
      <p:sp>
        <p:nvSpPr>
          <p:cNvPr id="112" name="Google Shape;112;p21"/>
          <p:cNvSpPr txBox="1"/>
          <p:nvPr/>
        </p:nvSpPr>
        <p:spPr>
          <a:xfrm>
            <a:off x="185050" y="1475450"/>
            <a:ext cx="2552400" cy="35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latin typeface="Avenir"/>
                <a:ea typeface="Avenir"/>
                <a:cs typeface="Avenir"/>
                <a:sym typeface="Avenir"/>
              </a:rPr>
              <a:t>“I occasionally work from home”</a:t>
            </a:r>
            <a:endParaRPr sz="1000">
              <a:latin typeface="Avenir"/>
              <a:ea typeface="Avenir"/>
              <a:cs typeface="Avenir"/>
              <a:sym typeface="Avenir"/>
            </a:endParaRPr>
          </a:p>
          <a:p>
            <a:pPr indent="0" lvl="0" marL="0" rtl="0" algn="l">
              <a:lnSpc>
                <a:spcPct val="115000"/>
              </a:lnSpc>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13" name="Google Shape;113;p21"/>
          <p:cNvSpPr txBox="1"/>
          <p:nvPr/>
        </p:nvSpPr>
        <p:spPr>
          <a:xfrm>
            <a:off x="167725" y="1964888"/>
            <a:ext cx="2013900" cy="49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Quiet office (minimal disruptions, reduction in mental stimuli)”</a:t>
            </a:r>
            <a:endParaRPr>
              <a:latin typeface="Avenir"/>
              <a:ea typeface="Avenir"/>
              <a:cs typeface="Avenir"/>
              <a:sym typeface="Avenir"/>
            </a:endParaRPr>
          </a:p>
        </p:txBody>
      </p:sp>
      <p:sp>
        <p:nvSpPr>
          <p:cNvPr id="114" name="Google Shape;114;p21"/>
          <p:cNvSpPr txBox="1"/>
          <p:nvPr/>
        </p:nvSpPr>
        <p:spPr>
          <a:xfrm>
            <a:off x="185050" y="2690663"/>
            <a:ext cx="21183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“F</a:t>
            </a:r>
            <a:r>
              <a:rPr lang="en-GB" sz="1000">
                <a:solidFill>
                  <a:schemeClr val="dk1"/>
                </a:solidFill>
                <a:latin typeface="Avenir"/>
                <a:ea typeface="Avenir"/>
                <a:cs typeface="Avenir"/>
                <a:sym typeface="Avenir"/>
              </a:rPr>
              <a:t>lexible working hours and locations, adjustable desk and chair, software”</a:t>
            </a:r>
            <a:endParaRPr>
              <a:latin typeface="Avenir"/>
              <a:ea typeface="Avenir"/>
              <a:cs typeface="Avenir"/>
              <a:sym typeface="Avenir"/>
            </a:endParaRPr>
          </a:p>
        </p:txBody>
      </p:sp>
      <p:sp>
        <p:nvSpPr>
          <p:cNvPr id="115" name="Google Shape;115;p21"/>
          <p:cNvSpPr txBox="1"/>
          <p:nvPr/>
        </p:nvSpPr>
        <p:spPr>
          <a:xfrm>
            <a:off x="293050" y="3492350"/>
            <a:ext cx="2336400" cy="79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Flexible start/end time, extra info written down when needed, offered help and signposted to other uni help”</a:t>
            </a:r>
            <a:endParaRPr>
              <a:latin typeface="Avenir"/>
              <a:ea typeface="Avenir"/>
              <a:cs typeface="Avenir"/>
              <a:sym typeface="Avenir"/>
            </a:endParaRPr>
          </a:p>
        </p:txBody>
      </p:sp>
      <p:sp>
        <p:nvSpPr>
          <p:cNvPr id="116" name="Google Shape;116;p21"/>
          <p:cNvSpPr txBox="1"/>
          <p:nvPr/>
        </p:nvSpPr>
        <p:spPr>
          <a:xfrm>
            <a:off x="3088500" y="1416675"/>
            <a:ext cx="2013900" cy="6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Flexible working and temporary disabled parking permit”</a:t>
            </a:r>
            <a:endParaRPr>
              <a:latin typeface="Avenir"/>
              <a:ea typeface="Avenir"/>
              <a:cs typeface="Avenir"/>
              <a:sym typeface="Avenir"/>
            </a:endParaRPr>
          </a:p>
        </p:txBody>
      </p:sp>
      <p:sp>
        <p:nvSpPr>
          <p:cNvPr id="117" name="Google Shape;117;p21"/>
          <p:cNvSpPr txBox="1"/>
          <p:nvPr/>
        </p:nvSpPr>
        <p:spPr>
          <a:xfrm>
            <a:off x="3003275" y="2138525"/>
            <a:ext cx="2720100" cy="143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Extended phased return (over 3 months) after a year-long sickness absence, temporary working from home, rest breaks included in work day, flexible hours. Also Access to work adjustments have been put in place (ergonomic chair, support sessions, assistive tech and training)”</a:t>
            </a:r>
            <a:endParaRPr>
              <a:latin typeface="Avenir"/>
              <a:ea typeface="Avenir"/>
              <a:cs typeface="Avenir"/>
              <a:sym typeface="Avenir"/>
            </a:endParaRPr>
          </a:p>
        </p:txBody>
      </p:sp>
      <p:sp>
        <p:nvSpPr>
          <p:cNvPr id="118" name="Google Shape;118;p21"/>
          <p:cNvSpPr txBox="1"/>
          <p:nvPr/>
        </p:nvSpPr>
        <p:spPr>
          <a:xfrm>
            <a:off x="3025075" y="3594775"/>
            <a:ext cx="2720100" cy="107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Office on same floor as lab, raised desk, orthopaedic chair, foot stool. Lab relocated to closer to the toilet. Raised equipment in lab, footstools in lab, flexible working. Disabled parking”</a:t>
            </a:r>
            <a:endParaRPr>
              <a:latin typeface="Avenir"/>
              <a:ea typeface="Avenir"/>
              <a:cs typeface="Avenir"/>
              <a:sym typeface="Avenir"/>
            </a:endParaRPr>
          </a:p>
        </p:txBody>
      </p:sp>
      <p:sp>
        <p:nvSpPr>
          <p:cNvPr id="119" name="Google Shape;119;p21"/>
          <p:cNvSpPr txBox="1"/>
          <p:nvPr/>
        </p:nvSpPr>
        <p:spPr>
          <a:xfrm>
            <a:off x="6237650" y="1999050"/>
            <a:ext cx="22665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Informal flexible working”</a:t>
            </a:r>
            <a:endParaRPr>
              <a:latin typeface="Avenir"/>
              <a:ea typeface="Avenir"/>
              <a:cs typeface="Avenir"/>
              <a:sym typeface="Avenir"/>
            </a:endParaRPr>
          </a:p>
        </p:txBody>
      </p:sp>
      <p:sp>
        <p:nvSpPr>
          <p:cNvPr id="120" name="Google Shape;120;p21"/>
          <p:cNvSpPr txBox="1"/>
          <p:nvPr/>
        </p:nvSpPr>
        <p:spPr>
          <a:xfrm>
            <a:off x="5980400" y="2711225"/>
            <a:ext cx="2441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nir"/>
              <a:ea typeface="Avenir"/>
              <a:cs typeface="Avenir"/>
              <a:sym typeface="Avenir"/>
            </a:endParaRPr>
          </a:p>
        </p:txBody>
      </p:sp>
      <p:sp>
        <p:nvSpPr>
          <p:cNvPr id="121" name="Google Shape;121;p21"/>
          <p:cNvSpPr txBox="1"/>
          <p:nvPr/>
        </p:nvSpPr>
        <p:spPr>
          <a:xfrm>
            <a:off x="5980400" y="2711225"/>
            <a:ext cx="3086100" cy="8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Opportunity to work from home if symptoms worsen, taking regular breaks during longer meetings, breaks between meetings, changing my day off to the middle of the week”</a:t>
            </a:r>
            <a:endParaRPr>
              <a:latin typeface="Avenir"/>
              <a:ea typeface="Avenir"/>
              <a:cs typeface="Avenir"/>
              <a:sym typeface="Aveni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Impact of Adjustments</a:t>
            </a:r>
            <a:endParaRPr/>
          </a:p>
        </p:txBody>
      </p:sp>
      <p:sp>
        <p:nvSpPr>
          <p:cNvPr id="127" name="Google Shape;127;p22"/>
          <p:cNvSpPr txBox="1"/>
          <p:nvPr/>
        </p:nvSpPr>
        <p:spPr>
          <a:xfrm>
            <a:off x="3378700" y="1885313"/>
            <a:ext cx="1035300" cy="34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latin typeface="Avenir"/>
                <a:ea typeface="Avenir"/>
                <a:cs typeface="Avenir"/>
                <a:sym typeface="Avenir"/>
              </a:rPr>
              <a:t>“Very beneficial”</a:t>
            </a:r>
            <a:endParaRPr sz="1000">
              <a:latin typeface="Avenir"/>
              <a:ea typeface="Avenir"/>
              <a:cs typeface="Avenir"/>
              <a:sym typeface="Avenir"/>
            </a:endParaRPr>
          </a:p>
          <a:p>
            <a:pPr indent="0" lvl="0" marL="0" rtl="0" algn="l">
              <a:lnSpc>
                <a:spcPct val="115000"/>
              </a:lnSpc>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28" name="Google Shape;128;p22"/>
          <p:cNvSpPr txBox="1"/>
          <p:nvPr/>
        </p:nvSpPr>
        <p:spPr>
          <a:xfrm>
            <a:off x="496225" y="1379075"/>
            <a:ext cx="1447200" cy="40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Very, they made a huge difference”</a:t>
            </a:r>
            <a:endParaRPr>
              <a:latin typeface="Avenir"/>
              <a:ea typeface="Avenir"/>
              <a:cs typeface="Avenir"/>
              <a:sym typeface="Avenir"/>
            </a:endParaRPr>
          </a:p>
        </p:txBody>
      </p:sp>
      <p:sp>
        <p:nvSpPr>
          <p:cNvPr id="129" name="Google Shape;129;p22"/>
          <p:cNvSpPr txBox="1"/>
          <p:nvPr/>
        </p:nvSpPr>
        <p:spPr>
          <a:xfrm>
            <a:off x="496225" y="1976250"/>
            <a:ext cx="16824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Very - flexible hours (within reason) alleviates a huge amount of stress”</a:t>
            </a:r>
            <a:endParaRPr>
              <a:latin typeface="Avenir"/>
              <a:ea typeface="Avenir"/>
              <a:cs typeface="Avenir"/>
              <a:sym typeface="Avenir"/>
            </a:endParaRPr>
          </a:p>
        </p:txBody>
      </p:sp>
      <p:sp>
        <p:nvSpPr>
          <p:cNvPr id="130" name="Google Shape;130;p22"/>
          <p:cNvSpPr txBox="1"/>
          <p:nvPr/>
        </p:nvSpPr>
        <p:spPr>
          <a:xfrm>
            <a:off x="133325" y="2736350"/>
            <a:ext cx="24672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For back problems, OH recommendation for height adjustable table, anti fatigue mats &amp; physio - both adjustments proved beneficial”</a:t>
            </a:r>
            <a:endParaRPr sz="1000">
              <a:solidFill>
                <a:schemeClr val="dk1"/>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31" name="Google Shape;131;p22"/>
          <p:cNvSpPr txBox="1"/>
          <p:nvPr/>
        </p:nvSpPr>
        <p:spPr>
          <a:xfrm>
            <a:off x="90575" y="3818275"/>
            <a:ext cx="25806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The parking permit helped me get back to work sooner as it saved 2 hours travel time on public transport per day. </a:t>
            </a:r>
            <a:endParaRPr sz="10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Flexible hours are helpful on my bad days”</a:t>
            </a:r>
            <a:endParaRPr>
              <a:latin typeface="Avenir"/>
              <a:ea typeface="Avenir"/>
              <a:cs typeface="Avenir"/>
              <a:sym typeface="Avenir"/>
            </a:endParaRPr>
          </a:p>
        </p:txBody>
      </p:sp>
      <p:sp>
        <p:nvSpPr>
          <p:cNvPr id="132" name="Google Shape;132;p22"/>
          <p:cNvSpPr txBox="1"/>
          <p:nvPr/>
        </p:nvSpPr>
        <p:spPr>
          <a:xfrm>
            <a:off x="5658850" y="3668288"/>
            <a:ext cx="2580600" cy="105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b="1" lang="en-GB" sz="1000">
                <a:solidFill>
                  <a:schemeClr val="dk1"/>
                </a:solidFill>
                <a:latin typeface="Avenir"/>
                <a:ea typeface="Avenir"/>
                <a:cs typeface="Avenir"/>
                <a:sym typeface="Avenir"/>
              </a:rPr>
              <a:t>T</a:t>
            </a:r>
            <a:r>
              <a:rPr b="1" lang="en-GB" sz="1000">
                <a:solidFill>
                  <a:schemeClr val="dk1"/>
                </a:solidFill>
                <a:latin typeface="Avenir"/>
                <a:ea typeface="Avenir"/>
                <a:cs typeface="Avenir"/>
                <a:sym typeface="Avenir"/>
              </a:rPr>
              <a:t>hey were essential to me being able to remain in work.</a:t>
            </a:r>
            <a:r>
              <a:rPr lang="en-GB" sz="1000">
                <a:solidFill>
                  <a:schemeClr val="dk1"/>
                </a:solidFill>
                <a:latin typeface="Avenir"/>
                <a:ea typeface="Avenir"/>
                <a:cs typeface="Avenir"/>
                <a:sym typeface="Avenir"/>
              </a:rPr>
              <a:t> I would have had to leave if these were not put in place. I was also able to make some recovery whilst being back at work because of the adjustments”</a:t>
            </a:r>
            <a:endParaRPr>
              <a:latin typeface="Avenir"/>
              <a:ea typeface="Avenir"/>
              <a:cs typeface="Avenir"/>
              <a:sym typeface="Avenir"/>
            </a:endParaRPr>
          </a:p>
        </p:txBody>
      </p:sp>
      <p:sp>
        <p:nvSpPr>
          <p:cNvPr id="133" name="Google Shape;133;p22"/>
          <p:cNvSpPr txBox="1"/>
          <p:nvPr/>
        </p:nvSpPr>
        <p:spPr>
          <a:xfrm>
            <a:off x="5715550" y="3146300"/>
            <a:ext cx="2467200" cy="47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b="1" lang="en-GB" sz="1000">
                <a:solidFill>
                  <a:schemeClr val="dk1"/>
                </a:solidFill>
                <a:latin typeface="Avenir"/>
                <a:ea typeface="Avenir"/>
                <a:cs typeface="Avenir"/>
                <a:sym typeface="Avenir"/>
              </a:rPr>
              <a:t>Couldn’t do job without them</a:t>
            </a:r>
            <a:r>
              <a:rPr lang="en-GB" sz="1000">
                <a:solidFill>
                  <a:schemeClr val="dk1"/>
                </a:solidFill>
                <a:latin typeface="Avenir"/>
                <a:ea typeface="Avenir"/>
                <a:cs typeface="Avenir"/>
                <a:sym typeface="Avenir"/>
              </a:rPr>
              <a:t>”</a:t>
            </a:r>
            <a:endParaRPr>
              <a:latin typeface="Avenir"/>
              <a:ea typeface="Avenir"/>
              <a:cs typeface="Avenir"/>
              <a:sym typeface="Avenir"/>
            </a:endParaRPr>
          </a:p>
        </p:txBody>
      </p:sp>
      <p:sp>
        <p:nvSpPr>
          <p:cNvPr id="134" name="Google Shape;134;p22"/>
          <p:cNvSpPr txBox="1"/>
          <p:nvPr/>
        </p:nvSpPr>
        <p:spPr>
          <a:xfrm>
            <a:off x="3221725" y="2500875"/>
            <a:ext cx="2040000" cy="34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Very beneficial and less physically demanding”</a:t>
            </a:r>
            <a:endParaRPr>
              <a:latin typeface="Avenir"/>
              <a:ea typeface="Avenir"/>
              <a:cs typeface="Avenir"/>
              <a:sym typeface="Avenir"/>
            </a:endParaRPr>
          </a:p>
        </p:txBody>
      </p:sp>
      <p:sp>
        <p:nvSpPr>
          <p:cNvPr id="135" name="Google Shape;135;p22"/>
          <p:cNvSpPr txBox="1"/>
          <p:nvPr/>
        </p:nvSpPr>
        <p:spPr>
          <a:xfrm>
            <a:off x="3013875" y="3309050"/>
            <a:ext cx="2362500" cy="40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Made me feel much more comfortable during a flare up of my condition”</a:t>
            </a:r>
            <a:endParaRPr>
              <a:latin typeface="Avenir"/>
              <a:ea typeface="Avenir"/>
              <a:cs typeface="Avenir"/>
              <a:sym typeface="Avenir"/>
            </a:endParaRPr>
          </a:p>
        </p:txBody>
      </p:sp>
      <p:sp>
        <p:nvSpPr>
          <p:cNvPr id="136" name="Google Shape;136;p22"/>
          <p:cNvSpPr txBox="1"/>
          <p:nvPr/>
        </p:nvSpPr>
        <p:spPr>
          <a:xfrm>
            <a:off x="5715550" y="1429563"/>
            <a:ext cx="29814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“V</a:t>
            </a:r>
            <a:r>
              <a:rPr lang="en-GB" sz="1000">
                <a:solidFill>
                  <a:schemeClr val="dk1"/>
                </a:solidFill>
                <a:latin typeface="Avenir"/>
                <a:ea typeface="Avenir"/>
                <a:cs typeface="Avenir"/>
                <a:sym typeface="Avenir"/>
              </a:rPr>
              <a:t>ery beneficial, as my illness is unpredictable and it took the pressure off to be present in the office every day”</a:t>
            </a:r>
            <a:endParaRPr>
              <a:latin typeface="Avenir"/>
              <a:ea typeface="Avenir"/>
              <a:cs typeface="Avenir"/>
              <a:sym typeface="Avenir"/>
            </a:endParaRPr>
          </a:p>
        </p:txBody>
      </p:sp>
      <p:sp>
        <p:nvSpPr>
          <p:cNvPr id="137" name="Google Shape;137;p22"/>
          <p:cNvSpPr txBox="1"/>
          <p:nvPr/>
        </p:nvSpPr>
        <p:spPr>
          <a:xfrm>
            <a:off x="5616050" y="2240400"/>
            <a:ext cx="3016500" cy="6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b="1" lang="en-GB" sz="1000">
                <a:solidFill>
                  <a:schemeClr val="dk1"/>
                </a:solidFill>
                <a:latin typeface="Avenir"/>
                <a:ea typeface="Avenir"/>
                <a:cs typeface="Avenir"/>
                <a:sym typeface="Avenir"/>
              </a:rPr>
              <a:t>They have enabled me to stay in work and not have to take time off sick, as I have been better able to manage my symptoms”</a:t>
            </a:r>
            <a:endParaRPr b="1">
              <a:latin typeface="Avenir"/>
              <a:ea typeface="Avenir"/>
              <a:cs typeface="Avenir"/>
              <a:sym typeface="Aveni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60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t>Are there any specific adjustments that haven't been made that you feel would benefit your ability to carry out your role and manage your health?</a:t>
            </a:r>
            <a:endParaRPr sz="2150"/>
          </a:p>
        </p:txBody>
      </p:sp>
      <p:pic>
        <p:nvPicPr>
          <p:cNvPr id="143" name="Google Shape;143;p23" title="Chart"/>
          <p:cNvPicPr preferRelativeResize="0"/>
          <p:nvPr/>
        </p:nvPicPr>
        <p:blipFill>
          <a:blip r:embed="rId3">
            <a:alphaModFix/>
          </a:blip>
          <a:stretch>
            <a:fillRect/>
          </a:stretch>
        </p:blipFill>
        <p:spPr>
          <a:xfrm>
            <a:off x="523698" y="1387300"/>
            <a:ext cx="5099451" cy="3153149"/>
          </a:xfrm>
          <a:prstGeom prst="rect">
            <a:avLst/>
          </a:prstGeom>
          <a:noFill/>
          <a:ln>
            <a:noFill/>
          </a:ln>
        </p:spPr>
      </p:pic>
      <p:sp>
        <p:nvSpPr>
          <p:cNvPr id="144" name="Google Shape;144;p23"/>
          <p:cNvSpPr txBox="1"/>
          <p:nvPr/>
        </p:nvSpPr>
        <p:spPr>
          <a:xfrm>
            <a:off x="5574750" y="2632525"/>
            <a:ext cx="3197700" cy="1185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GB">
                <a:solidFill>
                  <a:schemeClr val="dk1"/>
                </a:solidFill>
                <a:latin typeface="Avenir"/>
                <a:ea typeface="Avenir"/>
                <a:cs typeface="Avenir"/>
                <a:sym typeface="Avenir"/>
              </a:rPr>
              <a:t>12.5% said they have NOT had any opportunity to voice any potential adjustments that would benefit their ability to carry out their role</a:t>
            </a:r>
            <a:endParaRPr b="1" i="1" sz="1800">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136475" y="60425"/>
            <a:ext cx="8863500" cy="104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t>Which specific adjustments that haven't been made do you feel would benefit your ability to carry out your role and </a:t>
            </a:r>
            <a:endParaRPr sz="2150"/>
          </a:p>
          <a:p>
            <a:pPr indent="0" lvl="0" marL="0" rtl="0" algn="l">
              <a:spcBef>
                <a:spcPts val="0"/>
              </a:spcBef>
              <a:spcAft>
                <a:spcPts val="0"/>
              </a:spcAft>
              <a:buNone/>
            </a:pPr>
            <a:r>
              <a:rPr lang="en-GB" sz="2150"/>
              <a:t>manage your health?</a:t>
            </a:r>
            <a:endParaRPr sz="2150"/>
          </a:p>
        </p:txBody>
      </p:sp>
      <p:sp>
        <p:nvSpPr>
          <p:cNvPr id="150" name="Google Shape;150;p24"/>
          <p:cNvSpPr txBox="1"/>
          <p:nvPr/>
        </p:nvSpPr>
        <p:spPr>
          <a:xfrm>
            <a:off x="136475" y="1410400"/>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would ask for flexibility and understanding from managers when I can't get to work”</a:t>
            </a:r>
            <a:endParaRPr sz="1000">
              <a:solidFill>
                <a:schemeClr val="dk1"/>
              </a:solidFill>
              <a:latin typeface="Avenir"/>
              <a:ea typeface="Avenir"/>
              <a:cs typeface="Avenir"/>
              <a:sym typeface="Avenir"/>
            </a:endParaRPr>
          </a:p>
        </p:txBody>
      </p:sp>
      <p:sp>
        <p:nvSpPr>
          <p:cNvPr id="151" name="Google Shape;151;p24"/>
          <p:cNvSpPr txBox="1"/>
          <p:nvPr/>
        </p:nvSpPr>
        <p:spPr>
          <a:xfrm>
            <a:off x="136475" y="2158825"/>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“C</a:t>
            </a:r>
            <a:r>
              <a:rPr lang="en-GB" sz="1000">
                <a:solidFill>
                  <a:schemeClr val="dk1"/>
                </a:solidFill>
                <a:latin typeface="Avenir"/>
                <a:ea typeface="Avenir"/>
                <a:cs typeface="Avenir"/>
                <a:sym typeface="Avenir"/>
              </a:rPr>
              <a:t>ondensed hours, working my hours in 4 longer days not 5”</a:t>
            </a:r>
            <a:endParaRPr>
              <a:latin typeface="Avenir"/>
              <a:ea typeface="Avenir"/>
              <a:cs typeface="Avenir"/>
              <a:sym typeface="Avenir"/>
            </a:endParaRPr>
          </a:p>
        </p:txBody>
      </p:sp>
      <p:sp>
        <p:nvSpPr>
          <p:cNvPr id="152" name="Google Shape;152;p24"/>
          <p:cNvSpPr txBox="1"/>
          <p:nvPr/>
        </p:nvSpPr>
        <p:spPr>
          <a:xfrm>
            <a:off x="3000000" y="2466725"/>
            <a:ext cx="3000000" cy="104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My manager thought my requests were outrageous. I was not permitted to work flexibly or from home. I had to continually explain…that pushing through the pain was not a means to recovery. “</a:t>
            </a:r>
            <a:endParaRPr sz="1000">
              <a:solidFill>
                <a:schemeClr val="dk1"/>
              </a:solidFill>
              <a:latin typeface="Avenir"/>
              <a:ea typeface="Avenir"/>
              <a:cs typeface="Avenir"/>
              <a:sym typeface="Avenir"/>
            </a:endParaRPr>
          </a:p>
        </p:txBody>
      </p:sp>
      <p:sp>
        <p:nvSpPr>
          <p:cNvPr id="153" name="Google Shape;153;p24"/>
          <p:cNvSpPr txBox="1"/>
          <p:nvPr/>
        </p:nvSpPr>
        <p:spPr>
          <a:xfrm>
            <a:off x="6072000" y="1592275"/>
            <a:ext cx="3000000" cy="140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“W</a:t>
            </a:r>
            <a:r>
              <a:rPr lang="en-GB" sz="1000">
                <a:solidFill>
                  <a:schemeClr val="dk1"/>
                </a:solidFill>
                <a:latin typeface="Avenir"/>
                <a:ea typeface="Avenir"/>
                <a:cs typeface="Avenir"/>
                <a:sym typeface="Avenir"/>
              </a:rPr>
              <a:t>hen I first started working here I had a phone call with work health team or something and they suggested some softwares to help with my dyslexia, these were never actually put in place and I did not know who to reach out to regarding this, so I don’t know if these would have been helpful but I have never had access to them”</a:t>
            </a:r>
            <a:endParaRPr>
              <a:latin typeface="Avenir"/>
              <a:ea typeface="Avenir"/>
              <a:cs typeface="Avenir"/>
              <a:sym typeface="Avenir"/>
            </a:endParaRPr>
          </a:p>
        </p:txBody>
      </p:sp>
      <p:sp>
        <p:nvSpPr>
          <p:cNvPr id="154" name="Google Shape;154;p24"/>
          <p:cNvSpPr txBox="1"/>
          <p:nvPr/>
        </p:nvSpPr>
        <p:spPr>
          <a:xfrm>
            <a:off x="6000000" y="3952125"/>
            <a:ext cx="3000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haven't requested this, but some sort of mentor/advisor for a couple of hours a week just to keep me on track”</a:t>
            </a:r>
            <a:endParaRPr>
              <a:latin typeface="Avenir"/>
              <a:ea typeface="Avenir"/>
              <a:cs typeface="Avenir"/>
              <a:sym typeface="Avenir"/>
            </a:endParaRPr>
          </a:p>
        </p:txBody>
      </p:sp>
      <p:sp>
        <p:nvSpPr>
          <p:cNvPr id="155" name="Google Shape;155;p24"/>
          <p:cNvSpPr txBox="1"/>
          <p:nvPr/>
        </p:nvSpPr>
        <p:spPr>
          <a:xfrm>
            <a:off x="136475" y="3064050"/>
            <a:ext cx="3000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Yearly/6 monthly health checks”</a:t>
            </a:r>
            <a:endParaRPr>
              <a:latin typeface="Avenir"/>
              <a:ea typeface="Avenir"/>
              <a:cs typeface="Avenir"/>
              <a:sym typeface="Avenir"/>
            </a:endParaRPr>
          </a:p>
        </p:txBody>
      </p:sp>
      <p:sp>
        <p:nvSpPr>
          <p:cNvPr id="156" name="Google Shape;156;p24"/>
          <p:cNvSpPr txBox="1"/>
          <p:nvPr/>
        </p:nvSpPr>
        <p:spPr>
          <a:xfrm>
            <a:off x="0" y="3775125"/>
            <a:ext cx="3000000" cy="104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The ability to go to a quiet place when needed, away from noise and distractions. Given flexibility with hours, information about what a meeting is about beforehand and time to think about what my opinion is”</a:t>
            </a:r>
            <a:endParaRPr>
              <a:latin typeface="Avenir"/>
              <a:ea typeface="Avenir"/>
              <a:cs typeface="Avenir"/>
              <a:sym typeface="Avenir"/>
            </a:endParaRPr>
          </a:p>
        </p:txBody>
      </p:sp>
      <p:sp>
        <p:nvSpPr>
          <p:cNvPr id="157" name="Google Shape;157;p24"/>
          <p:cNvSpPr txBox="1"/>
          <p:nvPr/>
        </p:nvSpPr>
        <p:spPr>
          <a:xfrm>
            <a:off x="6000000" y="3185300"/>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“S</a:t>
            </a:r>
            <a:r>
              <a:rPr lang="en-GB" sz="1000">
                <a:solidFill>
                  <a:schemeClr val="dk1"/>
                </a:solidFill>
                <a:latin typeface="Avenir"/>
                <a:ea typeface="Avenir"/>
                <a:cs typeface="Avenir"/>
                <a:sym typeface="Avenir"/>
              </a:rPr>
              <a:t>tanding desk, new chair, ground floor working room”</a:t>
            </a:r>
            <a:endParaRPr>
              <a:latin typeface="Avenir"/>
              <a:ea typeface="Avenir"/>
              <a:cs typeface="Avenir"/>
              <a:sym typeface="Avenir"/>
            </a:endParaRPr>
          </a:p>
        </p:txBody>
      </p:sp>
      <p:sp>
        <p:nvSpPr>
          <p:cNvPr id="158" name="Google Shape;158;p24"/>
          <p:cNvSpPr txBox="1"/>
          <p:nvPr/>
        </p:nvSpPr>
        <p:spPr>
          <a:xfrm>
            <a:off x="3072000" y="3775125"/>
            <a:ext cx="3000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Lift access in building to all floors”</a:t>
            </a:r>
            <a:endParaRPr>
              <a:latin typeface="Avenir"/>
              <a:ea typeface="Avenir"/>
              <a:cs typeface="Avenir"/>
              <a:sym typeface="Avenir"/>
            </a:endParaRPr>
          </a:p>
        </p:txBody>
      </p:sp>
      <p:sp>
        <p:nvSpPr>
          <p:cNvPr id="159" name="Google Shape;159;p24"/>
          <p:cNvSpPr txBox="1"/>
          <p:nvPr/>
        </p:nvSpPr>
        <p:spPr>
          <a:xfrm>
            <a:off x="3000000" y="1512325"/>
            <a:ext cx="3000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Hybrid as default, a culture of no immediate back-to-back meetings (rather than having to be requested individually)”</a:t>
            </a:r>
            <a:endParaRPr>
              <a:latin typeface="Avenir"/>
              <a:ea typeface="Avenir"/>
              <a:cs typeface="Avenir"/>
              <a:sym typeface="Aveni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ctrTitle"/>
          </p:nvPr>
        </p:nvSpPr>
        <p:spPr>
          <a:xfrm>
            <a:off x="311708" y="9497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Working Environment</a:t>
            </a:r>
            <a:endParaRPr/>
          </a:p>
        </p:txBody>
      </p:sp>
      <p:sp>
        <p:nvSpPr>
          <p:cNvPr id="165" name="Google Shape;165;p25"/>
          <p:cNvSpPr txBox="1"/>
          <p:nvPr>
            <p:ph idx="1" type="subTitle"/>
          </p:nvPr>
        </p:nvSpPr>
        <p:spPr>
          <a:xfrm>
            <a:off x="248025" y="29544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66" name="Google Shape;166;p25"/>
          <p:cNvSpPr/>
          <p:nvPr/>
        </p:nvSpPr>
        <p:spPr>
          <a:xfrm>
            <a:off x="2894300" y="244100"/>
            <a:ext cx="3731100" cy="154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311700" y="235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t>Do you find your physical working environment appropriate and accessible?</a:t>
            </a:r>
            <a:endParaRPr sz="2150"/>
          </a:p>
        </p:txBody>
      </p:sp>
      <p:pic>
        <p:nvPicPr>
          <p:cNvPr id="172" name="Google Shape;172;p26" title="Chart"/>
          <p:cNvPicPr preferRelativeResize="0"/>
          <p:nvPr/>
        </p:nvPicPr>
        <p:blipFill>
          <a:blip r:embed="rId3">
            <a:alphaModFix/>
          </a:blip>
          <a:stretch>
            <a:fillRect/>
          </a:stretch>
        </p:blipFill>
        <p:spPr>
          <a:xfrm>
            <a:off x="2061873" y="1426475"/>
            <a:ext cx="5020251" cy="3104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311700" y="235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t>Do you find your physical working environment appropriate and accessible?</a:t>
            </a:r>
            <a:endParaRPr sz="2150"/>
          </a:p>
        </p:txBody>
      </p:sp>
      <p:sp>
        <p:nvSpPr>
          <p:cNvPr id="178" name="Google Shape;178;p27"/>
          <p:cNvSpPr txBox="1"/>
          <p:nvPr/>
        </p:nvSpPr>
        <p:spPr>
          <a:xfrm>
            <a:off x="2676875" y="4403175"/>
            <a:ext cx="8684100" cy="4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like my job and wouldn't leave it but I may not be able to do some aspects of it in the future”</a:t>
            </a:r>
            <a:endParaRPr>
              <a:latin typeface="Avenir"/>
              <a:ea typeface="Avenir"/>
              <a:cs typeface="Avenir"/>
              <a:sym typeface="Avenir"/>
            </a:endParaRPr>
          </a:p>
        </p:txBody>
      </p:sp>
      <p:sp>
        <p:nvSpPr>
          <p:cNvPr id="179" name="Google Shape;179;p27"/>
          <p:cNvSpPr txBox="1"/>
          <p:nvPr/>
        </p:nvSpPr>
        <p:spPr>
          <a:xfrm>
            <a:off x="0" y="1370600"/>
            <a:ext cx="30000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have fibromyalgia, and ADHD but I have been able to manage this myself - particularly since moving to a quiet office that I share with one colleague.”</a:t>
            </a:r>
            <a:endParaRPr>
              <a:latin typeface="Avenir"/>
              <a:ea typeface="Avenir"/>
              <a:cs typeface="Avenir"/>
              <a:sym typeface="Avenir"/>
            </a:endParaRPr>
          </a:p>
        </p:txBody>
      </p:sp>
      <p:sp>
        <p:nvSpPr>
          <p:cNvPr id="180" name="Google Shape;180;p27"/>
          <p:cNvSpPr txBox="1"/>
          <p:nvPr/>
        </p:nvSpPr>
        <p:spPr>
          <a:xfrm>
            <a:off x="0" y="2301575"/>
            <a:ext cx="3000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“No</a:t>
            </a:r>
            <a:r>
              <a:rPr lang="en-GB" sz="1000">
                <a:solidFill>
                  <a:schemeClr val="dk1"/>
                </a:solidFill>
                <a:latin typeface="Avenir"/>
                <a:ea typeface="Avenir"/>
                <a:cs typeface="Avenir"/>
                <a:sym typeface="Avenir"/>
              </a:rPr>
              <a:t> lift access to many labs”</a:t>
            </a:r>
            <a:endParaRPr>
              <a:latin typeface="Avenir"/>
              <a:ea typeface="Avenir"/>
              <a:cs typeface="Avenir"/>
              <a:sym typeface="Avenir"/>
            </a:endParaRPr>
          </a:p>
        </p:txBody>
      </p:sp>
      <p:sp>
        <p:nvSpPr>
          <p:cNvPr id="181" name="Google Shape;181;p27"/>
          <p:cNvSpPr txBox="1"/>
          <p:nvPr/>
        </p:nvSpPr>
        <p:spPr>
          <a:xfrm>
            <a:off x="2856875" y="2480450"/>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am able to work in a quiet, private office, which really helps”</a:t>
            </a:r>
            <a:endParaRPr>
              <a:latin typeface="Avenir"/>
              <a:ea typeface="Avenir"/>
              <a:cs typeface="Avenir"/>
              <a:sym typeface="Avenir"/>
            </a:endParaRPr>
          </a:p>
        </p:txBody>
      </p:sp>
      <p:sp>
        <p:nvSpPr>
          <p:cNvPr id="182" name="Google Shape;182;p27"/>
          <p:cNvSpPr txBox="1"/>
          <p:nvPr/>
        </p:nvSpPr>
        <p:spPr>
          <a:xfrm>
            <a:off x="6000000" y="1495338"/>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have had support from posturite and OH and now have an adjustable desk and chair.”</a:t>
            </a:r>
            <a:endParaRPr>
              <a:latin typeface="Avenir"/>
              <a:ea typeface="Avenir"/>
              <a:cs typeface="Avenir"/>
              <a:sym typeface="Avenir"/>
            </a:endParaRPr>
          </a:p>
        </p:txBody>
      </p:sp>
      <p:sp>
        <p:nvSpPr>
          <p:cNvPr id="183" name="Google Shape;183;p27"/>
          <p:cNvSpPr txBox="1"/>
          <p:nvPr/>
        </p:nvSpPr>
        <p:spPr>
          <a:xfrm>
            <a:off x="2856875" y="3264813"/>
            <a:ext cx="30000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My office has no central heating in winter and the oil heaters take a long time to warm up and make any noticeable difference to the temperature.”</a:t>
            </a:r>
            <a:endParaRPr sz="1000">
              <a:solidFill>
                <a:schemeClr val="dk1"/>
              </a:solidFill>
              <a:latin typeface="Avenir"/>
              <a:ea typeface="Avenir"/>
              <a:cs typeface="Avenir"/>
              <a:sym typeface="Avenir"/>
            </a:endParaRPr>
          </a:p>
        </p:txBody>
      </p:sp>
      <p:sp>
        <p:nvSpPr>
          <p:cNvPr id="184" name="Google Shape;184;p27"/>
          <p:cNvSpPr txBox="1"/>
          <p:nvPr/>
        </p:nvSpPr>
        <p:spPr>
          <a:xfrm>
            <a:off x="5856875" y="2240300"/>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Only narrow stairs access to office limits access for those with reduced mobility.”</a:t>
            </a:r>
            <a:endParaRPr>
              <a:latin typeface="Avenir"/>
              <a:ea typeface="Avenir"/>
              <a:cs typeface="Avenir"/>
              <a:sym typeface="Avenir"/>
            </a:endParaRPr>
          </a:p>
        </p:txBody>
      </p:sp>
      <p:sp>
        <p:nvSpPr>
          <p:cNvPr id="185" name="Google Shape;185;p27"/>
          <p:cNvSpPr txBox="1"/>
          <p:nvPr/>
        </p:nvSpPr>
        <p:spPr>
          <a:xfrm>
            <a:off x="0" y="3942475"/>
            <a:ext cx="3000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I've become so used to coping with an open plan office but would welcome a chance to also have a quiet space available.”</a:t>
            </a:r>
            <a:endParaRPr>
              <a:latin typeface="Avenir"/>
              <a:ea typeface="Avenir"/>
              <a:cs typeface="Avenir"/>
              <a:sym typeface="Avenir"/>
            </a:endParaRPr>
          </a:p>
        </p:txBody>
      </p:sp>
      <p:sp>
        <p:nvSpPr>
          <p:cNvPr id="186" name="Google Shape;186;p27"/>
          <p:cNvSpPr txBox="1"/>
          <p:nvPr/>
        </p:nvSpPr>
        <p:spPr>
          <a:xfrm>
            <a:off x="5832300" y="2921688"/>
            <a:ext cx="3000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I'm on a floor with no toilets... sounds minor but being perimenopausal and with IBS it can sometimes be a little problematic!”</a:t>
            </a:r>
            <a:endParaRPr sz="1000">
              <a:solidFill>
                <a:schemeClr val="dk1"/>
              </a:solidFill>
              <a:latin typeface="Avenir"/>
              <a:ea typeface="Avenir"/>
              <a:cs typeface="Avenir"/>
              <a:sym typeface="Avenir"/>
            </a:endParaRPr>
          </a:p>
        </p:txBody>
      </p:sp>
      <p:sp>
        <p:nvSpPr>
          <p:cNvPr id="187" name="Google Shape;187;p27"/>
          <p:cNvSpPr txBox="1"/>
          <p:nvPr/>
        </p:nvSpPr>
        <p:spPr>
          <a:xfrm>
            <a:off x="3000000" y="1370600"/>
            <a:ext cx="30000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work in a shared office and have a desk allocated to me. However, I could do with some shelves or cupboard space to store papers, files, etc.”</a:t>
            </a:r>
            <a:endParaRPr>
              <a:latin typeface="Avenir"/>
              <a:ea typeface="Avenir"/>
              <a:cs typeface="Avenir"/>
              <a:sym typeface="Avenir"/>
            </a:endParaRPr>
          </a:p>
        </p:txBody>
      </p:sp>
      <p:sp>
        <p:nvSpPr>
          <p:cNvPr id="188" name="Google Shape;188;p27"/>
          <p:cNvSpPr txBox="1"/>
          <p:nvPr/>
        </p:nvSpPr>
        <p:spPr>
          <a:xfrm>
            <a:off x="5735800" y="3640725"/>
            <a:ext cx="3000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“B</a:t>
            </a:r>
            <a:r>
              <a:rPr lang="en-GB" sz="1000">
                <a:solidFill>
                  <a:schemeClr val="dk1"/>
                </a:solidFill>
                <a:latin typeface="Avenir"/>
                <a:ea typeface="Avenir"/>
                <a:cs typeface="Avenir"/>
                <a:sym typeface="Avenir"/>
              </a:rPr>
              <a:t>ased on the first floor…I don't have access to hot drinks (I have 2 fire doors and one flight of stairs plus 2 sets of split stairs to navigate).”</a:t>
            </a:r>
            <a:endParaRPr>
              <a:latin typeface="Avenir"/>
              <a:ea typeface="Avenir"/>
              <a:cs typeface="Avenir"/>
              <a:sym typeface="Avenir"/>
            </a:endParaRPr>
          </a:p>
        </p:txBody>
      </p:sp>
      <p:sp>
        <p:nvSpPr>
          <p:cNvPr id="189" name="Google Shape;189;p27"/>
          <p:cNvSpPr txBox="1"/>
          <p:nvPr/>
        </p:nvSpPr>
        <p:spPr>
          <a:xfrm>
            <a:off x="0" y="2768025"/>
            <a:ext cx="2536200" cy="104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My disabilities…are not physical…Having said that I broke my leg last year and on returning to the department the regularity of the lifts breaking down did become an issue.”</a:t>
            </a:r>
            <a:endParaRPr>
              <a:latin typeface="Avenir"/>
              <a:ea typeface="Avenir"/>
              <a:cs typeface="Avenir"/>
              <a:sym typeface="Aveni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311700" y="7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t>Are there any adjustments to your physical working environment that would enhance your ability to carry out your role and manage your health?</a:t>
            </a:r>
            <a:endParaRPr sz="2150"/>
          </a:p>
        </p:txBody>
      </p:sp>
      <p:pic>
        <p:nvPicPr>
          <p:cNvPr id="195" name="Google Shape;195;p28" title="Chart"/>
          <p:cNvPicPr preferRelativeResize="0"/>
          <p:nvPr/>
        </p:nvPicPr>
        <p:blipFill>
          <a:blip r:embed="rId3">
            <a:alphaModFix/>
          </a:blip>
          <a:stretch>
            <a:fillRect/>
          </a:stretch>
        </p:blipFill>
        <p:spPr>
          <a:xfrm>
            <a:off x="2428622" y="1558125"/>
            <a:ext cx="4791450" cy="2962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311700" y="7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t>Are there any adjustments to your physical working environment that would enhance your ability to carry out </a:t>
            </a:r>
            <a:endParaRPr sz="2150"/>
          </a:p>
          <a:p>
            <a:pPr indent="0" lvl="0" marL="0" rtl="0" algn="l">
              <a:spcBef>
                <a:spcPts val="0"/>
              </a:spcBef>
              <a:spcAft>
                <a:spcPts val="0"/>
              </a:spcAft>
              <a:buNone/>
            </a:pPr>
            <a:r>
              <a:rPr lang="en-GB" sz="2150"/>
              <a:t>your role and manage your health?</a:t>
            </a:r>
            <a:endParaRPr sz="2150"/>
          </a:p>
        </p:txBody>
      </p:sp>
      <p:sp>
        <p:nvSpPr>
          <p:cNvPr id="201" name="Google Shape;201;p29"/>
          <p:cNvSpPr txBox="1"/>
          <p:nvPr/>
        </p:nvSpPr>
        <p:spPr>
          <a:xfrm>
            <a:off x="5903700" y="3188975"/>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Not sure yet - it depends on how my illness progresses”</a:t>
            </a:r>
            <a:endParaRPr>
              <a:latin typeface="Avenir"/>
              <a:ea typeface="Avenir"/>
              <a:cs typeface="Avenir"/>
              <a:sym typeface="Avenir"/>
            </a:endParaRPr>
          </a:p>
        </p:txBody>
      </p:sp>
      <p:sp>
        <p:nvSpPr>
          <p:cNvPr id="202" name="Google Shape;202;p29"/>
          <p:cNvSpPr txBox="1"/>
          <p:nvPr/>
        </p:nvSpPr>
        <p:spPr>
          <a:xfrm>
            <a:off x="128425" y="1695675"/>
            <a:ext cx="2605500" cy="6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Avenir"/>
                <a:ea typeface="Avenir"/>
                <a:cs typeface="Avenir"/>
                <a:sym typeface="Avenir"/>
              </a:rPr>
              <a:t>“More reliable lifts”</a:t>
            </a:r>
            <a:endParaRPr sz="1000">
              <a:latin typeface="Avenir"/>
              <a:ea typeface="Avenir"/>
              <a:cs typeface="Avenir"/>
              <a:sym typeface="Avenir"/>
            </a:endParaRPr>
          </a:p>
        </p:txBody>
      </p:sp>
      <p:sp>
        <p:nvSpPr>
          <p:cNvPr id="203" name="Google Shape;203;p29"/>
          <p:cNvSpPr txBox="1"/>
          <p:nvPr/>
        </p:nvSpPr>
        <p:spPr>
          <a:xfrm>
            <a:off x="128425" y="2571750"/>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“W</a:t>
            </a:r>
            <a:r>
              <a:rPr lang="en-GB" sz="1000">
                <a:solidFill>
                  <a:schemeClr val="dk1"/>
                </a:solidFill>
                <a:latin typeface="Avenir"/>
                <a:ea typeface="Avenir"/>
                <a:cs typeface="Avenir"/>
                <a:sym typeface="Avenir"/>
              </a:rPr>
              <a:t>orking central heating so that the room is comfortable to work in”</a:t>
            </a:r>
            <a:endParaRPr>
              <a:latin typeface="Avenir"/>
              <a:ea typeface="Avenir"/>
              <a:cs typeface="Avenir"/>
              <a:sym typeface="Avenir"/>
            </a:endParaRPr>
          </a:p>
        </p:txBody>
      </p:sp>
      <p:sp>
        <p:nvSpPr>
          <p:cNvPr id="204" name="Google Shape;204;p29"/>
          <p:cNvSpPr txBox="1"/>
          <p:nvPr/>
        </p:nvSpPr>
        <p:spPr>
          <a:xfrm>
            <a:off x="2985700" y="1417600"/>
            <a:ext cx="30000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“M</a:t>
            </a:r>
            <a:r>
              <a:rPr lang="en-GB" sz="1000">
                <a:solidFill>
                  <a:schemeClr val="dk1"/>
                </a:solidFill>
                <a:latin typeface="Avenir"/>
                <a:ea typeface="Avenir"/>
                <a:cs typeface="Avenir"/>
                <a:sym typeface="Avenir"/>
              </a:rPr>
              <a:t>ore access to kitchens/drinking water - currently i have to access a lot of stairs otherwise (constantly throughout the day)...drinking water on every floor would be better.”</a:t>
            </a:r>
            <a:endParaRPr sz="1000">
              <a:solidFill>
                <a:schemeClr val="dk1"/>
              </a:solidFill>
              <a:latin typeface="Avenir"/>
              <a:ea typeface="Avenir"/>
              <a:cs typeface="Avenir"/>
              <a:sym typeface="Avenir"/>
            </a:endParaRPr>
          </a:p>
        </p:txBody>
      </p:sp>
      <p:sp>
        <p:nvSpPr>
          <p:cNvPr id="205" name="Google Shape;205;p29"/>
          <p:cNvSpPr txBox="1"/>
          <p:nvPr/>
        </p:nvSpPr>
        <p:spPr>
          <a:xfrm>
            <a:off x="193025" y="3630375"/>
            <a:ext cx="3000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a:t>
            </a:r>
            <a:r>
              <a:rPr lang="en-GB" sz="1000">
                <a:solidFill>
                  <a:schemeClr val="dk1"/>
                </a:solidFill>
                <a:latin typeface="Avenir"/>
                <a:ea typeface="Avenir"/>
                <a:cs typeface="Avenir"/>
                <a:sym typeface="Avenir"/>
              </a:rPr>
              <a:t> quiet space ”</a:t>
            </a:r>
            <a:endParaRPr>
              <a:latin typeface="Avenir"/>
              <a:ea typeface="Avenir"/>
              <a:cs typeface="Avenir"/>
              <a:sym typeface="Avenir"/>
            </a:endParaRPr>
          </a:p>
        </p:txBody>
      </p:sp>
      <p:sp>
        <p:nvSpPr>
          <p:cNvPr id="206" name="Google Shape;206;p29"/>
          <p:cNvSpPr txBox="1"/>
          <p:nvPr/>
        </p:nvSpPr>
        <p:spPr>
          <a:xfrm>
            <a:off x="2985700" y="2592975"/>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Provide some storage space so that I have more room on my desk”</a:t>
            </a:r>
            <a:endParaRPr>
              <a:latin typeface="Avenir"/>
              <a:ea typeface="Avenir"/>
              <a:cs typeface="Avenir"/>
              <a:sym typeface="Avenir"/>
            </a:endParaRPr>
          </a:p>
        </p:txBody>
      </p:sp>
      <p:sp>
        <p:nvSpPr>
          <p:cNvPr id="207" name="Google Shape;207;p29"/>
          <p:cNvSpPr txBox="1"/>
          <p:nvPr/>
        </p:nvSpPr>
        <p:spPr>
          <a:xfrm>
            <a:off x="2903700" y="3551375"/>
            <a:ext cx="30000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I'm asked to attend the office on hot days like this week when temps are 26degrees + and I have MS so I'm more in pain and likely to get dizzy.”</a:t>
            </a:r>
            <a:endParaRPr sz="1000">
              <a:solidFill>
                <a:schemeClr val="dk1"/>
              </a:solidFill>
              <a:latin typeface="Avenir"/>
              <a:ea typeface="Avenir"/>
              <a:cs typeface="Avenir"/>
              <a:sym typeface="Avenir"/>
            </a:endParaRPr>
          </a:p>
        </p:txBody>
      </p:sp>
      <p:sp>
        <p:nvSpPr>
          <p:cNvPr id="208" name="Google Shape;208;p29"/>
          <p:cNvSpPr txBox="1"/>
          <p:nvPr/>
        </p:nvSpPr>
        <p:spPr>
          <a:xfrm>
            <a:off x="5985700" y="1891075"/>
            <a:ext cx="30000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Quiet rooms for breaks - being in a shared office all day is extremely exhausting and there is nowhere to have some silence or to lie down/rest with my head supported”</a:t>
            </a:r>
            <a:endParaRPr sz="1000">
              <a:solidFill>
                <a:schemeClr val="dk1"/>
              </a:solidFill>
              <a:latin typeface="Avenir"/>
              <a:ea typeface="Avenir"/>
              <a:cs typeface="Avenir"/>
              <a:sym typeface="Aveni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ph type="ctrTitle"/>
          </p:nvPr>
        </p:nvSpPr>
        <p:spPr>
          <a:xfrm>
            <a:off x="311708" y="9497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Working Hours and Patterns</a:t>
            </a:r>
            <a:endParaRPr/>
          </a:p>
        </p:txBody>
      </p:sp>
      <p:sp>
        <p:nvSpPr>
          <p:cNvPr id="214" name="Google Shape;214;p30"/>
          <p:cNvSpPr txBox="1"/>
          <p:nvPr>
            <p:ph idx="1" type="subTitle"/>
          </p:nvPr>
        </p:nvSpPr>
        <p:spPr>
          <a:xfrm>
            <a:off x="248025" y="29544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15" name="Google Shape;215;p30"/>
          <p:cNvSpPr/>
          <p:nvPr/>
        </p:nvSpPr>
        <p:spPr>
          <a:xfrm>
            <a:off x="2894300" y="244100"/>
            <a:ext cx="3731100" cy="154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About Me</a:t>
            </a:r>
            <a:endParaRPr/>
          </a:p>
        </p:txBody>
      </p:sp>
      <p:sp>
        <p:nvSpPr>
          <p:cNvPr id="55" name="Google Shape;55;p13"/>
          <p:cNvSpPr txBox="1"/>
          <p:nvPr/>
        </p:nvSpPr>
        <p:spPr>
          <a:xfrm>
            <a:off x="175525" y="1534250"/>
            <a:ext cx="6242400" cy="2694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venir"/>
              <a:buChar char="●"/>
            </a:pPr>
            <a:r>
              <a:rPr lang="en-GB">
                <a:latin typeface="Avenir"/>
                <a:ea typeface="Avenir"/>
                <a:cs typeface="Avenir"/>
                <a:sym typeface="Avenir"/>
              </a:rPr>
              <a:t>Operations Manager and Survey Team Lead at NTDC</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GB">
                <a:latin typeface="Avenir"/>
                <a:ea typeface="Avenir"/>
                <a:cs typeface="Avenir"/>
                <a:sym typeface="Avenir"/>
              </a:rPr>
              <a:t>Worked for last few years in social enterprise offering flexible working opportunities to those living with chronic illness and/or disability</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GB">
                <a:latin typeface="Avenir"/>
                <a:ea typeface="Avenir"/>
                <a:cs typeface="Avenir"/>
                <a:sym typeface="Avenir"/>
              </a:rPr>
              <a:t>Partner history of chronic illness and health conditions </a:t>
            </a:r>
            <a:endParaRPr>
              <a:latin typeface="Avenir"/>
              <a:ea typeface="Avenir"/>
              <a:cs typeface="Avenir"/>
              <a:sym typeface="Avenir"/>
            </a:endParaRPr>
          </a:p>
        </p:txBody>
      </p:sp>
      <p:pic>
        <p:nvPicPr>
          <p:cNvPr id="56" name="Google Shape;56;p13"/>
          <p:cNvPicPr preferRelativeResize="0"/>
          <p:nvPr/>
        </p:nvPicPr>
        <p:blipFill>
          <a:blip r:embed="rId3">
            <a:alphaModFix/>
          </a:blip>
          <a:stretch>
            <a:fillRect/>
          </a:stretch>
        </p:blipFill>
        <p:spPr>
          <a:xfrm>
            <a:off x="6907525" y="1661525"/>
            <a:ext cx="1492750" cy="1820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Working Hours and Work Patterns</a:t>
            </a:r>
            <a:endParaRPr/>
          </a:p>
        </p:txBody>
      </p:sp>
      <p:graphicFrame>
        <p:nvGraphicFramePr>
          <p:cNvPr id="221" name="Google Shape;221;p31"/>
          <p:cNvGraphicFramePr/>
          <p:nvPr/>
        </p:nvGraphicFramePr>
        <p:xfrm>
          <a:off x="311700" y="1382625"/>
          <a:ext cx="3000000" cy="3000000"/>
        </p:xfrm>
        <a:graphic>
          <a:graphicData uri="http://schemas.openxmlformats.org/drawingml/2006/table">
            <a:tbl>
              <a:tblPr>
                <a:noFill/>
                <a:tableStyleId>{85C267DC-E6E5-4568-A7AB-C147FC544997}</a:tableStyleId>
              </a:tblPr>
              <a:tblGrid>
                <a:gridCol w="3362925"/>
              </a:tblGrid>
              <a:tr h="419875">
                <a:tc>
                  <a:txBody>
                    <a:bodyPr/>
                    <a:lstStyle/>
                    <a:p>
                      <a:pPr indent="0" lvl="0" marL="0" rtl="0" algn="l">
                        <a:lnSpc>
                          <a:spcPct val="115000"/>
                        </a:lnSpc>
                        <a:spcBef>
                          <a:spcPts val="0"/>
                        </a:spcBef>
                        <a:spcAft>
                          <a:spcPts val="0"/>
                        </a:spcAft>
                        <a:buNone/>
                      </a:pPr>
                      <a:r>
                        <a:rPr b="1" lang="en-GB" sz="1300">
                          <a:latin typeface="Avenir"/>
                          <a:ea typeface="Avenir"/>
                          <a:cs typeface="Avenir"/>
                          <a:sym typeface="Avenir"/>
                        </a:rPr>
                        <a:t>Do you find your work hours and patterns accommodating of your health?</a:t>
                      </a:r>
                      <a:endParaRPr b="1" sz="1300">
                        <a:latin typeface="Avenir"/>
                        <a:ea typeface="Avenir"/>
                        <a:cs typeface="Avenir"/>
                        <a:sym typeface="Avenir"/>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bl>
          </a:graphicData>
        </a:graphic>
      </p:graphicFrame>
      <p:graphicFrame>
        <p:nvGraphicFramePr>
          <p:cNvPr id="222" name="Google Shape;222;p31"/>
          <p:cNvGraphicFramePr/>
          <p:nvPr/>
        </p:nvGraphicFramePr>
        <p:xfrm>
          <a:off x="4485100" y="1234425"/>
          <a:ext cx="3000000" cy="3000000"/>
        </p:xfrm>
        <a:graphic>
          <a:graphicData uri="http://schemas.openxmlformats.org/drawingml/2006/table">
            <a:tbl>
              <a:tblPr>
                <a:noFill/>
                <a:tableStyleId>{85C267DC-E6E5-4568-A7AB-C147FC544997}</a:tableStyleId>
              </a:tblPr>
              <a:tblGrid>
                <a:gridCol w="4510500"/>
              </a:tblGrid>
              <a:tr h="572700">
                <a:tc>
                  <a:txBody>
                    <a:bodyPr/>
                    <a:lstStyle/>
                    <a:p>
                      <a:pPr indent="0" lvl="0" marL="0" rtl="0" algn="l">
                        <a:lnSpc>
                          <a:spcPct val="115000"/>
                        </a:lnSpc>
                        <a:spcBef>
                          <a:spcPts val="0"/>
                        </a:spcBef>
                        <a:spcAft>
                          <a:spcPts val="0"/>
                        </a:spcAft>
                        <a:buNone/>
                      </a:pPr>
                      <a:r>
                        <a:rPr b="1" lang="en-GB" sz="1300">
                          <a:latin typeface="Avenir"/>
                          <a:ea typeface="Avenir"/>
                          <a:cs typeface="Avenir"/>
                          <a:sym typeface="Avenir"/>
                        </a:rPr>
                        <a:t>Are there any adjustments to your working hours or patterns that you feel would enhance your ability to carry out your role and manage your health?</a:t>
                      </a:r>
                      <a:endParaRPr b="1" sz="1300">
                        <a:latin typeface="Avenir"/>
                        <a:ea typeface="Avenir"/>
                        <a:cs typeface="Avenir"/>
                        <a:sym typeface="Avenir"/>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bl>
          </a:graphicData>
        </a:graphic>
      </p:graphicFrame>
      <p:pic>
        <p:nvPicPr>
          <p:cNvPr id="223" name="Google Shape;223;p31" title="Chart"/>
          <p:cNvPicPr preferRelativeResize="0"/>
          <p:nvPr/>
        </p:nvPicPr>
        <p:blipFill>
          <a:blip r:embed="rId3">
            <a:alphaModFix/>
          </a:blip>
          <a:stretch>
            <a:fillRect/>
          </a:stretch>
        </p:blipFill>
        <p:spPr>
          <a:xfrm>
            <a:off x="154775" y="2105925"/>
            <a:ext cx="4330326" cy="2677583"/>
          </a:xfrm>
          <a:prstGeom prst="rect">
            <a:avLst/>
          </a:prstGeom>
          <a:noFill/>
          <a:ln>
            <a:noFill/>
          </a:ln>
        </p:spPr>
      </p:pic>
      <p:pic>
        <p:nvPicPr>
          <p:cNvPr id="224" name="Google Shape;224;p31" title="Chart"/>
          <p:cNvPicPr preferRelativeResize="0"/>
          <p:nvPr/>
        </p:nvPicPr>
        <p:blipFill>
          <a:blip r:embed="rId4">
            <a:alphaModFix/>
          </a:blip>
          <a:stretch>
            <a:fillRect/>
          </a:stretch>
        </p:blipFill>
        <p:spPr>
          <a:xfrm>
            <a:off x="4613663" y="2031250"/>
            <a:ext cx="4253376" cy="263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2"/>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Working Hours and Work Patterns</a:t>
            </a:r>
            <a:endParaRPr/>
          </a:p>
        </p:txBody>
      </p:sp>
      <p:sp>
        <p:nvSpPr>
          <p:cNvPr id="230" name="Google Shape;230;p32"/>
          <p:cNvSpPr txBox="1"/>
          <p:nvPr/>
        </p:nvSpPr>
        <p:spPr>
          <a:xfrm>
            <a:off x="156925" y="1888500"/>
            <a:ext cx="3000000" cy="6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At the moment but in future I foresee needing to work more flexibly as my condition deteriorates”</a:t>
            </a:r>
            <a:endParaRPr sz="10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a:latin typeface="Avenir"/>
              <a:ea typeface="Avenir"/>
              <a:cs typeface="Avenir"/>
              <a:sym typeface="Avenir"/>
            </a:endParaRPr>
          </a:p>
        </p:txBody>
      </p:sp>
      <p:sp>
        <p:nvSpPr>
          <p:cNvPr id="231" name="Google Shape;231;p32"/>
          <p:cNvSpPr txBox="1"/>
          <p:nvPr/>
        </p:nvSpPr>
        <p:spPr>
          <a:xfrm>
            <a:off x="3115875" y="1472250"/>
            <a:ext cx="27948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There may be some days when I can't get to work because I'm in too much pain to walk”</a:t>
            </a:r>
            <a:endParaRPr>
              <a:latin typeface="Avenir"/>
              <a:ea typeface="Avenir"/>
              <a:cs typeface="Avenir"/>
              <a:sym typeface="Avenir"/>
            </a:endParaRPr>
          </a:p>
        </p:txBody>
      </p:sp>
      <p:sp>
        <p:nvSpPr>
          <p:cNvPr id="232" name="Google Shape;232;p32"/>
          <p:cNvSpPr txBox="1"/>
          <p:nvPr/>
        </p:nvSpPr>
        <p:spPr>
          <a:xfrm>
            <a:off x="156925" y="3595950"/>
            <a:ext cx="3000000" cy="104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have to drive in due to health and to avoid a longer drive and not getting a space close to my work location, I have to get in by 7.30 am and yet I am not allowed to leave earlier or work longer, yet less days.”</a:t>
            </a:r>
            <a:endParaRPr>
              <a:latin typeface="Avenir"/>
              <a:ea typeface="Avenir"/>
              <a:cs typeface="Avenir"/>
              <a:sym typeface="Avenir"/>
            </a:endParaRPr>
          </a:p>
        </p:txBody>
      </p:sp>
      <p:sp>
        <p:nvSpPr>
          <p:cNvPr id="233" name="Google Shape;233;p32"/>
          <p:cNvSpPr txBox="1"/>
          <p:nvPr/>
        </p:nvSpPr>
        <p:spPr>
          <a:xfrm>
            <a:off x="5966625" y="1294925"/>
            <a:ext cx="3000000" cy="317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It can't be helped, but our student contact time can fluctuate throughout the year. For example, May of this year was particularly difficult as it is a busy time anyway, was unusually busy this year, had three bank holidays so 3 out of the 4 weeks I had to fit 5 day's worth of students into 4 days, added to which I was suddenly told with very little notice that I had to change offices and couldn't use my office due to building work. This meant trying to find time between students to pack up all my things, sort out all confidential paperwork, secure documents and resources etc. Due to the fact that I'm still recovering from Post-Covid, I have been literally unable to do anything at home and have had to get additional childcare so I can sleep in the day at weekends as I am so exhausted.”</a:t>
            </a:r>
            <a:endParaRPr>
              <a:latin typeface="Avenir"/>
              <a:ea typeface="Avenir"/>
              <a:cs typeface="Avenir"/>
              <a:sym typeface="Avenir"/>
            </a:endParaRPr>
          </a:p>
        </p:txBody>
      </p:sp>
      <p:sp>
        <p:nvSpPr>
          <p:cNvPr id="234" name="Google Shape;234;p32"/>
          <p:cNvSpPr txBox="1"/>
          <p:nvPr/>
        </p:nvSpPr>
        <p:spPr>
          <a:xfrm>
            <a:off x="3072000" y="2469563"/>
            <a:ext cx="3000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Fixed working hours means that however you're feeling you have to be there at a certain time and remain there until a certain time.”</a:t>
            </a:r>
            <a:endParaRPr>
              <a:latin typeface="Avenir"/>
              <a:ea typeface="Avenir"/>
              <a:cs typeface="Avenir"/>
              <a:sym typeface="Avenir"/>
            </a:endParaRPr>
          </a:p>
        </p:txBody>
      </p:sp>
      <p:sp>
        <p:nvSpPr>
          <p:cNvPr id="235" name="Google Shape;235;p32"/>
          <p:cNvSpPr txBox="1"/>
          <p:nvPr/>
        </p:nvSpPr>
        <p:spPr>
          <a:xfrm>
            <a:off x="3254288" y="3595925"/>
            <a:ext cx="27948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There is no compulsory day of presence on campus, which means I have been able to change my non-working day to what was most supportive to my health.”</a:t>
            </a:r>
            <a:endParaRPr sz="1000">
              <a:solidFill>
                <a:schemeClr val="dk1"/>
              </a:solidFill>
              <a:latin typeface="Avenir"/>
              <a:ea typeface="Avenir"/>
              <a:cs typeface="Avenir"/>
              <a:sym typeface="Avenir"/>
            </a:endParaRPr>
          </a:p>
        </p:txBody>
      </p:sp>
      <p:sp>
        <p:nvSpPr>
          <p:cNvPr id="236" name="Google Shape;236;p32"/>
          <p:cNvSpPr txBox="1"/>
          <p:nvPr/>
        </p:nvSpPr>
        <p:spPr>
          <a:xfrm>
            <a:off x="156925" y="2742225"/>
            <a:ext cx="3000000" cy="6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“No flexibility”</a:t>
            </a:r>
            <a:endParaRPr sz="10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a:latin typeface="Avenir"/>
              <a:ea typeface="Avenir"/>
              <a:cs typeface="Avenir"/>
              <a:sym typeface="Aveni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type="ctrTitle"/>
          </p:nvPr>
        </p:nvSpPr>
        <p:spPr>
          <a:xfrm>
            <a:off x="0" y="949750"/>
            <a:ext cx="91440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Application and Hiring Process</a:t>
            </a:r>
            <a:endParaRPr/>
          </a:p>
        </p:txBody>
      </p:sp>
      <p:sp>
        <p:nvSpPr>
          <p:cNvPr id="242" name="Google Shape;242;p33"/>
          <p:cNvSpPr txBox="1"/>
          <p:nvPr>
            <p:ph idx="1" type="subTitle"/>
          </p:nvPr>
        </p:nvSpPr>
        <p:spPr>
          <a:xfrm>
            <a:off x="248025" y="29544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43" name="Google Shape;243;p33"/>
          <p:cNvSpPr/>
          <p:nvPr/>
        </p:nvSpPr>
        <p:spPr>
          <a:xfrm>
            <a:off x="2894300" y="244100"/>
            <a:ext cx="3731100" cy="154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311700" y="235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t>Did you find the application and hiring process for your role appropriately accessible?</a:t>
            </a:r>
            <a:endParaRPr sz="2150"/>
          </a:p>
        </p:txBody>
      </p:sp>
      <p:pic>
        <p:nvPicPr>
          <p:cNvPr id="249" name="Google Shape;249;p34" title="Chart"/>
          <p:cNvPicPr preferRelativeResize="0"/>
          <p:nvPr/>
        </p:nvPicPr>
        <p:blipFill>
          <a:blip r:embed="rId3">
            <a:alphaModFix/>
          </a:blip>
          <a:stretch>
            <a:fillRect/>
          </a:stretch>
        </p:blipFill>
        <p:spPr>
          <a:xfrm>
            <a:off x="1546573" y="1455850"/>
            <a:ext cx="4909299" cy="30355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311700" y="2350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2150"/>
              <a:t>Are there any adjustments to the application and hiring process that you feel would make the process more accessible?</a:t>
            </a:r>
            <a:endParaRPr sz="2150"/>
          </a:p>
        </p:txBody>
      </p:sp>
      <p:sp>
        <p:nvSpPr>
          <p:cNvPr id="255" name="Google Shape;255;p35"/>
          <p:cNvSpPr txBox="1"/>
          <p:nvPr/>
        </p:nvSpPr>
        <p:spPr>
          <a:xfrm>
            <a:off x="662550" y="3849925"/>
            <a:ext cx="7697700" cy="18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1F1F1F"/>
                </a:solidFill>
                <a:highlight>
                  <a:srgbClr val="FFFFFF"/>
                </a:highlight>
                <a:latin typeface="Avenir"/>
                <a:ea typeface="Avenir"/>
                <a:cs typeface="Avenir"/>
                <a:sym typeface="Avenir"/>
              </a:rPr>
              <a:t>“At the time I thought it was ok but now more is known about neurodiversity I think more things could have been included e.g. photos of the recruiting panel in advance, some questions sent in advance, questions written out and put in front of me when being interviewed”</a:t>
            </a:r>
            <a:endParaRPr sz="1700">
              <a:latin typeface="Avenir"/>
              <a:ea typeface="Avenir"/>
              <a:cs typeface="Avenir"/>
              <a:sym typeface="Avenir"/>
            </a:endParaRPr>
          </a:p>
        </p:txBody>
      </p:sp>
      <p:pic>
        <p:nvPicPr>
          <p:cNvPr id="256" name="Google Shape;256;p35" title="Chart"/>
          <p:cNvPicPr preferRelativeResize="0"/>
          <p:nvPr/>
        </p:nvPicPr>
        <p:blipFill>
          <a:blip r:embed="rId3">
            <a:alphaModFix/>
          </a:blip>
          <a:stretch>
            <a:fillRect/>
          </a:stretch>
        </p:blipFill>
        <p:spPr>
          <a:xfrm>
            <a:off x="2301501" y="1314462"/>
            <a:ext cx="4066725" cy="2514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ctrTitle"/>
          </p:nvPr>
        </p:nvSpPr>
        <p:spPr>
          <a:xfrm>
            <a:off x="311708" y="12548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Barriers, Hurdles and Discrimination</a:t>
            </a:r>
            <a:endParaRPr/>
          </a:p>
        </p:txBody>
      </p:sp>
      <p:sp>
        <p:nvSpPr>
          <p:cNvPr id="262" name="Google Shape;262;p36"/>
          <p:cNvSpPr txBox="1"/>
          <p:nvPr>
            <p:ph idx="1" type="subTitle"/>
          </p:nvPr>
        </p:nvSpPr>
        <p:spPr>
          <a:xfrm>
            <a:off x="239300" y="31200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63" name="Google Shape;263;p36"/>
          <p:cNvSpPr/>
          <p:nvPr/>
        </p:nvSpPr>
        <p:spPr>
          <a:xfrm>
            <a:off x="2894300" y="244100"/>
            <a:ext cx="3731100" cy="154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7"/>
          <p:cNvSpPr txBox="1"/>
          <p:nvPr>
            <p:ph type="title"/>
          </p:nvPr>
        </p:nvSpPr>
        <p:spPr>
          <a:xfrm>
            <a:off x="311700" y="235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t>Have you faced any barriers or hurdles in the University as a result of your disability and/or chronic illness?</a:t>
            </a:r>
            <a:endParaRPr sz="2150"/>
          </a:p>
        </p:txBody>
      </p:sp>
      <p:pic>
        <p:nvPicPr>
          <p:cNvPr id="269" name="Google Shape;269;p37" title="Chart"/>
          <p:cNvPicPr preferRelativeResize="0"/>
          <p:nvPr/>
        </p:nvPicPr>
        <p:blipFill>
          <a:blip r:embed="rId3">
            <a:alphaModFix/>
          </a:blip>
          <a:stretch>
            <a:fillRect/>
          </a:stretch>
        </p:blipFill>
        <p:spPr>
          <a:xfrm>
            <a:off x="2047772" y="1545650"/>
            <a:ext cx="4610751" cy="2850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8"/>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Barriers and Hurdles</a:t>
            </a:r>
            <a:endParaRPr/>
          </a:p>
        </p:txBody>
      </p:sp>
      <p:sp>
        <p:nvSpPr>
          <p:cNvPr id="275" name="Google Shape;275;p38"/>
          <p:cNvSpPr txBox="1"/>
          <p:nvPr/>
        </p:nvSpPr>
        <p:spPr>
          <a:xfrm>
            <a:off x="148650" y="1529400"/>
            <a:ext cx="23931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Working in a noisy environment“</a:t>
            </a:r>
            <a:endParaRPr>
              <a:latin typeface="Avenir"/>
              <a:ea typeface="Avenir"/>
              <a:cs typeface="Avenir"/>
              <a:sym typeface="Avenir"/>
            </a:endParaRPr>
          </a:p>
        </p:txBody>
      </p:sp>
      <p:sp>
        <p:nvSpPr>
          <p:cNvPr id="276" name="Google Shape;276;p38"/>
          <p:cNvSpPr txBox="1"/>
          <p:nvPr/>
        </p:nvSpPr>
        <p:spPr>
          <a:xfrm>
            <a:off x="155675" y="2225400"/>
            <a:ext cx="30000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Management and HR are completely ignorant on any issues around disabilities that are invisible (ME, chronic Fatigue, FibroMyalgia, post concussion, menopause....)”</a:t>
            </a:r>
            <a:endParaRPr>
              <a:latin typeface="Avenir"/>
              <a:ea typeface="Avenir"/>
              <a:cs typeface="Avenir"/>
              <a:sym typeface="Avenir"/>
            </a:endParaRPr>
          </a:p>
        </p:txBody>
      </p:sp>
      <p:sp>
        <p:nvSpPr>
          <p:cNvPr id="277" name="Google Shape;277;p38"/>
          <p:cNvSpPr txBox="1"/>
          <p:nvPr/>
        </p:nvSpPr>
        <p:spPr>
          <a:xfrm>
            <a:off x="155675" y="3362775"/>
            <a:ext cx="3000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had to get support from OH to get the things in place I needed, my previous manager was not accommodating or supportive”</a:t>
            </a:r>
            <a:endParaRPr>
              <a:latin typeface="Avenir"/>
              <a:ea typeface="Avenir"/>
              <a:cs typeface="Avenir"/>
              <a:sym typeface="Avenir"/>
            </a:endParaRPr>
          </a:p>
        </p:txBody>
      </p:sp>
      <p:sp>
        <p:nvSpPr>
          <p:cNvPr id="278" name="Google Shape;278;p38"/>
          <p:cNvSpPr txBox="1"/>
          <p:nvPr/>
        </p:nvSpPr>
        <p:spPr>
          <a:xfrm>
            <a:off x="6638675" y="1986875"/>
            <a:ext cx="19857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Have not spoken much to others in and around my lab, struggle to attend social events (formal or informal)”</a:t>
            </a:r>
            <a:endParaRPr>
              <a:latin typeface="Avenir"/>
              <a:ea typeface="Avenir"/>
              <a:cs typeface="Avenir"/>
              <a:sym typeface="Avenir"/>
            </a:endParaRPr>
          </a:p>
        </p:txBody>
      </p:sp>
      <p:sp>
        <p:nvSpPr>
          <p:cNvPr id="279" name="Google Shape;279;p38"/>
          <p:cNvSpPr txBox="1"/>
          <p:nvPr/>
        </p:nvSpPr>
        <p:spPr>
          <a:xfrm>
            <a:off x="3214950" y="1529400"/>
            <a:ext cx="3000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have had to fight for my adjustments and spend a lot of energy and time outside of work trying to build up evidence to support my case.”</a:t>
            </a:r>
            <a:endParaRPr>
              <a:latin typeface="Avenir"/>
              <a:ea typeface="Avenir"/>
              <a:cs typeface="Avenir"/>
              <a:sym typeface="Avenir"/>
            </a:endParaRPr>
          </a:p>
        </p:txBody>
      </p:sp>
      <p:sp>
        <p:nvSpPr>
          <p:cNvPr id="280" name="Google Shape;280;p38"/>
          <p:cNvSpPr txBox="1"/>
          <p:nvPr/>
        </p:nvSpPr>
        <p:spPr>
          <a:xfrm>
            <a:off x="3287675" y="2402400"/>
            <a:ext cx="3000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“I</a:t>
            </a:r>
            <a:r>
              <a:rPr lang="en-GB" sz="1000">
                <a:solidFill>
                  <a:schemeClr val="dk1"/>
                </a:solidFill>
                <a:latin typeface="Avenir"/>
                <a:ea typeface="Avenir"/>
                <a:cs typeface="Avenir"/>
                <a:sym typeface="Avenir"/>
              </a:rPr>
              <a:t>t's hard for people with conditions such as IBS to have fixed working hours and be tied to meetings all day.”</a:t>
            </a:r>
            <a:endParaRPr sz="1000">
              <a:solidFill>
                <a:schemeClr val="dk1"/>
              </a:solidFill>
              <a:latin typeface="Avenir"/>
              <a:ea typeface="Avenir"/>
              <a:cs typeface="Avenir"/>
              <a:sym typeface="Avenir"/>
            </a:endParaRPr>
          </a:p>
        </p:txBody>
      </p:sp>
      <p:sp>
        <p:nvSpPr>
          <p:cNvPr id="281" name="Google Shape;281;p38"/>
          <p:cNvSpPr txBox="1"/>
          <p:nvPr/>
        </p:nvSpPr>
        <p:spPr>
          <a:xfrm>
            <a:off x="3287675" y="3362775"/>
            <a:ext cx="3000000" cy="104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might miss meetings if I am ill on a day I was planning to be in the office; I worry as I don't want to let people down or just be out of the loop. Also, I miss out on evening social events as my illness tends to be worse in the evenings.”</a:t>
            </a:r>
            <a:endParaRPr sz="1000">
              <a:solidFill>
                <a:schemeClr val="dk1"/>
              </a:solidFill>
              <a:latin typeface="Avenir"/>
              <a:ea typeface="Avenir"/>
              <a:cs typeface="Avenir"/>
              <a:sym typeface="Avenir"/>
            </a:endParaRPr>
          </a:p>
        </p:txBody>
      </p:sp>
      <p:sp>
        <p:nvSpPr>
          <p:cNvPr id="282" name="Google Shape;282;p38"/>
          <p:cNvSpPr txBox="1"/>
          <p:nvPr/>
        </p:nvSpPr>
        <p:spPr>
          <a:xfrm>
            <a:off x="6638675" y="2879425"/>
            <a:ext cx="2119800" cy="140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Considerable difficulty in moving between Firth court and other areas of the University without crossing Broad Lane. It's possible, but a long detour. I appreciate the sloping geography of the site.”</a:t>
            </a:r>
            <a:endParaRPr>
              <a:latin typeface="Avenir"/>
              <a:ea typeface="Avenir"/>
              <a:cs typeface="Avenir"/>
              <a:sym typeface="Aveni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9"/>
          <p:cNvSpPr txBox="1"/>
          <p:nvPr>
            <p:ph type="title"/>
          </p:nvPr>
        </p:nvSpPr>
        <p:spPr>
          <a:xfrm>
            <a:off x="311700" y="235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t>Have you faced any discrimination in the workplace as a result of your disability and/or chronic illness?</a:t>
            </a:r>
            <a:endParaRPr sz="2150"/>
          </a:p>
        </p:txBody>
      </p:sp>
      <p:pic>
        <p:nvPicPr>
          <p:cNvPr id="288" name="Google Shape;288;p39" title="Chart"/>
          <p:cNvPicPr preferRelativeResize="0"/>
          <p:nvPr/>
        </p:nvPicPr>
        <p:blipFill>
          <a:blip r:embed="rId3">
            <a:alphaModFix/>
          </a:blip>
          <a:stretch>
            <a:fillRect/>
          </a:stretch>
        </p:blipFill>
        <p:spPr>
          <a:xfrm>
            <a:off x="1772223" y="1318250"/>
            <a:ext cx="5369499" cy="3320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0"/>
          <p:cNvSpPr txBox="1"/>
          <p:nvPr>
            <p:ph type="title"/>
          </p:nvPr>
        </p:nvSpPr>
        <p:spPr>
          <a:xfrm>
            <a:off x="311700" y="235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t>Have you faced any discrimination in the workplace as a result of your disability and/or chronic illness?</a:t>
            </a:r>
            <a:endParaRPr sz="2150"/>
          </a:p>
        </p:txBody>
      </p:sp>
      <p:sp>
        <p:nvSpPr>
          <p:cNvPr id="294" name="Google Shape;294;p40"/>
          <p:cNvSpPr txBox="1"/>
          <p:nvPr/>
        </p:nvSpPr>
        <p:spPr>
          <a:xfrm>
            <a:off x="427175" y="1726300"/>
            <a:ext cx="3478500" cy="48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have faced discrimination from some staff due to my disability”</a:t>
            </a:r>
            <a:endParaRPr>
              <a:latin typeface="Avenir"/>
              <a:ea typeface="Avenir"/>
              <a:cs typeface="Avenir"/>
              <a:sym typeface="Avenir"/>
            </a:endParaRPr>
          </a:p>
        </p:txBody>
      </p:sp>
      <p:sp>
        <p:nvSpPr>
          <p:cNvPr id="295" name="Google Shape;295;p40"/>
          <p:cNvSpPr txBox="1"/>
          <p:nvPr/>
        </p:nvSpPr>
        <p:spPr>
          <a:xfrm>
            <a:off x="409775" y="2628025"/>
            <a:ext cx="3678900" cy="40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“W</a:t>
            </a:r>
            <a:r>
              <a:rPr lang="en-GB" sz="1000">
                <a:solidFill>
                  <a:schemeClr val="dk1"/>
                </a:solidFill>
                <a:latin typeface="Avenir"/>
                <a:ea typeface="Avenir"/>
                <a:cs typeface="Avenir"/>
                <a:sym typeface="Avenir"/>
              </a:rPr>
              <a:t>hen I have been off due to mental health I have returned to comments from a colleague such as </a:t>
            </a:r>
            <a:r>
              <a:rPr i="1" lang="en-GB" sz="1000">
                <a:solidFill>
                  <a:schemeClr val="dk1"/>
                </a:solidFill>
                <a:latin typeface="Avenir"/>
                <a:ea typeface="Avenir"/>
                <a:cs typeface="Avenir"/>
                <a:sym typeface="Avenir"/>
              </a:rPr>
              <a:t>have a nice holiday?</a:t>
            </a:r>
            <a:r>
              <a:rPr lang="en-GB" sz="1000">
                <a:solidFill>
                  <a:schemeClr val="dk1"/>
                </a:solidFill>
                <a:latin typeface="Avenir"/>
                <a:ea typeface="Avenir"/>
                <a:cs typeface="Avenir"/>
                <a:sym typeface="Avenir"/>
              </a:rPr>
              <a:t>"</a:t>
            </a:r>
            <a:endParaRPr>
              <a:latin typeface="Avenir"/>
              <a:ea typeface="Avenir"/>
              <a:cs typeface="Avenir"/>
              <a:sym typeface="Avenir"/>
            </a:endParaRPr>
          </a:p>
        </p:txBody>
      </p:sp>
      <p:sp>
        <p:nvSpPr>
          <p:cNvPr id="296" name="Google Shape;296;p40"/>
          <p:cNvSpPr txBox="1"/>
          <p:nvPr/>
        </p:nvSpPr>
        <p:spPr>
          <a:xfrm>
            <a:off x="409775" y="3442750"/>
            <a:ext cx="3713700" cy="48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I've had my condition mocked, like it's funny. Intrusive questions about my condition. Scepticism about my condition (it's hidden).”</a:t>
            </a:r>
            <a:endParaRPr sz="1000">
              <a:solidFill>
                <a:schemeClr val="dk1"/>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297" name="Google Shape;297;p40"/>
          <p:cNvSpPr txBox="1"/>
          <p:nvPr/>
        </p:nvSpPr>
        <p:spPr>
          <a:xfrm>
            <a:off x="5420125" y="2458425"/>
            <a:ext cx="2868300" cy="55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My team is incredibly supportive.”</a:t>
            </a:r>
            <a:endParaRPr>
              <a:latin typeface="Avenir"/>
              <a:ea typeface="Avenir"/>
              <a:cs typeface="Avenir"/>
              <a:sym typeface="Aveni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Context and Terminology</a:t>
            </a:r>
            <a:endParaRPr/>
          </a:p>
        </p:txBody>
      </p:sp>
      <p:pic>
        <p:nvPicPr>
          <p:cNvPr id="63" name="Google Shape;63;p14"/>
          <p:cNvPicPr preferRelativeResize="0"/>
          <p:nvPr/>
        </p:nvPicPr>
        <p:blipFill>
          <a:blip r:embed="rId3">
            <a:alphaModFix/>
          </a:blip>
          <a:stretch>
            <a:fillRect/>
          </a:stretch>
        </p:blipFill>
        <p:spPr>
          <a:xfrm>
            <a:off x="1136050" y="2518325"/>
            <a:ext cx="2073351" cy="2073351"/>
          </a:xfrm>
          <a:prstGeom prst="rect">
            <a:avLst/>
          </a:prstGeom>
          <a:noFill/>
          <a:ln>
            <a:noFill/>
          </a:ln>
        </p:spPr>
      </p:pic>
      <p:sp>
        <p:nvSpPr>
          <p:cNvPr id="64" name="Google Shape;64;p14"/>
          <p:cNvSpPr txBox="1"/>
          <p:nvPr/>
        </p:nvSpPr>
        <p:spPr>
          <a:xfrm>
            <a:off x="120650" y="1305750"/>
            <a:ext cx="8424000" cy="2694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venir"/>
              <a:buChar char="●"/>
            </a:pPr>
            <a:r>
              <a:rPr lang="en-GB">
                <a:latin typeface="Avenir"/>
                <a:ea typeface="Avenir"/>
                <a:cs typeface="Avenir"/>
                <a:sym typeface="Avenir"/>
              </a:rPr>
              <a:t>Chronic illness can mean long-term illness, energy-limiting chronic illness (ELCI), fluctuating health conditions</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GB">
                <a:latin typeface="Avenir"/>
                <a:ea typeface="Avenir"/>
                <a:cs typeface="Avenir"/>
                <a:sym typeface="Avenir"/>
              </a:rPr>
              <a:t>Of the 1.2 million wheelchair users in the UK, approximately 1/3rd of those are ambulatory wheelchair users</a:t>
            </a:r>
            <a:endParaRPr>
              <a:latin typeface="Avenir"/>
              <a:ea typeface="Avenir"/>
              <a:cs typeface="Avenir"/>
              <a:sym typeface="Avenir"/>
            </a:endParaRPr>
          </a:p>
        </p:txBody>
      </p:sp>
      <p:pic>
        <p:nvPicPr>
          <p:cNvPr id="65" name="Google Shape;65;p14"/>
          <p:cNvPicPr preferRelativeResize="0"/>
          <p:nvPr/>
        </p:nvPicPr>
        <p:blipFill>
          <a:blip r:embed="rId4">
            <a:alphaModFix/>
          </a:blip>
          <a:stretch>
            <a:fillRect/>
          </a:stretch>
        </p:blipFill>
        <p:spPr>
          <a:xfrm>
            <a:off x="5230700" y="2378063"/>
            <a:ext cx="2353875" cy="2353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1"/>
          <p:cNvSpPr txBox="1"/>
          <p:nvPr>
            <p:ph type="title"/>
          </p:nvPr>
        </p:nvSpPr>
        <p:spPr>
          <a:xfrm>
            <a:off x="311700" y="42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t>Are there any additional barriers or hurdles outside the workplace, that you face as a result of your disability and/or chronic illness, that impact your ability to carry out your work?</a:t>
            </a:r>
            <a:endParaRPr sz="2150"/>
          </a:p>
        </p:txBody>
      </p:sp>
      <p:pic>
        <p:nvPicPr>
          <p:cNvPr id="303" name="Google Shape;303;p41" title="Chart"/>
          <p:cNvPicPr preferRelativeResize="0"/>
          <p:nvPr/>
        </p:nvPicPr>
        <p:blipFill>
          <a:blip r:embed="rId3">
            <a:alphaModFix/>
          </a:blip>
          <a:stretch>
            <a:fillRect/>
          </a:stretch>
        </p:blipFill>
        <p:spPr>
          <a:xfrm>
            <a:off x="1923848" y="1346175"/>
            <a:ext cx="5046201" cy="31202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2"/>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Additional Barriers Outside The Workplace</a:t>
            </a:r>
            <a:endParaRPr/>
          </a:p>
        </p:txBody>
      </p:sp>
      <p:sp>
        <p:nvSpPr>
          <p:cNvPr id="309" name="Google Shape;309;p42"/>
          <p:cNvSpPr txBox="1"/>
          <p:nvPr/>
        </p:nvSpPr>
        <p:spPr>
          <a:xfrm>
            <a:off x="429100" y="1309800"/>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latin typeface="Avenir"/>
                <a:ea typeface="Avenir"/>
                <a:cs typeface="Avenir"/>
                <a:sym typeface="Avenir"/>
              </a:rPr>
              <a:t>“Abuse and lack of personal support can mean coming to work emotionally drained”</a:t>
            </a:r>
            <a:endParaRPr>
              <a:latin typeface="Avenir"/>
              <a:ea typeface="Avenir"/>
              <a:cs typeface="Avenir"/>
              <a:sym typeface="Avenir"/>
            </a:endParaRPr>
          </a:p>
        </p:txBody>
      </p:sp>
      <p:sp>
        <p:nvSpPr>
          <p:cNvPr id="310" name="Google Shape;310;p42"/>
          <p:cNvSpPr txBox="1"/>
          <p:nvPr/>
        </p:nvSpPr>
        <p:spPr>
          <a:xfrm>
            <a:off x="390700" y="1908875"/>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have prosopagnosia and don't remember unfamiliar faces. This is a problem at conferences etc.”</a:t>
            </a:r>
            <a:endParaRPr>
              <a:latin typeface="Avenir"/>
              <a:ea typeface="Avenir"/>
              <a:cs typeface="Avenir"/>
              <a:sym typeface="Avenir"/>
            </a:endParaRPr>
          </a:p>
        </p:txBody>
      </p:sp>
      <p:sp>
        <p:nvSpPr>
          <p:cNvPr id="311" name="Google Shape;311;p42"/>
          <p:cNvSpPr txBox="1"/>
          <p:nvPr/>
        </p:nvSpPr>
        <p:spPr>
          <a:xfrm>
            <a:off x="122050" y="2661838"/>
            <a:ext cx="5152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Single parent of two disabled children, financial difficulties…etc Exhaustion affecting my ability to keep the house in order. Completely overwhelmed with everything. Feel like there's nowhere left to turn. Not able to be a good mum/friend/family member.”</a:t>
            </a:r>
            <a:endParaRPr>
              <a:latin typeface="Avenir"/>
              <a:ea typeface="Avenir"/>
              <a:cs typeface="Avenir"/>
              <a:sym typeface="Avenir"/>
            </a:endParaRPr>
          </a:p>
        </p:txBody>
      </p:sp>
      <p:sp>
        <p:nvSpPr>
          <p:cNvPr id="312" name="Google Shape;312;p42"/>
          <p:cNvSpPr txBox="1"/>
          <p:nvPr/>
        </p:nvSpPr>
        <p:spPr>
          <a:xfrm>
            <a:off x="5467350" y="1506600"/>
            <a:ext cx="3000000" cy="140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“H</a:t>
            </a:r>
            <a:r>
              <a:rPr lang="en-GB" sz="1000">
                <a:solidFill>
                  <a:schemeClr val="dk1"/>
                </a:solidFill>
                <a:latin typeface="Avenir"/>
                <a:ea typeface="Avenir"/>
                <a:cs typeface="Avenir"/>
                <a:sym typeface="Avenir"/>
              </a:rPr>
              <a:t>ospital appointments have to be scheduled when most convenient for the nhs/doctors (i have no say in when these are scheduled and rearranging them would mean i would have to miss appointments). this means i may miss opportunities for certain things (workshops/meetings/conferences,etc)”</a:t>
            </a:r>
            <a:endParaRPr>
              <a:latin typeface="Avenir"/>
              <a:ea typeface="Avenir"/>
              <a:cs typeface="Avenir"/>
              <a:sym typeface="Avenir"/>
            </a:endParaRPr>
          </a:p>
        </p:txBody>
      </p:sp>
      <p:sp>
        <p:nvSpPr>
          <p:cNvPr id="313" name="Google Shape;313;p42"/>
          <p:cNvSpPr txBox="1"/>
          <p:nvPr/>
        </p:nvSpPr>
        <p:spPr>
          <a:xfrm>
            <a:off x="5467350" y="3111475"/>
            <a:ext cx="3000000" cy="122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Being on a fixed-term contract (10 months) that might not be renewed is a problem for me because it increases my level of stress and anxiety. It damages my wellbeing and my productivity because I have to spend time and energy searching and applying for other jobs”</a:t>
            </a:r>
            <a:endParaRPr>
              <a:latin typeface="Avenir"/>
              <a:ea typeface="Avenir"/>
              <a:cs typeface="Avenir"/>
              <a:sym typeface="Avenir"/>
            </a:endParaRPr>
          </a:p>
        </p:txBody>
      </p:sp>
      <p:sp>
        <p:nvSpPr>
          <p:cNvPr id="314" name="Google Shape;314;p42"/>
          <p:cNvSpPr txBox="1"/>
          <p:nvPr/>
        </p:nvSpPr>
        <p:spPr>
          <a:xfrm>
            <a:off x="122050" y="3521300"/>
            <a:ext cx="51522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Avenir"/>
                <a:ea typeface="Avenir"/>
                <a:cs typeface="Avenir"/>
                <a:sym typeface="Avenir"/>
              </a:rPr>
              <a:t>“</a:t>
            </a:r>
            <a:r>
              <a:rPr lang="en-GB" sz="1000">
                <a:solidFill>
                  <a:schemeClr val="dk1"/>
                </a:solidFill>
                <a:latin typeface="Avenir"/>
                <a:ea typeface="Avenir"/>
                <a:cs typeface="Avenir"/>
                <a:sym typeface="Avenir"/>
              </a:rPr>
              <a:t>I have limited energy to spread over a lot of things, if something takes up my energy outside my work life, this can make me slower at work. On occasion I have become too tired or overwhelmed and had to take sick days to recover from a combo of work and other life.”</a:t>
            </a:r>
            <a:endParaRPr>
              <a:latin typeface="Avenir"/>
              <a:ea typeface="Avenir"/>
              <a:cs typeface="Avenir"/>
              <a:sym typeface="Aveni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3"/>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Key Issues and Findings</a:t>
            </a:r>
            <a:endParaRPr/>
          </a:p>
        </p:txBody>
      </p:sp>
      <p:sp>
        <p:nvSpPr>
          <p:cNvPr id="320" name="Google Shape;320;p43"/>
          <p:cNvSpPr txBox="1"/>
          <p:nvPr/>
        </p:nvSpPr>
        <p:spPr>
          <a:xfrm>
            <a:off x="311700" y="1316400"/>
            <a:ext cx="8272500" cy="3827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Flexibility in start/end times</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Quiet spaces for quiet work or breaks</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Accessibility of workspaces - reliable lifts</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Easy access to toilets, water, drinks etc</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Transport issues to and from work e.g parking</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Understanding from managers </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Making people aware of changes/needs in advance as much as possible</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Clarity of signposting to further support</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Small adjustments can make a big positive difference</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Conditions fluctuate - important that channels are kept open and possibilities for adjustments are always open</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Responsibility of organisation, individuals, colleagues and managers</a:t>
            </a:r>
            <a:endParaRPr>
              <a:solidFill>
                <a:srgbClr val="0B0C0C"/>
              </a:solidFill>
              <a:highlight>
                <a:srgbClr val="FFFFFF"/>
              </a:highlight>
              <a:latin typeface="Avenir"/>
              <a:ea typeface="Avenir"/>
              <a:cs typeface="Avenir"/>
              <a:sym typeface="Aveni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4"/>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Access To Work</a:t>
            </a:r>
            <a:endParaRPr/>
          </a:p>
        </p:txBody>
      </p:sp>
      <p:sp>
        <p:nvSpPr>
          <p:cNvPr id="326" name="Google Shape;326;p44"/>
          <p:cNvSpPr txBox="1"/>
          <p:nvPr/>
        </p:nvSpPr>
        <p:spPr>
          <a:xfrm>
            <a:off x="311700" y="1316400"/>
            <a:ext cx="8272500" cy="3827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venir"/>
              <a:buChar char="●"/>
            </a:pPr>
            <a:r>
              <a:rPr lang="en-GB">
                <a:solidFill>
                  <a:srgbClr val="0B0C0C"/>
                </a:solidFill>
                <a:highlight>
                  <a:srgbClr val="FFFFFF"/>
                </a:highlight>
                <a:latin typeface="Avenir"/>
                <a:ea typeface="Avenir"/>
                <a:cs typeface="Avenir"/>
                <a:sym typeface="Avenir"/>
              </a:rPr>
              <a:t>Access To Work - </a:t>
            </a:r>
            <a:r>
              <a:rPr lang="en-GB" u="sng">
                <a:solidFill>
                  <a:schemeClr val="hlink"/>
                </a:solidFill>
                <a:highlight>
                  <a:srgbClr val="FFFFFF"/>
                </a:highlight>
                <a:latin typeface="Avenir"/>
                <a:ea typeface="Avenir"/>
                <a:cs typeface="Avenir"/>
                <a:sym typeface="Avenir"/>
                <a:hlinkClick r:id="rId3"/>
              </a:rPr>
              <a:t>https://www.gov.uk/access-to-work</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Designed to help those with physical/mental health conditions/disability get or stay in work</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Can apply for:</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A grant to pay for practical support with your work</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Support for managing mental health at work</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BSL interpreters, lip speakers or note takers</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Vehicle adaptations to help with getting to work</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Taxi fares to work if public transport is not an option</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Support worker/job coach to help in the workplace</a:t>
            </a:r>
            <a:endParaRPr>
              <a:solidFill>
                <a:srgbClr val="0B0C0C"/>
              </a:solidFill>
              <a:highlight>
                <a:srgbClr val="FFFFFF"/>
              </a:highlight>
              <a:latin typeface="Avenir"/>
              <a:ea typeface="Avenir"/>
              <a:cs typeface="Avenir"/>
              <a:sym typeface="Aveni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5"/>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Access To Work : Support Plans</a:t>
            </a:r>
            <a:endParaRPr/>
          </a:p>
        </p:txBody>
      </p:sp>
      <p:sp>
        <p:nvSpPr>
          <p:cNvPr id="332" name="Google Shape;332;p45"/>
          <p:cNvSpPr txBox="1"/>
          <p:nvPr/>
        </p:nvSpPr>
        <p:spPr>
          <a:xfrm>
            <a:off x="311700" y="1316400"/>
            <a:ext cx="8520600" cy="38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B0C0C"/>
                </a:solidFill>
                <a:highlight>
                  <a:srgbClr val="FFFFFF"/>
                </a:highlight>
                <a:latin typeface="Avenir"/>
                <a:ea typeface="Avenir"/>
                <a:cs typeface="Avenir"/>
                <a:sym typeface="Avenir"/>
              </a:rPr>
              <a:t>Can also help with support plans related to:</a:t>
            </a:r>
            <a:endParaRPr sz="1300">
              <a:solidFill>
                <a:srgbClr val="0B0C0C"/>
              </a:solidFill>
              <a:highlight>
                <a:srgbClr val="FFFFFF"/>
              </a:highlight>
              <a:latin typeface="Avenir"/>
              <a:ea typeface="Avenir"/>
              <a:cs typeface="Avenir"/>
              <a:sym typeface="Avenir"/>
            </a:endParaRPr>
          </a:p>
          <a:p>
            <a:pPr indent="-317500" lvl="0" marL="457200" rtl="0" algn="l">
              <a:lnSpc>
                <a:spcPct val="131579"/>
              </a:lnSpc>
              <a:spcBef>
                <a:spcPts val="150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flexible working patterns to accommodate changes in situation, health, impact of medication etc</a:t>
            </a:r>
            <a:endParaRPr>
              <a:solidFill>
                <a:srgbClr val="0B0C0C"/>
              </a:solidFill>
              <a:highlight>
                <a:srgbClr val="FFFFFF"/>
              </a:highlight>
              <a:latin typeface="Avenir"/>
              <a:ea typeface="Avenir"/>
              <a:cs typeface="Avenir"/>
              <a:sym typeface="Avenir"/>
            </a:endParaRPr>
          </a:p>
          <a:p>
            <a:pPr indent="-317500" lvl="0" marL="457200" rtl="0" algn="l">
              <a:lnSpc>
                <a:spcPct val="131579"/>
              </a:lnSpc>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providing a mentor to give you additional support at work</a:t>
            </a:r>
            <a:endParaRPr>
              <a:solidFill>
                <a:srgbClr val="0B0C0C"/>
              </a:solidFill>
              <a:highlight>
                <a:srgbClr val="FFFFFF"/>
              </a:highlight>
              <a:latin typeface="Avenir"/>
              <a:ea typeface="Avenir"/>
              <a:cs typeface="Avenir"/>
              <a:sym typeface="Avenir"/>
            </a:endParaRPr>
          </a:p>
          <a:p>
            <a:pPr indent="-317500" lvl="0" marL="457200" rtl="0" algn="l">
              <a:lnSpc>
                <a:spcPct val="131579"/>
              </a:lnSpc>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giving you additional time to complete certain tasks</a:t>
            </a:r>
            <a:endParaRPr>
              <a:solidFill>
                <a:srgbClr val="0B0C0C"/>
              </a:solidFill>
              <a:highlight>
                <a:srgbClr val="FFFFFF"/>
              </a:highlight>
              <a:latin typeface="Avenir"/>
              <a:ea typeface="Avenir"/>
              <a:cs typeface="Avenir"/>
              <a:sym typeface="Avenir"/>
            </a:endParaRPr>
          </a:p>
          <a:p>
            <a:pPr indent="-317500" lvl="0" marL="457200" rtl="0" algn="l">
              <a:lnSpc>
                <a:spcPct val="131579"/>
              </a:lnSpc>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providing you with additional training</a:t>
            </a:r>
            <a:endParaRPr>
              <a:solidFill>
                <a:srgbClr val="0B0C0C"/>
              </a:solidFill>
              <a:highlight>
                <a:srgbClr val="FFFFFF"/>
              </a:highlight>
              <a:latin typeface="Avenir"/>
              <a:ea typeface="Avenir"/>
              <a:cs typeface="Avenir"/>
              <a:sym typeface="Avenir"/>
            </a:endParaRPr>
          </a:p>
          <a:p>
            <a:pPr indent="-317500" lvl="0" marL="457200" rtl="0" algn="l">
              <a:lnSpc>
                <a:spcPct val="131579"/>
              </a:lnSpc>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regular meetings between you and your manager to talk about your concerns</a:t>
            </a:r>
            <a:endParaRPr>
              <a:solidFill>
                <a:srgbClr val="0B0C0C"/>
              </a:solidFill>
              <a:highlight>
                <a:srgbClr val="FFFFFF"/>
              </a:highlight>
              <a:latin typeface="Avenir"/>
              <a:ea typeface="Avenir"/>
              <a:cs typeface="Avenir"/>
              <a:sym typeface="Avenir"/>
            </a:endParaRPr>
          </a:p>
          <a:p>
            <a:pPr indent="-317500" lvl="0" marL="457200" rtl="0" algn="l">
              <a:lnSpc>
                <a:spcPct val="131579"/>
              </a:lnSpc>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a phased return to work, such as reduced hours or fewer days</a:t>
            </a:r>
            <a:endParaRPr>
              <a:solidFill>
                <a:srgbClr val="0B0C0C"/>
              </a:solidFill>
              <a:highlight>
                <a:srgbClr val="FFFFFF"/>
              </a:highlight>
              <a:latin typeface="Avenir"/>
              <a:ea typeface="Avenir"/>
              <a:cs typeface="Avenir"/>
              <a:sym typeface="Avenir"/>
            </a:endParaRPr>
          </a:p>
          <a:p>
            <a:pPr indent="0" lvl="0" marL="914400" rtl="0" algn="l">
              <a:spcBef>
                <a:spcPts val="1900"/>
              </a:spcBef>
              <a:spcAft>
                <a:spcPts val="0"/>
              </a:spcAft>
              <a:buNone/>
            </a:pPr>
            <a:r>
              <a:t/>
            </a:r>
            <a:endParaRPr>
              <a:solidFill>
                <a:srgbClr val="0B0C0C"/>
              </a:solidFill>
              <a:highlight>
                <a:srgbClr val="FFFFFF"/>
              </a:highlight>
              <a:latin typeface="Avenir"/>
              <a:ea typeface="Avenir"/>
              <a:cs typeface="Avenir"/>
              <a:sym typeface="Aveni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6"/>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Recommended Reading</a:t>
            </a:r>
            <a:endParaRPr/>
          </a:p>
        </p:txBody>
      </p:sp>
      <p:pic>
        <p:nvPicPr>
          <p:cNvPr id="338" name="Google Shape;338;p46"/>
          <p:cNvPicPr preferRelativeResize="0"/>
          <p:nvPr/>
        </p:nvPicPr>
        <p:blipFill>
          <a:blip r:embed="rId3">
            <a:alphaModFix/>
          </a:blip>
          <a:stretch>
            <a:fillRect/>
          </a:stretch>
        </p:blipFill>
        <p:spPr>
          <a:xfrm>
            <a:off x="5849650" y="1505100"/>
            <a:ext cx="1977100" cy="3023974"/>
          </a:xfrm>
          <a:prstGeom prst="rect">
            <a:avLst/>
          </a:prstGeom>
          <a:noFill/>
          <a:ln>
            <a:noFill/>
          </a:ln>
        </p:spPr>
      </p:pic>
      <p:sp>
        <p:nvSpPr>
          <p:cNvPr id="339" name="Google Shape;339;p46"/>
          <p:cNvSpPr txBox="1"/>
          <p:nvPr/>
        </p:nvSpPr>
        <p:spPr>
          <a:xfrm>
            <a:off x="311700" y="1316400"/>
            <a:ext cx="5101800" cy="38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B0C0C"/>
                </a:solidFill>
                <a:highlight>
                  <a:srgbClr val="FFFFFF"/>
                </a:highlight>
                <a:latin typeface="Avenir"/>
                <a:ea typeface="Avenir"/>
                <a:cs typeface="Avenir"/>
                <a:sym typeface="Avenir"/>
              </a:rPr>
              <a:t>A guide to navigating university (as a student) with a chronic illness, including tips on:</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Accessing the best support and healthcare</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Considerations when choosing accommodation</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Identifying manageable and non-manageable house tasks</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Engaging with social occasions and forging relationships</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Tips and equipment (e.g lightweight kitchen pans, remote control kettle)</a:t>
            </a:r>
            <a:endParaRPr>
              <a:solidFill>
                <a:srgbClr val="0B0C0C"/>
              </a:solidFill>
              <a:highlight>
                <a:srgbClr val="FFFFFF"/>
              </a:highlight>
              <a:latin typeface="Avenir"/>
              <a:ea typeface="Avenir"/>
              <a:cs typeface="Avenir"/>
              <a:sym typeface="Avenir"/>
            </a:endParaRPr>
          </a:p>
          <a:p>
            <a:pPr indent="-317500" lvl="0" marL="457200" rtl="0" algn="l">
              <a:spcBef>
                <a:spcPts val="0"/>
              </a:spcBef>
              <a:spcAft>
                <a:spcPts val="0"/>
              </a:spcAft>
              <a:buClr>
                <a:srgbClr val="0B0C0C"/>
              </a:buClr>
              <a:buSzPts val="1400"/>
              <a:buFont typeface="Avenir"/>
              <a:buChar char="●"/>
            </a:pPr>
            <a:r>
              <a:rPr lang="en-GB">
                <a:solidFill>
                  <a:srgbClr val="0B0C0C"/>
                </a:solidFill>
                <a:highlight>
                  <a:srgbClr val="FFFFFF"/>
                </a:highlight>
                <a:latin typeface="Avenir"/>
                <a:ea typeface="Avenir"/>
                <a:cs typeface="Avenir"/>
                <a:sym typeface="Avenir"/>
              </a:rPr>
              <a:t>Available financial support and finance management</a:t>
            </a:r>
            <a:endParaRPr>
              <a:solidFill>
                <a:srgbClr val="0B0C0C"/>
              </a:solidFill>
              <a:highlight>
                <a:srgbClr val="FFFFFF"/>
              </a:highlight>
              <a:latin typeface="Avenir"/>
              <a:ea typeface="Avenir"/>
              <a:cs typeface="Avenir"/>
              <a:sym typeface="Avenir"/>
            </a:endParaRPr>
          </a:p>
          <a:p>
            <a:pPr indent="0" lvl="0" marL="457200" rtl="0" algn="l">
              <a:spcBef>
                <a:spcPts val="0"/>
              </a:spcBef>
              <a:spcAft>
                <a:spcPts val="0"/>
              </a:spcAft>
              <a:buNone/>
            </a:pPr>
            <a:r>
              <a:t/>
            </a:r>
            <a:endParaRPr>
              <a:solidFill>
                <a:srgbClr val="0B0C0C"/>
              </a:solidFill>
              <a:highlight>
                <a:srgbClr val="FFFFFF"/>
              </a:highlight>
              <a:latin typeface="Avenir"/>
              <a:ea typeface="Avenir"/>
              <a:cs typeface="Avenir"/>
              <a:sym typeface="Aveni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7"/>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Actionable Ideas</a:t>
            </a:r>
            <a:endParaRPr/>
          </a:p>
        </p:txBody>
      </p:sp>
      <p:sp>
        <p:nvSpPr>
          <p:cNvPr id="345" name="Google Shape;345;p47"/>
          <p:cNvSpPr txBox="1"/>
          <p:nvPr/>
        </p:nvSpPr>
        <p:spPr>
          <a:xfrm>
            <a:off x="0" y="885275"/>
            <a:ext cx="9144000" cy="7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GB">
                <a:latin typeface="Avenir"/>
                <a:ea typeface="Avenir"/>
                <a:cs typeface="Avenir"/>
                <a:sym typeface="Avenir"/>
              </a:rPr>
              <a:t>Allow flexibility (within reason) when it comes to working patterns: Do staff have to be in the office at 9am exactly every day?</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346" name="Google Shape;346;p47"/>
          <p:cNvSpPr txBox="1"/>
          <p:nvPr/>
        </p:nvSpPr>
        <p:spPr>
          <a:xfrm>
            <a:off x="0" y="1567325"/>
            <a:ext cx="9144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Think about travel to/from work (incl. parking) </a:t>
            </a:r>
            <a:r>
              <a:rPr i="1" lang="en-GB">
                <a:solidFill>
                  <a:schemeClr val="dk1"/>
                </a:solidFill>
                <a:latin typeface="Avenir"/>
                <a:ea typeface="Avenir"/>
                <a:cs typeface="Avenir"/>
                <a:sym typeface="Avenir"/>
              </a:rPr>
              <a:t>and </a:t>
            </a:r>
            <a:r>
              <a:rPr lang="en-GB">
                <a:solidFill>
                  <a:schemeClr val="dk1"/>
                </a:solidFill>
                <a:latin typeface="Avenir"/>
                <a:ea typeface="Avenir"/>
                <a:cs typeface="Avenir"/>
                <a:sym typeface="Avenir"/>
              </a:rPr>
              <a:t>throughout the work day e.g between buildings</a:t>
            </a:r>
            <a:endParaRPr/>
          </a:p>
        </p:txBody>
      </p:sp>
      <p:sp>
        <p:nvSpPr>
          <p:cNvPr id="347" name="Google Shape;347;p47"/>
          <p:cNvSpPr txBox="1"/>
          <p:nvPr/>
        </p:nvSpPr>
        <p:spPr>
          <a:xfrm>
            <a:off x="0" y="1849225"/>
            <a:ext cx="9144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Think about work set-ups and access to key facilities such as toilets, drinks equipment etc</a:t>
            </a:r>
            <a:endParaRPr/>
          </a:p>
        </p:txBody>
      </p:sp>
      <p:sp>
        <p:nvSpPr>
          <p:cNvPr id="348" name="Google Shape;348;p47"/>
          <p:cNvSpPr txBox="1"/>
          <p:nvPr/>
        </p:nvSpPr>
        <p:spPr>
          <a:xfrm>
            <a:off x="0" y="2147225"/>
            <a:ext cx="9144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Quiet places with low sound/light and comfortable places to rest</a:t>
            </a:r>
            <a:endParaRPr/>
          </a:p>
        </p:txBody>
      </p:sp>
      <p:sp>
        <p:nvSpPr>
          <p:cNvPr id="349" name="Google Shape;349;p47"/>
          <p:cNvSpPr txBox="1"/>
          <p:nvPr/>
        </p:nvSpPr>
        <p:spPr>
          <a:xfrm>
            <a:off x="0" y="2440475"/>
            <a:ext cx="9144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Signpost towards Occupational Health, Access To Work, and other university support networks</a:t>
            </a:r>
            <a:endParaRPr/>
          </a:p>
        </p:txBody>
      </p:sp>
      <p:sp>
        <p:nvSpPr>
          <p:cNvPr id="350" name="Google Shape;350;p47"/>
          <p:cNvSpPr txBox="1"/>
          <p:nvPr/>
        </p:nvSpPr>
        <p:spPr>
          <a:xfrm>
            <a:off x="0" y="2664900"/>
            <a:ext cx="9144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Record video meetings so that those absent can catch-up (Most video call software has automatic closed captioning)</a:t>
            </a:r>
            <a:endParaRPr/>
          </a:p>
        </p:txBody>
      </p:sp>
      <p:sp>
        <p:nvSpPr>
          <p:cNvPr id="351" name="Google Shape;351;p47"/>
          <p:cNvSpPr txBox="1"/>
          <p:nvPr/>
        </p:nvSpPr>
        <p:spPr>
          <a:xfrm>
            <a:off x="0" y="3101475"/>
            <a:ext cx="9144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Keep staff up to date on any potential upcoming changes/demands including meeting requirements/expectations</a:t>
            </a:r>
            <a:endParaRPr/>
          </a:p>
        </p:txBody>
      </p:sp>
      <p:sp>
        <p:nvSpPr>
          <p:cNvPr id="352" name="Google Shape;352;p47"/>
          <p:cNvSpPr txBox="1"/>
          <p:nvPr/>
        </p:nvSpPr>
        <p:spPr>
          <a:xfrm>
            <a:off x="0" y="3528663"/>
            <a:ext cx="9144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Deliver information in a way that is easy to process and re-access - text, screenshots, links, videos etc</a:t>
            </a:r>
            <a:endParaRPr/>
          </a:p>
        </p:txBody>
      </p:sp>
      <p:sp>
        <p:nvSpPr>
          <p:cNvPr id="353" name="Google Shape;353;p47"/>
          <p:cNvSpPr txBox="1"/>
          <p:nvPr/>
        </p:nvSpPr>
        <p:spPr>
          <a:xfrm>
            <a:off x="0" y="3767975"/>
            <a:ext cx="9144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Ensure staff are included socially as much as possible</a:t>
            </a:r>
            <a:endParaRPr/>
          </a:p>
        </p:txBody>
      </p:sp>
      <p:sp>
        <p:nvSpPr>
          <p:cNvPr id="354" name="Google Shape;354;p47"/>
          <p:cNvSpPr txBox="1"/>
          <p:nvPr/>
        </p:nvSpPr>
        <p:spPr>
          <a:xfrm>
            <a:off x="0" y="3977875"/>
            <a:ext cx="9144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Attend university groups/join networks to keep up to date with changes/learn about other experiences</a:t>
            </a:r>
            <a:endParaRPr/>
          </a:p>
        </p:txBody>
      </p:sp>
      <p:sp>
        <p:nvSpPr>
          <p:cNvPr id="355" name="Google Shape;355;p47"/>
          <p:cNvSpPr txBox="1"/>
          <p:nvPr/>
        </p:nvSpPr>
        <p:spPr>
          <a:xfrm>
            <a:off x="0" y="4219075"/>
            <a:ext cx="9144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Make the possibility of support and continuing adjustments clear, rather than relying on the individual - nobody knows everything, things will change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8"/>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Contact</a:t>
            </a:r>
            <a:endParaRPr/>
          </a:p>
        </p:txBody>
      </p:sp>
      <p:sp>
        <p:nvSpPr>
          <p:cNvPr id="361" name="Google Shape;361;p48"/>
          <p:cNvSpPr txBox="1"/>
          <p:nvPr/>
        </p:nvSpPr>
        <p:spPr>
          <a:xfrm>
            <a:off x="2022525" y="2423550"/>
            <a:ext cx="4960500" cy="627600"/>
          </a:xfrm>
          <a:prstGeom prst="rect">
            <a:avLst/>
          </a:prstGeom>
          <a:noFill/>
          <a:ln>
            <a:noFill/>
          </a:ln>
        </p:spPr>
        <p:txBody>
          <a:bodyPr anchorCtr="0" anchor="t" bIns="91425" lIns="91425" spcFirstLastPara="1" rIns="91425" wrap="square" tIns="91425">
            <a:noAutofit/>
          </a:bodyPr>
          <a:lstStyle/>
          <a:p>
            <a:pPr indent="0" lvl="0" marL="914400" rtl="0" algn="l">
              <a:lnSpc>
                <a:spcPct val="131579"/>
              </a:lnSpc>
              <a:spcBef>
                <a:spcPts val="1500"/>
              </a:spcBef>
              <a:spcAft>
                <a:spcPts val="0"/>
              </a:spcAft>
              <a:buNone/>
            </a:pPr>
            <a:r>
              <a:rPr lang="en-GB" sz="3300">
                <a:solidFill>
                  <a:srgbClr val="0B0C0C"/>
                </a:solidFill>
                <a:highlight>
                  <a:srgbClr val="FFFFFF"/>
                </a:highlight>
                <a:latin typeface="Avenir"/>
                <a:ea typeface="Avenir"/>
                <a:cs typeface="Avenir"/>
                <a:sym typeface="Avenir"/>
              </a:rPr>
              <a:t>j.carnie@ntdc.ac.uk</a:t>
            </a:r>
            <a:endParaRPr sz="3300">
              <a:solidFill>
                <a:srgbClr val="0B0C0C"/>
              </a:solidFill>
              <a:highlight>
                <a:srgbClr val="FFFFFF"/>
              </a:highlight>
              <a:latin typeface="Avenir"/>
              <a:ea typeface="Avenir"/>
              <a:cs typeface="Avenir"/>
              <a:sym typeface="Avenir"/>
            </a:endParaRPr>
          </a:p>
          <a:p>
            <a:pPr indent="0" lvl="0" marL="914400" rtl="0" algn="l">
              <a:spcBef>
                <a:spcPts val="1900"/>
              </a:spcBef>
              <a:spcAft>
                <a:spcPts val="0"/>
              </a:spcAft>
              <a:buNone/>
            </a:pPr>
            <a:r>
              <a:t/>
            </a:r>
            <a:endParaRPr>
              <a:solidFill>
                <a:srgbClr val="0B0C0C"/>
              </a:solidFill>
              <a:highlight>
                <a:srgbClr val="FFFFFF"/>
              </a:highlight>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Context</a:t>
            </a:r>
            <a:endParaRPr/>
          </a:p>
        </p:txBody>
      </p:sp>
      <p:sp>
        <p:nvSpPr>
          <p:cNvPr id="71" name="Google Shape;71;p15"/>
          <p:cNvSpPr txBox="1"/>
          <p:nvPr/>
        </p:nvSpPr>
        <p:spPr>
          <a:xfrm>
            <a:off x="311700" y="1302525"/>
            <a:ext cx="8036700" cy="322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u="sng">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As of Summer 2022, there are approximately 2.5million working-age adults out of work in the UK due to long-term sickness</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There are 14.1 million disabled people in the UK - only 52% in employment </a:t>
            </a:r>
            <a:r>
              <a:rPr i="1" lang="en-GB">
                <a:solidFill>
                  <a:schemeClr val="dk1"/>
                </a:solidFill>
                <a:latin typeface="Avenir"/>
                <a:ea typeface="Avenir"/>
                <a:cs typeface="Avenir"/>
                <a:sym typeface="Avenir"/>
              </a:rPr>
              <a:t>(Scope)</a:t>
            </a:r>
            <a:endParaRPr i="1">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It costs an </a:t>
            </a:r>
            <a:r>
              <a:rPr b="1" lang="en-GB">
                <a:solidFill>
                  <a:schemeClr val="dk1"/>
                </a:solidFill>
                <a:latin typeface="Avenir"/>
                <a:ea typeface="Avenir"/>
                <a:cs typeface="Avenir"/>
                <a:sym typeface="Avenir"/>
              </a:rPr>
              <a:t>additional £581 per month</a:t>
            </a:r>
            <a:r>
              <a:rPr lang="en-GB">
                <a:solidFill>
                  <a:schemeClr val="dk1"/>
                </a:solidFill>
                <a:latin typeface="Avenir"/>
                <a:ea typeface="Avenir"/>
                <a:cs typeface="Avenir"/>
                <a:sym typeface="Avenir"/>
              </a:rPr>
              <a:t> to live with a disability in the UK </a:t>
            </a:r>
            <a:r>
              <a:rPr i="1" lang="en-GB">
                <a:solidFill>
                  <a:schemeClr val="dk1"/>
                </a:solidFill>
                <a:latin typeface="Avenir"/>
                <a:ea typeface="Avenir"/>
                <a:cs typeface="Avenir"/>
                <a:sym typeface="Avenir"/>
              </a:rPr>
              <a:t>(Scope)</a:t>
            </a:r>
            <a:endParaRPr i="1">
              <a:solidFill>
                <a:schemeClr val="dk1"/>
              </a:solidFill>
              <a:latin typeface="Avenir"/>
              <a:ea typeface="Avenir"/>
              <a:cs typeface="Avenir"/>
              <a:sym typeface="Avenir"/>
            </a:endParaRPr>
          </a:p>
          <a:p>
            <a:pPr indent="0" lvl="0" marL="457200" rtl="0" algn="l">
              <a:lnSpc>
                <a:spcPct val="115000"/>
              </a:lnSpc>
              <a:spcBef>
                <a:spcPts val="0"/>
              </a:spcBef>
              <a:spcAft>
                <a:spcPts val="2300"/>
              </a:spcAft>
              <a:buNone/>
            </a:pPr>
            <a:r>
              <a:t/>
            </a:r>
            <a:endParaRPr>
              <a:solidFill>
                <a:srgbClr val="49545A"/>
              </a:solidFill>
              <a:highlight>
                <a:srgbClr val="FFFFFF"/>
              </a:highlight>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Context - Astriid</a:t>
            </a:r>
            <a:endParaRPr/>
          </a:p>
        </p:txBody>
      </p:sp>
      <p:sp>
        <p:nvSpPr>
          <p:cNvPr id="77" name="Google Shape;77;p16"/>
          <p:cNvSpPr txBox="1"/>
          <p:nvPr/>
        </p:nvSpPr>
        <p:spPr>
          <a:xfrm>
            <a:off x="183375" y="1293775"/>
            <a:ext cx="5510400" cy="3229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Only a</a:t>
            </a:r>
            <a:r>
              <a:rPr lang="en-GB">
                <a:solidFill>
                  <a:schemeClr val="dk1"/>
                </a:solidFill>
                <a:latin typeface="Avenir"/>
                <a:ea typeface="Avenir"/>
                <a:cs typeface="Avenir"/>
                <a:sym typeface="Avenir"/>
              </a:rPr>
              <a:t>pproximately 6% of vacancies in the UK that offered a salary deemed high enough to live on mentioned flexible working options </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Staff with health conditions in work still face major barriers - with the majority feeling that their health is impacting their career prospects and many staff unable to discuss their health condition with their line manager </a:t>
            </a:r>
            <a:endParaRPr>
              <a:solidFill>
                <a:schemeClr val="dk1"/>
              </a:solidFill>
              <a:latin typeface="Avenir"/>
              <a:ea typeface="Avenir"/>
              <a:cs typeface="Avenir"/>
              <a:sym typeface="Avenir"/>
            </a:endParaRPr>
          </a:p>
          <a:p>
            <a:pPr indent="0" lvl="0" marL="457200" rtl="0" algn="l">
              <a:lnSpc>
                <a:spcPct val="115000"/>
              </a:lnSpc>
              <a:spcBef>
                <a:spcPts val="0"/>
              </a:spcBef>
              <a:spcAft>
                <a:spcPts val="0"/>
              </a:spcAft>
              <a:buNone/>
            </a:pPr>
            <a:r>
              <a:t/>
            </a:r>
            <a:endParaRPr>
              <a:solidFill>
                <a:srgbClr val="49545A"/>
              </a:solidFill>
              <a:highlight>
                <a:schemeClr val="lt1"/>
              </a:highlight>
              <a:latin typeface="Avenir"/>
              <a:ea typeface="Avenir"/>
              <a:cs typeface="Avenir"/>
              <a:sym typeface="Avenir"/>
            </a:endParaRPr>
          </a:p>
          <a:p>
            <a:pPr indent="0" lvl="0" marL="0" rtl="0" algn="l">
              <a:lnSpc>
                <a:spcPct val="115000"/>
              </a:lnSpc>
              <a:spcBef>
                <a:spcPts val="2300"/>
              </a:spcBef>
              <a:spcAft>
                <a:spcPts val="0"/>
              </a:spcAft>
              <a:buNone/>
            </a:pPr>
            <a:r>
              <a:t/>
            </a:r>
            <a:endParaRPr b="1" u="sng">
              <a:solidFill>
                <a:schemeClr val="dk1"/>
              </a:solidFill>
              <a:latin typeface="Avenir"/>
              <a:ea typeface="Avenir"/>
              <a:cs typeface="Avenir"/>
              <a:sym typeface="Avenir"/>
            </a:endParaRPr>
          </a:p>
          <a:p>
            <a:pPr indent="0" lvl="0" marL="457200" rtl="0" algn="l">
              <a:lnSpc>
                <a:spcPct val="115000"/>
              </a:lnSpc>
              <a:spcBef>
                <a:spcPts val="0"/>
              </a:spcBef>
              <a:spcAft>
                <a:spcPts val="2300"/>
              </a:spcAft>
              <a:buNone/>
            </a:pPr>
            <a:r>
              <a:t/>
            </a:r>
            <a:endParaRPr>
              <a:solidFill>
                <a:srgbClr val="49545A"/>
              </a:solidFill>
              <a:highlight>
                <a:srgbClr val="FFFFFF"/>
              </a:highlight>
              <a:latin typeface="Avenir"/>
              <a:ea typeface="Avenir"/>
              <a:cs typeface="Avenir"/>
              <a:sym typeface="Avenir"/>
            </a:endParaRPr>
          </a:p>
        </p:txBody>
      </p:sp>
      <p:pic>
        <p:nvPicPr>
          <p:cNvPr id="78" name="Google Shape;78;p16"/>
          <p:cNvPicPr preferRelativeResize="0"/>
          <p:nvPr/>
        </p:nvPicPr>
        <p:blipFill>
          <a:blip r:embed="rId3">
            <a:alphaModFix/>
          </a:blip>
          <a:stretch>
            <a:fillRect/>
          </a:stretch>
        </p:blipFill>
        <p:spPr>
          <a:xfrm>
            <a:off x="5958348" y="1232675"/>
            <a:ext cx="2436300" cy="3444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23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Context - Evenbreak</a:t>
            </a:r>
            <a:endParaRPr/>
          </a:p>
        </p:txBody>
      </p:sp>
      <p:pic>
        <p:nvPicPr>
          <p:cNvPr id="84" name="Google Shape;84;p17"/>
          <p:cNvPicPr preferRelativeResize="0"/>
          <p:nvPr/>
        </p:nvPicPr>
        <p:blipFill>
          <a:blip r:embed="rId3">
            <a:alphaModFix/>
          </a:blip>
          <a:stretch>
            <a:fillRect/>
          </a:stretch>
        </p:blipFill>
        <p:spPr>
          <a:xfrm>
            <a:off x="534200" y="1525125"/>
            <a:ext cx="2771525" cy="2771525"/>
          </a:xfrm>
          <a:prstGeom prst="rect">
            <a:avLst/>
          </a:prstGeom>
          <a:noFill/>
          <a:ln>
            <a:noFill/>
          </a:ln>
        </p:spPr>
      </p:pic>
      <p:sp>
        <p:nvSpPr>
          <p:cNvPr id="85" name="Google Shape;85;p17"/>
          <p:cNvSpPr txBox="1"/>
          <p:nvPr/>
        </p:nvSpPr>
        <p:spPr>
          <a:xfrm>
            <a:off x="3493000" y="1295975"/>
            <a:ext cx="5510400" cy="3229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Evenbreak surveyed over 3000 disabled people via YouGov</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23% said that they felt even mentioning their disability would limit their ability to find employment</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Only 23% said they would disclose during a job application, 12% said they would disclose at the interview stage, 22% said they would not disclose at all during hiring process</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GB">
                <a:solidFill>
                  <a:schemeClr val="dk1"/>
                </a:solidFill>
                <a:latin typeface="Avenir"/>
                <a:ea typeface="Avenir"/>
                <a:cs typeface="Avenir"/>
                <a:sym typeface="Avenir"/>
              </a:rPr>
              <a:t>30% said employers only hire disabled people if they need to fill a quote</a:t>
            </a:r>
            <a:endParaRPr>
              <a:solidFill>
                <a:schemeClr val="dk1"/>
              </a:solidFill>
              <a:latin typeface="Avenir"/>
              <a:ea typeface="Avenir"/>
              <a:cs typeface="Avenir"/>
              <a:sym typeface="Avenir"/>
            </a:endParaRPr>
          </a:p>
          <a:p>
            <a:pPr indent="0" lvl="0" marL="457200" rtl="0" algn="l">
              <a:lnSpc>
                <a:spcPct val="115000"/>
              </a:lnSpc>
              <a:spcBef>
                <a:spcPts val="0"/>
              </a:spcBef>
              <a:spcAft>
                <a:spcPts val="0"/>
              </a:spcAft>
              <a:buNone/>
            </a:pPr>
            <a:r>
              <a:t/>
            </a:r>
            <a:endParaRPr>
              <a:solidFill>
                <a:srgbClr val="49545A"/>
              </a:solidFill>
              <a:highlight>
                <a:schemeClr val="lt1"/>
              </a:highlight>
              <a:latin typeface="Avenir"/>
              <a:ea typeface="Avenir"/>
              <a:cs typeface="Avenir"/>
              <a:sym typeface="Avenir"/>
            </a:endParaRPr>
          </a:p>
          <a:p>
            <a:pPr indent="0" lvl="0" marL="0" rtl="0" algn="l">
              <a:lnSpc>
                <a:spcPct val="115000"/>
              </a:lnSpc>
              <a:spcBef>
                <a:spcPts val="2300"/>
              </a:spcBef>
              <a:spcAft>
                <a:spcPts val="0"/>
              </a:spcAft>
              <a:buNone/>
            </a:pPr>
            <a:r>
              <a:t/>
            </a:r>
            <a:endParaRPr b="1" u="sng">
              <a:solidFill>
                <a:schemeClr val="dk1"/>
              </a:solidFill>
              <a:latin typeface="Avenir"/>
              <a:ea typeface="Avenir"/>
              <a:cs typeface="Avenir"/>
              <a:sym typeface="Avenir"/>
            </a:endParaRPr>
          </a:p>
          <a:p>
            <a:pPr indent="0" lvl="0" marL="457200" rtl="0" algn="l">
              <a:lnSpc>
                <a:spcPct val="115000"/>
              </a:lnSpc>
              <a:spcBef>
                <a:spcPts val="0"/>
              </a:spcBef>
              <a:spcAft>
                <a:spcPts val="2300"/>
              </a:spcAft>
              <a:buNone/>
            </a:pPr>
            <a:r>
              <a:t/>
            </a:r>
            <a:endParaRPr>
              <a:solidFill>
                <a:srgbClr val="49545A"/>
              </a:solidFill>
              <a:highlight>
                <a:srgbClr val="FFFFFF"/>
              </a:highlight>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7385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Research Culture Survey </a:t>
            </a:r>
            <a:endParaRPr/>
          </a:p>
          <a:p>
            <a:pPr indent="0" lvl="0" marL="0" rtl="0" algn="l">
              <a:spcBef>
                <a:spcPts val="0"/>
              </a:spcBef>
              <a:spcAft>
                <a:spcPts val="0"/>
              </a:spcAft>
              <a:buNone/>
            </a:pPr>
            <a:r>
              <a:rPr lang="en-GB"/>
              <a:t>at University of Sheffield</a:t>
            </a:r>
            <a:endParaRPr/>
          </a:p>
        </p:txBody>
      </p:sp>
      <p:sp>
        <p:nvSpPr>
          <p:cNvPr id="91" name="Google Shape;91;p18"/>
          <p:cNvSpPr txBox="1"/>
          <p:nvPr/>
        </p:nvSpPr>
        <p:spPr>
          <a:xfrm>
            <a:off x="260300" y="1378750"/>
            <a:ext cx="8131500" cy="2655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venir"/>
              <a:buChar char="●"/>
            </a:pPr>
            <a:r>
              <a:rPr lang="en-GB">
                <a:latin typeface="Avenir"/>
                <a:ea typeface="Avenir"/>
                <a:cs typeface="Avenir"/>
                <a:sym typeface="Avenir"/>
              </a:rPr>
              <a:t>Survey created with support from those with lived experience of disability and chronic illness</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GB">
                <a:latin typeface="Avenir"/>
                <a:ea typeface="Avenir"/>
                <a:cs typeface="Avenir"/>
                <a:sym typeface="Avenir"/>
              </a:rPr>
              <a:t>Survey was shared via University of Sheffield Technical Network, Disability Staff Network and all staff mailing lists</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GB">
                <a:latin typeface="Avenir"/>
                <a:ea typeface="Avenir"/>
                <a:cs typeface="Avenir"/>
                <a:sym typeface="Avenir"/>
              </a:rPr>
              <a:t>Aimed at technical staff (and staff who ‘support/contribute to research’ also able to take part) with a disability and/or chronic illness (self-defined - staff asked if mental health conditions ‘counted’)</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GB">
                <a:latin typeface="Avenir"/>
                <a:ea typeface="Avenir"/>
                <a:cs typeface="Avenir"/>
                <a:sym typeface="Avenir"/>
              </a:rPr>
              <a:t>Participants received a gift voucher for their contributions</a:t>
            </a:r>
            <a:endParaRPr>
              <a:latin typeface="Avenir"/>
              <a:ea typeface="Avenir"/>
              <a:cs typeface="Avenir"/>
              <a:sym typeface="Avenir"/>
            </a:endParaRPr>
          </a:p>
        </p:txBody>
      </p:sp>
      <p:pic>
        <p:nvPicPr>
          <p:cNvPr id="92" name="Google Shape;92;p18"/>
          <p:cNvPicPr preferRelativeResize="0"/>
          <p:nvPr/>
        </p:nvPicPr>
        <p:blipFill>
          <a:blip r:embed="rId3">
            <a:alphaModFix/>
          </a:blip>
          <a:stretch>
            <a:fillRect/>
          </a:stretch>
        </p:blipFill>
        <p:spPr>
          <a:xfrm>
            <a:off x="1134838" y="3171825"/>
            <a:ext cx="3381375" cy="1352550"/>
          </a:xfrm>
          <a:prstGeom prst="rect">
            <a:avLst/>
          </a:prstGeom>
          <a:noFill/>
          <a:ln>
            <a:noFill/>
          </a:ln>
        </p:spPr>
      </p:pic>
      <p:pic>
        <p:nvPicPr>
          <p:cNvPr id="93" name="Google Shape;93;p18"/>
          <p:cNvPicPr preferRelativeResize="0"/>
          <p:nvPr/>
        </p:nvPicPr>
        <p:blipFill>
          <a:blip r:embed="rId4">
            <a:alphaModFix/>
          </a:blip>
          <a:stretch>
            <a:fillRect/>
          </a:stretch>
        </p:blipFill>
        <p:spPr>
          <a:xfrm>
            <a:off x="5241575" y="3171825"/>
            <a:ext cx="1352550" cy="1352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ctrTitle"/>
          </p:nvPr>
        </p:nvSpPr>
        <p:spPr>
          <a:xfrm>
            <a:off x="311708" y="14020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The Findings:</a:t>
            </a:r>
            <a:endParaRPr/>
          </a:p>
          <a:p>
            <a:pPr indent="0" lvl="0" marL="0" rtl="0" algn="ctr">
              <a:spcBef>
                <a:spcPts val="0"/>
              </a:spcBef>
              <a:spcAft>
                <a:spcPts val="0"/>
              </a:spcAft>
              <a:buNone/>
            </a:pPr>
            <a:r>
              <a:rPr lang="en-GB"/>
              <a:t>Workplace Adjustments</a:t>
            </a:r>
            <a:endParaRPr/>
          </a:p>
        </p:txBody>
      </p:sp>
      <p:sp>
        <p:nvSpPr>
          <p:cNvPr id="99" name="Google Shape;99;p19"/>
          <p:cNvSpPr txBox="1"/>
          <p:nvPr>
            <p:ph idx="1" type="subTitle"/>
          </p:nvPr>
        </p:nvSpPr>
        <p:spPr>
          <a:xfrm>
            <a:off x="248025" y="33292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00" name="Google Shape;100;p19"/>
          <p:cNvSpPr/>
          <p:nvPr/>
        </p:nvSpPr>
        <p:spPr>
          <a:xfrm>
            <a:off x="2894300" y="244100"/>
            <a:ext cx="3731100" cy="154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235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t>Have you had any adjustments made as part of your role to support working with your disability and/or chronic illness?</a:t>
            </a:r>
            <a:endParaRPr sz="2150"/>
          </a:p>
        </p:txBody>
      </p:sp>
      <p:pic>
        <p:nvPicPr>
          <p:cNvPr id="106" name="Google Shape;106;p20" title="Chart"/>
          <p:cNvPicPr preferRelativeResize="0"/>
          <p:nvPr/>
        </p:nvPicPr>
        <p:blipFill>
          <a:blip r:embed="rId3">
            <a:alphaModFix/>
          </a:blip>
          <a:stretch>
            <a:fillRect/>
          </a:stretch>
        </p:blipFill>
        <p:spPr>
          <a:xfrm>
            <a:off x="1637623" y="1308900"/>
            <a:ext cx="5004399" cy="30943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TDC Template 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